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4"/>
  </p:sldMasterIdLst>
  <p:notesMasterIdLst>
    <p:notesMasterId r:id="rId66"/>
  </p:notesMasterIdLst>
  <p:handoutMasterIdLst>
    <p:handoutMasterId r:id="rId67"/>
  </p:handoutMasterIdLst>
  <p:sldIdLst>
    <p:sldId id="256" r:id="rId5"/>
    <p:sldId id="1170" r:id="rId6"/>
    <p:sldId id="1184" r:id="rId7"/>
    <p:sldId id="1206" r:id="rId8"/>
    <p:sldId id="263" r:id="rId9"/>
    <p:sldId id="264" r:id="rId10"/>
    <p:sldId id="266" r:id="rId11"/>
    <p:sldId id="267" r:id="rId12"/>
    <p:sldId id="1166" r:id="rId13"/>
    <p:sldId id="268" r:id="rId14"/>
    <p:sldId id="270" r:id="rId15"/>
    <p:sldId id="271" r:id="rId16"/>
    <p:sldId id="272" r:id="rId17"/>
    <p:sldId id="278" r:id="rId18"/>
    <p:sldId id="273" r:id="rId19"/>
    <p:sldId id="274" r:id="rId20"/>
    <p:sldId id="1458" r:id="rId21"/>
    <p:sldId id="275" r:id="rId22"/>
    <p:sldId id="277" r:id="rId23"/>
    <p:sldId id="279" r:id="rId24"/>
    <p:sldId id="280" r:id="rId25"/>
    <p:sldId id="1336" r:id="rId26"/>
    <p:sldId id="1209" r:id="rId27"/>
    <p:sldId id="282" r:id="rId28"/>
    <p:sldId id="283" r:id="rId29"/>
    <p:sldId id="284" r:id="rId30"/>
    <p:sldId id="285" r:id="rId31"/>
    <p:sldId id="1207" r:id="rId32"/>
    <p:sldId id="1202" r:id="rId33"/>
    <p:sldId id="287" r:id="rId34"/>
    <p:sldId id="288" r:id="rId35"/>
    <p:sldId id="292" r:id="rId36"/>
    <p:sldId id="293" r:id="rId37"/>
    <p:sldId id="294" r:id="rId38"/>
    <p:sldId id="1167" r:id="rId39"/>
    <p:sldId id="1447" r:id="rId40"/>
    <p:sldId id="289" r:id="rId41"/>
    <p:sldId id="295" r:id="rId42"/>
    <p:sldId id="1208" r:id="rId43"/>
    <p:sldId id="300" r:id="rId44"/>
    <p:sldId id="301" r:id="rId45"/>
    <p:sldId id="303" r:id="rId46"/>
    <p:sldId id="1461" r:id="rId47"/>
    <p:sldId id="1459" r:id="rId48"/>
    <p:sldId id="1455" r:id="rId49"/>
    <p:sldId id="305" r:id="rId50"/>
    <p:sldId id="1168" r:id="rId51"/>
    <p:sldId id="306" r:id="rId52"/>
    <p:sldId id="307" r:id="rId53"/>
    <p:sldId id="309" r:id="rId54"/>
    <p:sldId id="327" r:id="rId55"/>
    <p:sldId id="1460" r:id="rId56"/>
    <p:sldId id="1441" r:id="rId57"/>
    <p:sldId id="1454" r:id="rId58"/>
    <p:sldId id="1442" r:id="rId59"/>
    <p:sldId id="1072" r:id="rId60"/>
    <p:sldId id="326" r:id="rId61"/>
    <p:sldId id="311" r:id="rId62"/>
    <p:sldId id="1439" r:id="rId63"/>
    <p:sldId id="1295" r:id="rId64"/>
    <p:sldId id="1148"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2DDAB86A-D521-A4F8-DC3C-FF0AD3E217C3}" name="Zalk, Jodie (DESE)" initials="ZJ(" userId="S::Jodie.L.Zalk@mass.gov::e1452584-4588-4fe8-8e76-c634323654f0" providerId="AD"/>
  <p188:author id="{739D309D-4C34-4097-D726-46C62F4F2F97}" name="Holly Woodruff" initials="HW" userId="S::holly.woodruff@pearson.com::bd40664c-d0f9-47f6-9555-8f1bf1ec3b14"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7C2715CB-A9B9-83CC-FE59-A1373292E352}" name="Cullen, Shannon (DESE)" initials="CS" userId="S::shannon.cullen@mass.gov::6b1ad6a8-5818-44b3-9274-ccefbf22d13d" providerId="AD"/>
  <p188:author id="{D7C264F7-7DD7-2006-D813-B710073AC89F}" name="Pelychaty, Robert (DESE)" initials="PR(" userId="S::Robert.Pelychaty@mass.gov::4b7f82dc-9b90-4364-a63e-8be2ecd61e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647B6"/>
    <a:srgbClr val="4948B6"/>
    <a:srgbClr val="8397E7"/>
    <a:srgbClr val="AFCBFD"/>
    <a:srgbClr val="93A9FF"/>
    <a:srgbClr val="86A9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380" y="36"/>
      </p:cViewPr>
      <p:guideLst/>
    </p:cSldViewPr>
  </p:slideViewPr>
  <p:notesTextViewPr>
    <p:cViewPr>
      <p:scale>
        <a:sx n="1" d="1"/>
        <a:sy n="1" d="1"/>
      </p:scale>
      <p:origin x="0" y="0"/>
    </p:cViewPr>
  </p:notesTextViewPr>
  <p:sorterViewPr>
    <p:cViewPr>
      <p:scale>
        <a:sx n="100" d="100"/>
        <a:sy n="100" d="100"/>
      </p:scale>
      <p:origin x="0" y="-13356"/>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notesMaster" Target="notesMasters/notes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11163C-EE2E-7546-90F8-CF22AAE91DD9}" type="datetimeFigureOut">
              <a:rPr lang="en-US" smtClean="0"/>
              <a:t>1/22/2026</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51491-C050-C142-BE35-A9B9D73644B3}" type="datetimeFigureOut">
              <a:rPr lang="en-US" smtClean="0"/>
              <a:t>1/22/2026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8</a:t>
            </a:fld>
            <a:endParaRPr lang="en-US"/>
          </a:p>
        </p:txBody>
      </p:sp>
    </p:spTree>
    <p:extLst>
      <p:ext uri="{BB962C8B-B14F-4D97-AF65-F5344CB8AC3E}">
        <p14:creationId xmlns:p14="http://schemas.microsoft.com/office/powerpoint/2010/main" val="1200722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16</a:t>
            </a:fld>
            <a:endParaRPr lang="en-US"/>
          </a:p>
        </p:txBody>
      </p:sp>
    </p:spTree>
    <p:extLst>
      <p:ext uri="{BB962C8B-B14F-4D97-AF65-F5344CB8AC3E}">
        <p14:creationId xmlns:p14="http://schemas.microsoft.com/office/powerpoint/2010/main" val="748566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4135496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1629880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25</a:t>
            </a:fld>
            <a:endParaRPr lang="en-US"/>
          </a:p>
        </p:txBody>
      </p:sp>
    </p:spTree>
    <p:extLst>
      <p:ext uri="{BB962C8B-B14F-4D97-AF65-F5344CB8AC3E}">
        <p14:creationId xmlns:p14="http://schemas.microsoft.com/office/powerpoint/2010/main" val="557120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28</a:t>
            </a:fld>
            <a:endParaRPr lang="en-US"/>
          </a:p>
        </p:txBody>
      </p:sp>
    </p:spTree>
    <p:extLst>
      <p:ext uri="{BB962C8B-B14F-4D97-AF65-F5344CB8AC3E}">
        <p14:creationId xmlns:p14="http://schemas.microsoft.com/office/powerpoint/2010/main" val="33661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5FC15E-7FD1-034A-9729-2C6FA6821FBB}" type="slidenum">
              <a:rPr lang="en-US" smtClean="0"/>
              <a:t>30</a:t>
            </a:fld>
            <a:endParaRPr lang="en-US"/>
          </a:p>
        </p:txBody>
      </p:sp>
    </p:spTree>
    <p:extLst>
      <p:ext uri="{BB962C8B-B14F-4D97-AF65-F5344CB8AC3E}">
        <p14:creationId xmlns:p14="http://schemas.microsoft.com/office/powerpoint/2010/main" val="1652880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8438-2AB0-91EF-3F00-6B3CADC649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F6896-2592-A1DE-D084-D70AD9B3C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47DB6-42D4-480E-AA76-411A00F393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AD4A30-C538-6F81-F195-3784023AB009}"/>
              </a:ext>
            </a:extLst>
          </p:cNvPr>
          <p:cNvSpPr>
            <a:spLocks noGrp="1"/>
          </p:cNvSpPr>
          <p:nvPr>
            <p:ph type="sldNum" sz="quarter" idx="5"/>
          </p:nvPr>
        </p:nvSpPr>
        <p:spPr/>
        <p:txBody>
          <a:bodyPr/>
          <a:lstStyle/>
          <a:p>
            <a:fld id="{ADCCD5AF-71CD-4C88-AC55-E7BE057B2D3C}" type="slidenum">
              <a:rPr lang="zh-CN" altLang="en-US" smtClean="0"/>
              <a:pPr/>
              <a:t>36</a:t>
            </a:fld>
            <a:endParaRPr lang="zh-CN" altLang="en-US"/>
          </a:p>
        </p:txBody>
      </p:sp>
    </p:spTree>
    <p:extLst>
      <p:ext uri="{BB962C8B-B14F-4D97-AF65-F5344CB8AC3E}">
        <p14:creationId xmlns:p14="http://schemas.microsoft.com/office/powerpoint/2010/main" val="672454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37</a:t>
            </a:fld>
            <a:endParaRPr lang="en-US"/>
          </a:p>
        </p:txBody>
      </p:sp>
    </p:spTree>
    <p:extLst>
      <p:ext uri="{BB962C8B-B14F-4D97-AF65-F5344CB8AC3E}">
        <p14:creationId xmlns:p14="http://schemas.microsoft.com/office/powerpoint/2010/main" val="2347200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51</a:t>
            </a:fld>
            <a:endParaRPr lang="zh-CN" altLang="en-US"/>
          </a:p>
        </p:txBody>
      </p:sp>
    </p:spTree>
    <p:extLst>
      <p:ext uri="{BB962C8B-B14F-4D97-AF65-F5344CB8AC3E}">
        <p14:creationId xmlns:p14="http://schemas.microsoft.com/office/powerpoint/2010/main" val="203970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8E20C-28D9-A91F-5A05-205A17437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27C16-5D88-87B3-E5E6-DEB39726D6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F264F8-520C-30B4-F2BB-4A5D5AF43E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A9F568-DA63-736B-316F-3C0BBA882143}"/>
              </a:ext>
            </a:extLst>
          </p:cNvPr>
          <p:cNvSpPr>
            <a:spLocks noGrp="1"/>
          </p:cNvSpPr>
          <p:nvPr>
            <p:ph type="sldNum" sz="quarter" idx="5"/>
          </p:nvPr>
        </p:nvSpPr>
        <p:spPr/>
        <p:txBody>
          <a:bodyPr/>
          <a:lstStyle/>
          <a:p>
            <a:fld id="{ADCCD5AF-71CD-4C88-AC55-E7BE057B2D3C}" type="slidenum">
              <a:rPr lang="zh-CN" altLang="en-US" smtClean="0"/>
              <a:pPr/>
              <a:t>53</a:t>
            </a:fld>
            <a:endParaRPr lang="zh-CN" altLang="en-US"/>
          </a:p>
        </p:txBody>
      </p:sp>
    </p:spTree>
    <p:extLst>
      <p:ext uri="{BB962C8B-B14F-4D97-AF65-F5344CB8AC3E}">
        <p14:creationId xmlns:p14="http://schemas.microsoft.com/office/powerpoint/2010/main" val="2232516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21761-58BA-C4C7-DA5C-D2040EC79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7ACC6-894D-4A68-9F12-DE670C0B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48AB6-8EC6-740C-09D4-EDBCED0158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F63899-4871-15C1-8369-7D45AC744063}"/>
              </a:ext>
            </a:extLst>
          </p:cNvPr>
          <p:cNvSpPr>
            <a:spLocks noGrp="1"/>
          </p:cNvSpPr>
          <p:nvPr>
            <p:ph type="sldNum" sz="quarter" idx="5"/>
          </p:nvPr>
        </p:nvSpPr>
        <p:spPr/>
        <p:txBody>
          <a:bodyPr/>
          <a:lstStyle/>
          <a:p>
            <a:fld id="{ADCCD5AF-71CD-4C88-AC55-E7BE057B2D3C}" type="slidenum">
              <a:rPr lang="zh-CN" altLang="en-US" smtClean="0"/>
              <a:pPr/>
              <a:t>54</a:t>
            </a:fld>
            <a:endParaRPr lang="zh-CN" altLang="en-US"/>
          </a:p>
        </p:txBody>
      </p:sp>
    </p:spTree>
    <p:extLst>
      <p:ext uri="{BB962C8B-B14F-4D97-AF65-F5344CB8AC3E}">
        <p14:creationId xmlns:p14="http://schemas.microsoft.com/office/powerpoint/2010/main" val="1514581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3CE6-E5AE-7397-9252-C9B370B8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494-2EB1-788D-1225-A6B295D4C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68D56-EEB6-3FA2-EF88-5643625F72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FF129-D8DC-6C66-D727-016ECAF22F5A}"/>
              </a:ext>
            </a:extLst>
          </p:cNvPr>
          <p:cNvSpPr>
            <a:spLocks noGrp="1"/>
          </p:cNvSpPr>
          <p:nvPr>
            <p:ph type="sldNum" sz="quarter" idx="5"/>
          </p:nvPr>
        </p:nvSpPr>
        <p:spPr/>
        <p:txBody>
          <a:bodyPr/>
          <a:lstStyle/>
          <a:p>
            <a:fld id="{ADCCD5AF-71CD-4C88-AC55-E7BE057B2D3C}" type="slidenum">
              <a:rPr lang="zh-CN" altLang="en-US" smtClean="0"/>
              <a:pPr/>
              <a:t>55</a:t>
            </a:fld>
            <a:endParaRPr lang="zh-CN" altLang="en-US"/>
          </a:p>
        </p:txBody>
      </p:sp>
    </p:spTree>
    <p:extLst>
      <p:ext uri="{BB962C8B-B14F-4D97-AF65-F5344CB8AC3E}">
        <p14:creationId xmlns:p14="http://schemas.microsoft.com/office/powerpoint/2010/main" val="1446083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56</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58</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39D7E-9603-3221-020D-6E25276BE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2ACFA-3B09-8CE2-E52B-6084EE2F82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795F1-9185-255D-6E24-B8F3834CFC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5C1A88-584A-E5E2-E16B-58457D695E12}"/>
              </a:ext>
            </a:extLst>
          </p:cNvPr>
          <p:cNvSpPr>
            <a:spLocks noGrp="1"/>
          </p:cNvSpPr>
          <p:nvPr>
            <p:ph type="sldNum" sz="quarter" idx="5"/>
          </p:nvPr>
        </p:nvSpPr>
        <p:spPr/>
        <p:txBody>
          <a:bodyPr/>
          <a:lstStyle/>
          <a:p>
            <a:fld id="{ADCCD5AF-71CD-4C88-AC55-E7BE057B2D3C}" type="slidenum">
              <a:rPr lang="zh-CN" altLang="en-US" smtClean="0"/>
              <a:pPr/>
              <a:t>59</a:t>
            </a:fld>
            <a:endParaRPr lang="zh-CN" altLang="en-US"/>
          </a:p>
        </p:txBody>
      </p:sp>
    </p:spTree>
    <p:extLst>
      <p:ext uri="{BB962C8B-B14F-4D97-AF65-F5344CB8AC3E}">
        <p14:creationId xmlns:p14="http://schemas.microsoft.com/office/powerpoint/2010/main" val="887755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60</a:t>
            </a:fld>
            <a:endParaRPr lang="zh-CN" altLang="en-US"/>
          </a:p>
        </p:txBody>
      </p:sp>
    </p:spTree>
    <p:extLst>
      <p:ext uri="{BB962C8B-B14F-4D97-AF65-F5344CB8AC3E}">
        <p14:creationId xmlns:p14="http://schemas.microsoft.com/office/powerpoint/2010/main" val="444305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61</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90622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868879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5495793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137979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14924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041628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504341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701881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92042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540036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982097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849524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643518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983824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19650206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345771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0516563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28561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2525441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04763133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mailto:MCASevents@cognia.org"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doe.mass.edu/mcas/accessibility/" TargetMode="External"/><Relationship Id="rId2" Type="http://schemas.openxmlformats.org/officeDocument/2006/relationships/hyperlink" Target="https://www.doe.mass.edu/mcas/alt/essa/default.html"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doe.mass.edu/mcas/accessibility/spanish-2025.html"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doe.mass.edu/mcas/accessibility/default.html" TargetMode="External"/><Relationship Id="rId2" Type="http://schemas.openxmlformats.org/officeDocument/2006/relationships/hyperlink" Target="https://www.doe.mass.edu/mcas/accessibility/manual-appx-a.pdf"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mcas.onlinehelp.cognia.org/portal/"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www.doe.mass.edu/mcas/accessibility/"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www.doe.mass.edu/mcas/accessibility/" TargetMode="External"/><Relationship Id="rId2" Type="http://schemas.openxmlformats.org/officeDocument/2006/relationships/hyperlink" Target="https://www.doe.mass.edu/mcas/accessibility/organizers/"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hyperlink" Target="https://www.doe.mass.edu/mcas/accessibility/spanish-2025.html" TargetMode="Externa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hyperlink" Target="https://www.doe.mass.edu/mcas/training.html" TargetMode="Externa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hyperlink" Target="https://www.doe.mass.edu/mcas/accessibility/manual-appx-c.pdf" TargetMode="Externa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www.doe.mass.edu/mcas/accessibility/" TargetMode="Externa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cognia.zoom.us/webinar/register/WN_gYqXT5vBS0mroUN_GEU25w#/registration"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cognia.zoom.us/webinar/register/WN_eQGbLX5uR-WLrJvCmQYduw#/registration"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s://mcas.onlinehelp.cognia.org/portal/" TargetMode="External"/><Relationship Id="rId3" Type="http://schemas.openxmlformats.org/officeDocument/2006/relationships/hyperlink" Target="https://cognia.zoom.us/webinar/register/WN_awxMimf8TIOHi8j-ZpWmxg#/registration" TargetMode="External"/><Relationship Id="rId7" Type="http://schemas.openxmlformats.org/officeDocument/2006/relationships/hyperlink" Target="https://cognia.zoom.us/webinar/register/WN_JrOCeadcRMKA1zStuVvvWw#/registration"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doe.mass.edu/mcas/accessibility/default.html" TargetMode="External"/><Relationship Id="rId5" Type="http://schemas.openxmlformats.org/officeDocument/2006/relationships/hyperlink" Target="https://cognia.zoom.us/webinar/register/WN_ckRDW3xJQ0u-CnOJMSo_Ug#/" TargetMode="External"/><Relationship Id="rId4" Type="http://schemas.openxmlformats.org/officeDocument/2006/relationships/hyperlink" Target="https://mcas.onlinehelp.cognia.org/technology-setup/" TargetMode="External"/><Relationship Id="rId9" Type="http://schemas.openxmlformats.org/officeDocument/2006/relationships/hyperlink" Target="https://cognia.zoom.us/webinar/register/WN_IvtATX6IRVK0nllfixfLeg#/registration"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cognia.zoom.us/webinar/register/WN_VB5qOF66QWqn7NEHODuSHw#/registration" TargetMode="External"/><Relationship Id="rId7" Type="http://schemas.openxmlformats.org/officeDocument/2006/relationships/hyperlink" Target="https://cognia.zoom.us/webinar/register/WN_bAg8ht51SN-EZuSC6wkP2Q#/registration"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mcas.onlinehelp.cognia.org/portal/" TargetMode="External"/><Relationship Id="rId5" Type="http://schemas.openxmlformats.org/officeDocument/2006/relationships/hyperlink" Target="https://cognia.zoom.us/webinar/register/WN_p-DE3rp7Tf6ClVvct0N-7g#/registration" TargetMode="External"/><Relationship Id="rId4" Type="http://schemas.openxmlformats.org/officeDocument/2006/relationships/hyperlink" Target="https://www.doe.mass.edu/mcas/accessibility/default.html"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doe.mass.edu/mcas/accessibility/default.html" TargetMode="External"/><Relationship Id="rId7" Type="http://schemas.openxmlformats.org/officeDocument/2006/relationships/hyperlink" Target="http://eepurl.com/ghSOhH"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portal/" TargetMode="External"/><Relationship Id="rId4" Type="http://schemas.openxmlformats.org/officeDocument/2006/relationships/hyperlink" Target="https://mcas.onlinehelp.cognia.org/"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mcas.onlinehelp.cognia.org/training-webinars/" TargetMode="External"/><Relationship Id="rId2" Type="http://schemas.openxmlformats.org/officeDocument/2006/relationships/hyperlink" Target="mailto:mcas@mass.gov" TargetMode="Externa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32.svg"/><Relationship Id="rId11" Type="http://schemas.openxmlformats.org/officeDocument/2006/relationships/hyperlink" Target="http://www.doe.mass.edu/mcas" TargetMode="External"/><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4766-0EE3-8028-2E23-5FACFF09600A}"/>
              </a:ext>
            </a:extLst>
          </p:cNvPr>
          <p:cNvSpPr>
            <a:spLocks noGrp="1"/>
          </p:cNvSpPr>
          <p:nvPr>
            <p:ph type="ctrTitle"/>
          </p:nvPr>
        </p:nvSpPr>
        <p:spPr/>
        <p:txBody>
          <a:bodyPr>
            <a:normAutofit/>
          </a:bodyPr>
          <a:lstStyle/>
          <a:p>
            <a:r>
              <a:rPr lang="en-US" sz="5900" b="1"/>
              <a:t>MCAS Accessibility and Accommodations for the 2026 MCAS Tests</a:t>
            </a:r>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a:xfrm>
            <a:off x="342900" y="4362699"/>
            <a:ext cx="10079182" cy="1558636"/>
          </a:xfrm>
        </p:spPr>
        <p:txBody>
          <a:bodyPr/>
          <a:lstStyle/>
          <a:p>
            <a:pPr defTabSz="914126"/>
            <a:r>
              <a:rPr lang="en-US" altLang="zh-CN" sz="2799">
                <a:solidFill>
                  <a:schemeClr val="bg1"/>
                </a:solidFill>
              </a:rPr>
              <a:t>The Office of Student Assessment Services </a:t>
            </a:r>
          </a:p>
          <a:p>
            <a:pPr defTabSz="914126"/>
            <a:r>
              <a:rPr lang="en-US" altLang="zh-CN" sz="2799">
                <a:solidFill>
                  <a:schemeClr val="bg1"/>
                </a:solidFill>
              </a:rPr>
              <a:t>January 22, 2026</a:t>
            </a:r>
            <a:endParaRPr lang="zh-CN" altLang="en-US" sz="2799">
              <a:solidFill>
                <a:schemeClr val="bg1"/>
              </a:solidFill>
            </a:endParaRPr>
          </a:p>
        </p:txBody>
      </p:sp>
    </p:spTree>
    <p:extLst>
      <p:ext uri="{BB962C8B-B14F-4D97-AF65-F5344CB8AC3E}">
        <p14:creationId xmlns:p14="http://schemas.microsoft.com/office/powerpoint/2010/main" val="3472057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t>Presenters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a:lnSpc>
                <a:spcPct val="80000"/>
              </a:lnSpc>
            </a:pPr>
            <a:r>
              <a:rPr lang="en-US" sz="3200">
                <a:solidFill>
                  <a:schemeClr val="tx1"/>
                </a:solidFill>
              </a:rPr>
              <a:t>Robert Pelychaty, DESE Manager of Inclusive Assessment</a:t>
            </a:r>
          </a:p>
          <a:p>
            <a:pPr>
              <a:lnSpc>
                <a:spcPct val="80000"/>
              </a:lnSpc>
            </a:pPr>
            <a:r>
              <a:rPr lang="en-US" sz="3200">
                <a:solidFill>
                  <a:schemeClr val="tx1"/>
                </a:solidFill>
              </a:rPr>
              <a:t>Shannon Cullen, DESE MCAS Test Administration Coordinator</a:t>
            </a:r>
          </a:p>
          <a:p>
            <a:pPr>
              <a:lnSpc>
                <a:spcPct val="80000"/>
              </a:lnSpc>
            </a:pPr>
            <a:r>
              <a:rPr lang="en-US" sz="3200">
                <a:solidFill>
                  <a:schemeClr val="tx1"/>
                </a:solidFill>
              </a:rPr>
              <a:t>Abbie Currier, </a:t>
            </a:r>
            <a:r>
              <a:rPr lang="en-US" sz="3200" err="1">
                <a:solidFill>
                  <a:schemeClr val="tx1"/>
                </a:solidFill>
              </a:rPr>
              <a:t>eMetric</a:t>
            </a:r>
            <a:r>
              <a:rPr lang="en-US" sz="3200">
                <a:solidFill>
                  <a:schemeClr val="tx1"/>
                </a:solidFill>
              </a:rPr>
              <a:t> Senior Project Manager</a:t>
            </a:r>
          </a:p>
        </p:txBody>
      </p:sp>
      <p:sp>
        <p:nvSpPr>
          <p:cNvPr id="4" name="Slide Number Placeholder 3">
            <a:extLst>
              <a:ext uri="{FF2B5EF4-FFF2-40B4-BE49-F238E27FC236}">
                <a16:creationId xmlns:a16="http://schemas.microsoft.com/office/drawing/2014/main" id="{0CB0F2D8-A765-55D6-C8FB-C65886D7F787}"/>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3273459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44954"/>
          </a:xfrm>
        </p:spPr>
        <p:txBody>
          <a:bodyPr>
            <a:normAutofit lnSpcReduction="10000"/>
          </a:bodyPr>
          <a:lstStyle/>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Email student-specific questions to </a:t>
            </a:r>
            <a:r>
              <a:rPr lang="en-US">
                <a:latin typeface="Arial" panose="020B0604020202020204" pitchFamily="34" charset="0"/>
                <a:cs typeface="Arial" panose="020B0604020202020204" pitchFamily="34" charset="0"/>
                <a:hlinkClick r:id="rId3"/>
              </a:rPr>
              <a:t>mcas@mass.gov</a:t>
            </a:r>
            <a:r>
              <a:rPr lang="en-US">
                <a:latin typeface="Arial" panose="020B0604020202020204" pitchFamily="34" charset="0"/>
                <a:cs typeface="Arial" panose="020B0604020202020204" pitchFamily="34" charset="0"/>
              </a:rPr>
              <a:t> </a:t>
            </a:r>
            <a:r>
              <a:rPr lang="en-US">
                <a:solidFill>
                  <a:schemeClr val="tx1"/>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Closed captioning has been enabled for participants who need it.</a:t>
            </a:r>
          </a:p>
          <a:p>
            <a:pPr marL="457200" indent="-457200"/>
            <a:r>
              <a:rPr lang="en-US">
                <a:solidFill>
                  <a:schemeClr val="tx1"/>
                </a:solidFill>
              </a:rPr>
              <a:t>This session is being interpreted into ASL. Our interpreting team will be onscreen with the presenters.</a:t>
            </a:r>
            <a:endParaRPr lang="en-US">
              <a:solidFill>
                <a:schemeClr val="tx1"/>
              </a:solidFill>
              <a:latin typeface="Arial" panose="020B0604020202020204" pitchFamily="34" charset="0"/>
              <a:cs typeface="Arial" panose="020B0604020202020204" pitchFamily="34" charset="0"/>
            </a:endParaRPr>
          </a:p>
          <a:p>
            <a:pPr marL="457200" indent="-457200"/>
            <a:r>
              <a:rPr lang="en-US">
                <a:solidFill>
                  <a:srgbClr val="000000"/>
                </a:solidFill>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7463F05-91C0-59F4-A3AB-9511780EEAA1}"/>
              </a:ext>
            </a:extLst>
          </p:cNvPr>
          <p:cNvSpPr>
            <a:spLocks noGrp="1"/>
          </p:cNvSpPr>
          <p:nvPr>
            <p:ph type="sldNum" sz="quarter" idx="12"/>
          </p:nvPr>
        </p:nvSpPr>
        <p:spPr/>
        <p:txBody>
          <a:bodyPr/>
          <a:lstStyle/>
          <a:p>
            <a:fld id="{68A8D22E-6BC5-9E47-900C-2BB94685D9F5}" type="slidenum">
              <a:rPr lang="en-US" smtClean="0">
                <a:solidFill>
                  <a:srgbClr val="000000"/>
                </a:solidFill>
              </a:rPr>
              <a:t>3</a:t>
            </a:fld>
            <a:endParaRPr lang="en-US">
              <a:solidFill>
                <a:srgbClr val="000000"/>
              </a:solidFill>
            </a:endParaRPr>
          </a:p>
        </p:txBody>
      </p:sp>
    </p:spTree>
    <p:extLst>
      <p:ext uri="{BB962C8B-B14F-4D97-AF65-F5344CB8AC3E}">
        <p14:creationId xmlns:p14="http://schemas.microsoft.com/office/powerpoint/2010/main" val="3487794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t>Slides for This Session</a:t>
            </a:r>
            <a:r>
              <a:rPr lang="en-US" sz="4000">
                <a:latin typeface="Aptos" panose="020B0004020202020204" pitchFamily="34" charset="0"/>
              </a:rPr>
              <a:t>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342900" indent="-342900">
              <a:buFont typeface="Arial" panose="020B0604020202020204" pitchFamily="34" charset="0"/>
              <a:buChar char="•"/>
            </a:pPr>
            <a:r>
              <a:rPr lang="en-US" sz="3200" dirty="0">
                <a:solidFill>
                  <a:schemeClr val="tx1"/>
                </a:solidFill>
              </a:rPr>
              <a:t>Slides were emailed to participants before this session from </a:t>
            </a:r>
            <a:r>
              <a:rPr lang="en-US" sz="3200" dirty="0">
                <a:solidFill>
                  <a:schemeClr val="tx2">
                    <a:lumMod val="90000"/>
                    <a:lumOff val="10000"/>
                  </a:schemeClr>
                </a:solidFill>
                <a:hlinkClick r:id="rId2">
                  <a:extLst>
                    <a:ext uri="{A12FA001-AC4F-418D-AE19-62706E023703}">
                      <ahyp:hlinkClr xmlns:ahyp="http://schemas.microsoft.com/office/drawing/2018/hyperlinkcolor" val="tx"/>
                    </a:ext>
                  </a:extLst>
                </a:hlinkClick>
              </a:rPr>
              <a:t>MCASevents@cognia.org</a:t>
            </a:r>
            <a:r>
              <a:rPr lang="en-US" sz="3200" dirty="0">
                <a:solidFill>
                  <a:schemeClr val="tx1"/>
                </a:solidFill>
              </a:rPr>
              <a:t>. </a:t>
            </a:r>
          </a:p>
          <a:p>
            <a:pPr marL="342900" indent="-342900">
              <a:buFont typeface="Arial" panose="020B0604020202020204" pitchFamily="34" charset="0"/>
              <a:buChar char="•"/>
            </a:pPr>
            <a:r>
              <a:rPr lang="en-US" sz="3200" dirty="0">
                <a:solidFill>
                  <a:schemeClr val="tx1"/>
                </a:solidFill>
              </a:rPr>
              <a:t>Slides are now being posted in the chat.</a:t>
            </a:r>
          </a:p>
          <a:p>
            <a:pPr marL="800100" lvl="1" indent="-342900">
              <a:buFont typeface="Arial" panose="020B0604020202020204" pitchFamily="34" charset="0"/>
              <a:buChar char="•"/>
            </a:pPr>
            <a:r>
              <a:rPr lang="en-US" sz="2800" dirty="0">
                <a:solidFill>
                  <a:schemeClr val="tx1"/>
                </a:solidFill>
              </a:rPr>
              <a:t>If you cannot access the slides in the chat, ask in the Q&amp;A.</a:t>
            </a:r>
          </a:p>
          <a:p>
            <a:pPr marL="342900" indent="-342900">
              <a:buFont typeface="Arial" panose="020B0604020202020204" pitchFamily="34" charset="0"/>
              <a:buChar char="•"/>
            </a:pPr>
            <a:r>
              <a:rPr lang="en-US" sz="3200" dirty="0">
                <a:solidFill>
                  <a:schemeClr val="tx1"/>
                </a:solidFill>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5B5CC719-A0E0-E6F6-A821-0D9E7D54180C}"/>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8879B5-4125-CF46-FB8C-7D2E2E09B332}"/>
              </a:ext>
            </a:extLst>
          </p:cNvPr>
          <p:cNvSpPr>
            <a:spLocks noGrp="1"/>
          </p:cNvSpPr>
          <p:nvPr>
            <p:ph type="title"/>
          </p:nvPr>
        </p:nvSpPr>
        <p:spPr/>
        <p:txBody>
          <a:bodyPr>
            <a:normAutofit fontScale="90000"/>
          </a:bodyPr>
          <a:lstStyle/>
          <a:p>
            <a:r>
              <a:rPr lang="en-US" sz="6000"/>
              <a:t>Today’s Agenda</a:t>
            </a:r>
            <a:endParaRPr lang="en-US"/>
          </a:p>
        </p:txBody>
      </p:sp>
      <p:sp>
        <p:nvSpPr>
          <p:cNvPr id="2" name="Content Placeholder 1">
            <a:extLst>
              <a:ext uri="{FF2B5EF4-FFF2-40B4-BE49-F238E27FC236}">
                <a16:creationId xmlns:a16="http://schemas.microsoft.com/office/drawing/2014/main" id="{677BFA75-AC3F-8B3A-7337-93F9BD11BFF1}"/>
              </a:ext>
            </a:extLst>
          </p:cNvPr>
          <p:cNvSpPr>
            <a:spLocks noGrp="1"/>
          </p:cNvSpPr>
          <p:nvPr>
            <p:ph idx="1"/>
          </p:nvPr>
        </p:nvSpPr>
        <p:spPr/>
        <p:txBody>
          <a:bodyPr vert="horz" lIns="91440" tIns="45720" rIns="91440" bIns="45720" rtlCol="0" anchor="t">
            <a:normAutofit/>
          </a:bodyPr>
          <a:lstStyle/>
          <a:p>
            <a:pPr marL="514350" indent="-514350">
              <a:lnSpc>
                <a:spcPct val="120000"/>
              </a:lnSpc>
              <a:spcBef>
                <a:spcPts val="0"/>
              </a:spcBef>
              <a:buFont typeface="+mj-lt"/>
              <a:buAutoNum type="arabicPeriod"/>
            </a:pPr>
            <a:r>
              <a:rPr lang="en-US" sz="3200" dirty="0">
                <a:solidFill>
                  <a:schemeClr val="tx1"/>
                </a:solidFill>
              </a:rPr>
              <a:t>Participation Requirements</a:t>
            </a:r>
          </a:p>
          <a:p>
            <a:pPr marL="514350" indent="-514350">
              <a:lnSpc>
                <a:spcPct val="120000"/>
              </a:lnSpc>
              <a:spcBef>
                <a:spcPts val="0"/>
              </a:spcBef>
              <a:buFont typeface="+mj-lt"/>
              <a:buAutoNum type="arabicPeriod"/>
            </a:pPr>
            <a:r>
              <a:rPr lang="en-US" sz="3200" dirty="0">
                <a:solidFill>
                  <a:schemeClr val="tx1"/>
                </a:solidFill>
              </a:rPr>
              <a:t>Important Updates and Reminders</a:t>
            </a:r>
          </a:p>
          <a:p>
            <a:pPr marL="514350" indent="-514350">
              <a:lnSpc>
                <a:spcPct val="120000"/>
              </a:lnSpc>
              <a:spcBef>
                <a:spcPts val="0"/>
              </a:spcBef>
              <a:buFont typeface="+mj-lt"/>
              <a:buAutoNum type="arabicPeriod"/>
            </a:pPr>
            <a:r>
              <a:rPr lang="en-US" sz="3200" dirty="0">
                <a:solidFill>
                  <a:schemeClr val="tx1"/>
                </a:solidFill>
              </a:rPr>
              <a:t>Student Registration</a:t>
            </a:r>
          </a:p>
          <a:p>
            <a:pPr marL="514350" indent="-514350">
              <a:lnSpc>
                <a:spcPct val="120000"/>
              </a:lnSpc>
              <a:spcBef>
                <a:spcPts val="0"/>
              </a:spcBef>
              <a:buFont typeface="+mj-lt"/>
              <a:buAutoNum type="arabicPeriod"/>
            </a:pPr>
            <a:r>
              <a:rPr lang="en-US" sz="3200" dirty="0">
                <a:solidFill>
                  <a:schemeClr val="tx1"/>
                </a:solidFill>
              </a:rPr>
              <a:t>Accessibility Features and Accommodations</a:t>
            </a:r>
          </a:p>
          <a:p>
            <a:pPr marL="514350" indent="-514350">
              <a:lnSpc>
                <a:spcPct val="120000"/>
              </a:lnSpc>
              <a:spcBef>
                <a:spcPts val="0"/>
              </a:spcBef>
              <a:buFont typeface="+mj-lt"/>
              <a:buAutoNum type="arabicPeriod"/>
            </a:pPr>
            <a:r>
              <a:rPr lang="en-US" sz="3200" dirty="0">
                <a:solidFill>
                  <a:schemeClr val="tx1"/>
                </a:solidFill>
              </a:rPr>
              <a:t>Preparation for Testing </a:t>
            </a:r>
          </a:p>
          <a:p>
            <a:pPr marL="514350" indent="-514350">
              <a:lnSpc>
                <a:spcPct val="120000"/>
              </a:lnSpc>
              <a:spcBef>
                <a:spcPts val="0"/>
              </a:spcBef>
              <a:buAutoNum type="arabicPeriod"/>
            </a:pPr>
            <a:r>
              <a:rPr lang="en-US" sz="3200" dirty="0">
                <a:solidFill>
                  <a:schemeClr val="tx1"/>
                </a:solidFill>
                <a:latin typeface="Arial"/>
                <a:cs typeface="Arial"/>
              </a:rPr>
              <a:t>Resources, Support, and Next Steps</a:t>
            </a:r>
          </a:p>
          <a:p>
            <a:pPr marL="514350" indent="-514350">
              <a:lnSpc>
                <a:spcPct val="120000"/>
              </a:lnSpc>
              <a:spcBef>
                <a:spcPts val="0"/>
              </a:spcBef>
              <a:buFont typeface="+mj-lt"/>
              <a:buAutoNum type="arabicPeriod"/>
            </a:pPr>
            <a:r>
              <a:rPr lang="en-US" sz="3200" dirty="0">
                <a:solidFill>
                  <a:schemeClr val="tx1"/>
                </a:solidFill>
              </a:rPr>
              <a:t>Live “Sandbox Time” </a:t>
            </a:r>
          </a:p>
        </p:txBody>
      </p:sp>
      <p:sp>
        <p:nvSpPr>
          <p:cNvPr id="4" name="Slide Number Placeholder 3">
            <a:extLst>
              <a:ext uri="{FF2B5EF4-FFF2-40B4-BE49-F238E27FC236}">
                <a16:creationId xmlns:a16="http://schemas.microsoft.com/office/drawing/2014/main" id="{FBC8A7E1-B672-E992-9B92-C006C3C19FA9}"/>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1539229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71536" y="2882900"/>
            <a:ext cx="10515600" cy="1092200"/>
          </a:xfrm>
        </p:spPr>
        <p:txBody>
          <a:bodyPr/>
          <a:lstStyle/>
          <a:p>
            <a:r>
              <a:rPr lang="en-US">
                <a:solidFill>
                  <a:schemeClr val="tx1"/>
                </a:solidFill>
                <a:latin typeface="Aptos" panose="020B0004020202020204" pitchFamily="34" charset="0"/>
              </a:rPr>
              <a:t>1. </a:t>
            </a:r>
            <a:r>
              <a:rPr lang="en-US">
                <a:solidFill>
                  <a:schemeClr val="tx1"/>
                </a:solidFill>
              </a:rPr>
              <a:t>Participation Requirements </a:t>
            </a:r>
          </a:p>
        </p:txBody>
      </p:sp>
      <p:sp>
        <p:nvSpPr>
          <p:cNvPr id="3" name="Slide Number Placeholder 2">
            <a:extLst>
              <a:ext uri="{FF2B5EF4-FFF2-40B4-BE49-F238E27FC236}">
                <a16:creationId xmlns:a16="http://schemas.microsoft.com/office/drawing/2014/main" id="{A696D6BD-0C58-AA3B-5AC6-AAE6797BEEF6}"/>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3568176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301638-A8D7-A645-4815-D987D6E2261D}"/>
              </a:ext>
            </a:extLst>
          </p:cNvPr>
          <p:cNvSpPr>
            <a:spLocks noGrp="1"/>
          </p:cNvSpPr>
          <p:nvPr>
            <p:ph type="title"/>
          </p:nvPr>
        </p:nvSpPr>
        <p:spPr/>
        <p:txBody>
          <a:bodyPr/>
          <a:lstStyle/>
          <a:p>
            <a:r>
              <a:rPr lang="en-US">
                <a:solidFill>
                  <a:schemeClr val="bg1"/>
                </a:solidFill>
              </a:rPr>
              <a:t>MCAS Participation Requirements </a:t>
            </a:r>
          </a:p>
        </p:txBody>
      </p:sp>
      <p:sp>
        <p:nvSpPr>
          <p:cNvPr id="2" name="Content Placeholder 1">
            <a:extLst>
              <a:ext uri="{FF2B5EF4-FFF2-40B4-BE49-F238E27FC236}">
                <a16:creationId xmlns:a16="http://schemas.microsoft.com/office/drawing/2014/main" id="{099D1046-D144-29CD-024C-FD7DD3CD8EEF}"/>
              </a:ext>
            </a:extLst>
          </p:cNvPr>
          <p:cNvSpPr>
            <a:spLocks noGrp="1"/>
          </p:cNvSpPr>
          <p:nvPr>
            <p:ph idx="1"/>
          </p:nvPr>
        </p:nvSpPr>
        <p:spPr/>
        <p:txBody>
          <a:bodyPr>
            <a:normAutofit lnSpcReduction="10000"/>
          </a:bodyPr>
          <a:lstStyle/>
          <a:p>
            <a:pPr>
              <a:spcBef>
                <a:spcPts val="500"/>
              </a:spcBef>
              <a:spcAft>
                <a:spcPts val="300"/>
              </a:spcAft>
            </a:pPr>
            <a:r>
              <a:rPr lang="en-US" dirty="0">
                <a:solidFill>
                  <a:schemeClr val="tx1"/>
                </a:solidFill>
              </a:rPr>
              <a:t>All publicly-funded students must participate in MCAS tests required for their grade.</a:t>
            </a:r>
          </a:p>
          <a:p>
            <a:pPr lvl="1">
              <a:spcAft>
                <a:spcPts val="300"/>
              </a:spcAft>
            </a:pPr>
            <a:r>
              <a:rPr lang="en-US" dirty="0">
                <a:solidFill>
                  <a:schemeClr val="tx1"/>
                </a:solidFill>
              </a:rPr>
              <a:t>Includes students in public schools, charter schools, virtual schools, out-of-district placements, SEIS, DYS, and other students receiving instruction with public funds. </a:t>
            </a:r>
          </a:p>
          <a:p>
            <a:pPr>
              <a:spcBef>
                <a:spcPts val="500"/>
              </a:spcBef>
              <a:spcAft>
                <a:spcPts val="300"/>
              </a:spcAft>
            </a:pPr>
            <a:r>
              <a:rPr lang="en-US" dirty="0">
                <a:solidFill>
                  <a:schemeClr val="tx1"/>
                </a:solidFill>
              </a:rPr>
              <a:t>IEP teams determine necessary accommodations for students with disabilities. IEPs and 504 plans list accommodations decisions. Only</a:t>
            </a:r>
            <a:r>
              <a:rPr lang="en-US" i="1" dirty="0">
                <a:solidFill>
                  <a:schemeClr val="tx1"/>
                </a:solidFill>
              </a:rPr>
              <a:t> </a:t>
            </a:r>
            <a:r>
              <a:rPr lang="en-US" i="1" dirty="0">
                <a:hlinkClick r:id="rId2"/>
              </a:rPr>
              <a:t>Students with the Most Significant Cognitive Disabilities</a:t>
            </a:r>
            <a:r>
              <a:rPr lang="en-US" i="1" dirty="0"/>
              <a:t> </a:t>
            </a:r>
            <a:r>
              <a:rPr lang="en-US" dirty="0">
                <a:solidFill>
                  <a:schemeClr val="tx1"/>
                </a:solidFill>
              </a:rPr>
              <a:t>may participate in the MCAS-Alt.</a:t>
            </a:r>
          </a:p>
          <a:p>
            <a:pPr>
              <a:spcBef>
                <a:spcPts val="500"/>
              </a:spcBef>
              <a:spcAft>
                <a:spcPts val="300"/>
              </a:spcAft>
            </a:pPr>
            <a:r>
              <a:rPr lang="en-US" dirty="0">
                <a:solidFill>
                  <a:schemeClr val="tx1"/>
                </a:solidFill>
              </a:rPr>
              <a:t>Refer to the updated </a:t>
            </a:r>
            <a:r>
              <a:rPr lang="en-US" i="1" dirty="0">
                <a:solidFill>
                  <a:schemeClr val="tx1"/>
                </a:solidFill>
              </a:rPr>
              <a:t>Accessibility and Accommodations Manual </a:t>
            </a:r>
            <a:r>
              <a:rPr lang="en-US" dirty="0">
                <a:solidFill>
                  <a:schemeClr val="tx1"/>
                </a:solidFill>
              </a:rPr>
              <a:t>available at </a:t>
            </a:r>
            <a:r>
              <a:rPr lang="en-US" dirty="0">
                <a:hlinkClick r:id="rId3"/>
              </a:rPr>
              <a:t>www.doe.mass.edu/mcas/accessibility/</a:t>
            </a:r>
            <a:r>
              <a:rPr lang="en-US" dirty="0">
                <a:solidFill>
                  <a:schemeClr val="tx1"/>
                </a:solidFill>
              </a:rPr>
              <a:t>. </a:t>
            </a:r>
            <a:endParaRPr lang="en-US" dirty="0">
              <a:solidFill>
                <a:schemeClr val="tx1"/>
              </a:solidFill>
              <a:highlight>
                <a:srgbClr val="FFFF00"/>
              </a:highlight>
            </a:endParaRPr>
          </a:p>
          <a:p>
            <a:endParaRPr lang="en-US" dirty="0"/>
          </a:p>
        </p:txBody>
      </p:sp>
      <p:sp>
        <p:nvSpPr>
          <p:cNvPr id="4" name="Slide Number Placeholder 3">
            <a:extLst>
              <a:ext uri="{FF2B5EF4-FFF2-40B4-BE49-F238E27FC236}">
                <a16:creationId xmlns:a16="http://schemas.microsoft.com/office/drawing/2014/main" id="{11A76BD8-1808-A281-8FC3-FD35956C80BD}"/>
              </a:ext>
            </a:extLst>
          </p:cNvPr>
          <p:cNvSpPr>
            <a:spLocks noGrp="1"/>
          </p:cNvSpPr>
          <p:nvPr>
            <p:ph type="sldNum" sz="quarter" idx="12"/>
          </p:nvPr>
        </p:nvSpPr>
        <p:spPr/>
        <p:txBody>
          <a:bodyPr/>
          <a:lstStyle/>
          <a:p>
            <a:fld id="{68A8D22E-6BC5-9E47-900C-2BB94685D9F5}" type="slidenum">
              <a:rPr lang="en-US" smtClean="0"/>
              <a:t>7</a:t>
            </a:fld>
            <a:endParaRPr lang="en-US"/>
          </a:p>
        </p:txBody>
      </p:sp>
    </p:spTree>
    <p:extLst>
      <p:ext uri="{BB962C8B-B14F-4D97-AF65-F5344CB8AC3E}">
        <p14:creationId xmlns:p14="http://schemas.microsoft.com/office/powerpoint/2010/main" val="1625820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575C63-7668-9BB1-9F0A-F720EC2FBA1D}"/>
              </a:ext>
            </a:extLst>
          </p:cNvPr>
          <p:cNvSpPr>
            <a:spLocks noGrp="1"/>
          </p:cNvSpPr>
          <p:nvPr>
            <p:ph type="title"/>
          </p:nvPr>
        </p:nvSpPr>
        <p:spPr/>
        <p:txBody>
          <a:bodyPr>
            <a:normAutofit fontScale="90000"/>
          </a:bodyPr>
          <a:lstStyle/>
          <a:p>
            <a:r>
              <a:rPr lang="en-US">
                <a:solidFill>
                  <a:schemeClr val="bg1"/>
                </a:solidFill>
              </a:rPr>
              <a:t>English Learners – Participation Guidelines</a:t>
            </a:r>
          </a:p>
        </p:txBody>
      </p:sp>
      <p:sp>
        <p:nvSpPr>
          <p:cNvPr id="2" name="Content Placeholder 1">
            <a:extLst>
              <a:ext uri="{FF2B5EF4-FFF2-40B4-BE49-F238E27FC236}">
                <a16:creationId xmlns:a16="http://schemas.microsoft.com/office/drawing/2014/main" id="{276CB4B1-D415-820E-7BB4-DB7888526F8F}"/>
              </a:ext>
            </a:extLst>
          </p:cNvPr>
          <p:cNvSpPr>
            <a:spLocks noGrp="1"/>
          </p:cNvSpPr>
          <p:nvPr>
            <p:ph idx="1"/>
          </p:nvPr>
        </p:nvSpPr>
        <p:spPr>
          <a:xfrm>
            <a:off x="173179" y="1559170"/>
            <a:ext cx="11890665" cy="4199946"/>
          </a:xfrm>
        </p:spPr>
        <p:txBody>
          <a:bodyPr>
            <a:noAutofit/>
          </a:bodyPr>
          <a:lstStyle/>
          <a:p>
            <a:pPr>
              <a:spcAft>
                <a:spcPts val="300"/>
              </a:spcAft>
            </a:pPr>
            <a:r>
              <a:rPr lang="en-US" b="1">
                <a:solidFill>
                  <a:schemeClr val="tx1"/>
                </a:solidFill>
              </a:rPr>
              <a:t>ELs</a:t>
            </a:r>
            <a:r>
              <a:rPr lang="en-US">
                <a:solidFill>
                  <a:schemeClr val="tx1"/>
                </a:solidFill>
              </a:rPr>
              <a:t> are required to participate in all MCAS tests scheduled for their grade, with </a:t>
            </a:r>
            <a:r>
              <a:rPr lang="en-US" b="1">
                <a:solidFill>
                  <a:schemeClr val="tx1"/>
                </a:solidFill>
              </a:rPr>
              <a:t>one exception</a:t>
            </a:r>
            <a:r>
              <a:rPr lang="en-US">
                <a:solidFill>
                  <a:schemeClr val="tx1"/>
                </a:solidFill>
              </a:rPr>
              <a:t>:</a:t>
            </a:r>
          </a:p>
          <a:p>
            <a:pPr lvl="1">
              <a:spcAft>
                <a:spcPts val="300"/>
              </a:spcAft>
            </a:pPr>
            <a:r>
              <a:rPr lang="en-US" sz="2800">
                <a:solidFill>
                  <a:schemeClr val="tx1"/>
                </a:solidFill>
              </a:rPr>
              <a:t>First-year ELs are </a:t>
            </a:r>
            <a:r>
              <a:rPr lang="en-US" sz="2800" b="1">
                <a:solidFill>
                  <a:schemeClr val="tx1"/>
                </a:solidFill>
              </a:rPr>
              <a:t>not required </a:t>
            </a:r>
            <a:r>
              <a:rPr lang="en-US" sz="2800">
                <a:solidFill>
                  <a:schemeClr val="tx1"/>
                </a:solidFill>
              </a:rPr>
              <a:t>to take the MCAS ELA test but </a:t>
            </a:r>
            <a:r>
              <a:rPr lang="en-US" sz="2800" b="1">
                <a:solidFill>
                  <a:schemeClr val="tx1"/>
                </a:solidFill>
              </a:rPr>
              <a:t>may </a:t>
            </a:r>
            <a:r>
              <a:rPr lang="en-US" sz="2800">
                <a:solidFill>
                  <a:schemeClr val="tx1"/>
                </a:solidFill>
              </a:rPr>
              <a:t>participate at principal’s discretion.</a:t>
            </a:r>
            <a:endParaRPr lang="en-US" sz="2800">
              <a:solidFill>
                <a:schemeClr val="tx1"/>
              </a:solidFill>
              <a:highlight>
                <a:srgbClr val="FFFF00"/>
              </a:highlight>
            </a:endParaRPr>
          </a:p>
          <a:p>
            <a:pPr lvl="1">
              <a:spcAft>
                <a:spcPts val="300"/>
              </a:spcAft>
            </a:pPr>
            <a:r>
              <a:rPr lang="en-US" sz="2800">
                <a:solidFill>
                  <a:schemeClr val="tx1"/>
                </a:solidFill>
              </a:rPr>
              <a:t>First-year ELs are those who enrolled after </a:t>
            </a:r>
            <a:r>
              <a:rPr lang="en-US" sz="2800" b="1">
                <a:solidFill>
                  <a:schemeClr val="tx1"/>
                </a:solidFill>
              </a:rPr>
              <a:t>March 1, 2025. </a:t>
            </a:r>
            <a:r>
              <a:rPr lang="en-US" sz="2800">
                <a:solidFill>
                  <a:schemeClr val="tx1"/>
                </a:solidFill>
              </a:rPr>
              <a:t>Check status in SIMS.</a:t>
            </a:r>
          </a:p>
          <a:p>
            <a:pPr>
              <a:spcAft>
                <a:spcPts val="300"/>
              </a:spcAft>
            </a:pPr>
            <a:r>
              <a:rPr lang="en-US" b="1">
                <a:solidFill>
                  <a:schemeClr val="tx1"/>
                </a:solidFill>
              </a:rPr>
              <a:t>EL accommodations</a:t>
            </a:r>
            <a:r>
              <a:rPr lang="en-US">
                <a:solidFill>
                  <a:schemeClr val="tx1"/>
                </a:solidFill>
              </a:rPr>
              <a:t>: School staff familiar with the student should meet and</a:t>
            </a:r>
          </a:p>
          <a:p>
            <a:pPr lvl="1">
              <a:spcAft>
                <a:spcPts val="300"/>
              </a:spcAft>
            </a:pPr>
            <a:r>
              <a:rPr lang="en-US" sz="2800">
                <a:solidFill>
                  <a:schemeClr val="tx1"/>
                </a:solidFill>
              </a:rPr>
              <a:t>Review available accessibility features and accommodations for ELs.</a:t>
            </a:r>
          </a:p>
          <a:p>
            <a:pPr lvl="1">
              <a:spcAft>
                <a:spcPts val="300"/>
              </a:spcAft>
            </a:pPr>
            <a:r>
              <a:rPr lang="en-US" sz="2800">
                <a:solidFill>
                  <a:schemeClr val="tx1"/>
                </a:solidFill>
              </a:rPr>
              <a:t>Consider EL students’ language needs, learning characteristics, and preferences.</a:t>
            </a:r>
          </a:p>
        </p:txBody>
      </p:sp>
      <p:sp>
        <p:nvSpPr>
          <p:cNvPr id="4" name="Slide Number Placeholder 3">
            <a:extLst>
              <a:ext uri="{FF2B5EF4-FFF2-40B4-BE49-F238E27FC236}">
                <a16:creationId xmlns:a16="http://schemas.microsoft.com/office/drawing/2014/main" id="{B51992C6-7C55-DC64-6D27-28E477F7FDAA}"/>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1792418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74FB84-D671-4BE0-B743-3AFE0C2F2262}"/>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EEB5C600-A085-4DD0-AD91-655236D57E28}"/>
              </a:ext>
            </a:extLst>
          </p:cNvPr>
          <p:cNvSpPr>
            <a:spLocks noGrp="1"/>
          </p:cNvSpPr>
          <p:nvPr>
            <p:ph idx="1"/>
          </p:nvPr>
        </p:nvSpPr>
        <p:spPr/>
        <p:txBody>
          <a:bodyPr vert="horz" lIns="91440" tIns="45720" rIns="91440" bIns="45720" rtlCol="0" anchor="t">
            <a:normAutofit/>
          </a:bodyPr>
          <a:lstStyle/>
          <a:p>
            <a:pPr marL="0" indent="0">
              <a:buNone/>
            </a:pPr>
            <a:r>
              <a:rPr lang="en-US" sz="3200" b="1" dirty="0"/>
              <a:t>What are you most interested in learning about?</a:t>
            </a:r>
            <a:r>
              <a:rPr lang="en-US" sz="3200" b="1" dirty="0">
                <a:latin typeface="Aptos" panose="020B0004020202020204" pitchFamily="34" charset="0"/>
                <a:cs typeface="Arial"/>
              </a:rPr>
              <a:t> </a:t>
            </a:r>
            <a:endParaRPr lang="en-US" sz="3200" b="1" dirty="0">
              <a:latin typeface="Aptos" panose="020B0004020202020204" pitchFamily="34" charset="0"/>
            </a:endParaRPr>
          </a:p>
          <a:p>
            <a:pPr marL="0" indent="0">
              <a:buNone/>
            </a:pPr>
            <a:endParaRPr lang="en-US" dirty="0">
              <a:latin typeface="Aptos" panose="020B0004020202020204" pitchFamily="34" charset="0"/>
            </a:endParaRPr>
          </a:p>
          <a:p>
            <a:pPr marL="514350" indent="-514350">
              <a:buFont typeface="+mj-lt"/>
              <a:buAutoNum type="alphaUcPeriod"/>
            </a:pPr>
            <a:r>
              <a:rPr lang="en-US" dirty="0"/>
              <a:t>How to assign accommodations and accessibility features to students in the Student Registration system </a:t>
            </a:r>
          </a:p>
          <a:p>
            <a:pPr marL="514350" indent="-514350">
              <a:buFont typeface="+mj-lt"/>
              <a:buAutoNum type="alphaUcPeriod"/>
            </a:pPr>
            <a:r>
              <a:rPr lang="en-US" dirty="0"/>
              <a:t>A general overview of accommodations and accessibility options for MCAS tests </a:t>
            </a:r>
          </a:p>
          <a:p>
            <a:pPr marL="514350" indent="-514350">
              <a:buFont typeface="+mj-lt"/>
              <a:buAutoNum type="alphaUcPeriod"/>
            </a:pPr>
            <a:r>
              <a:rPr lang="en-US" dirty="0">
                <a:latin typeface="Arial"/>
                <a:cs typeface="Arial"/>
              </a:rPr>
              <a:t>A review of how accessibility features and accommodations appear in the MCAS Student Kiosk</a:t>
            </a:r>
          </a:p>
          <a:p>
            <a:pPr marL="514350" indent="-514350">
              <a:buFont typeface="+mj-lt"/>
              <a:buAutoNum type="alphaUcPeriod"/>
            </a:pPr>
            <a:r>
              <a:rPr lang="en-US" dirty="0"/>
              <a:t>Eligibility for Special Access Accommodations</a:t>
            </a:r>
          </a:p>
        </p:txBody>
      </p:sp>
      <p:sp>
        <p:nvSpPr>
          <p:cNvPr id="2" name="Slide Number Placeholder 1">
            <a:extLst>
              <a:ext uri="{FF2B5EF4-FFF2-40B4-BE49-F238E27FC236}">
                <a16:creationId xmlns:a16="http://schemas.microsoft.com/office/drawing/2014/main" id="{E89D3135-A1CB-0951-0970-9410D95D31AF}"/>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186921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192379" y="2691062"/>
            <a:ext cx="6360924" cy="2307658"/>
          </a:xfrm>
        </p:spPr>
        <p:txBody>
          <a:bodyPr>
            <a:normAutofit/>
          </a:bodyPr>
          <a:lstStyle/>
          <a:p>
            <a:r>
              <a:rPr lang="en-US" dirty="0">
                <a:solidFill>
                  <a:schemeClr val="tx1"/>
                </a:solidFill>
                <a:latin typeface="Aptos" panose="020B0004020202020204" pitchFamily="34" charset="0"/>
              </a:rPr>
              <a:t>2. </a:t>
            </a:r>
            <a:r>
              <a:rPr lang="en-US" dirty="0">
                <a:solidFill>
                  <a:schemeClr val="tx1"/>
                </a:solidFill>
              </a:rPr>
              <a:t>Important Updates and Reminders</a:t>
            </a:r>
          </a:p>
        </p:txBody>
      </p:sp>
      <p:sp>
        <p:nvSpPr>
          <p:cNvPr id="3" name="Slide Number Placeholder 2">
            <a:extLst>
              <a:ext uri="{FF2B5EF4-FFF2-40B4-BE49-F238E27FC236}">
                <a16:creationId xmlns:a16="http://schemas.microsoft.com/office/drawing/2014/main" id="{04730C4F-2594-25DC-B9C5-A3A3D2935E6B}"/>
              </a:ext>
            </a:extLst>
          </p:cNvPr>
          <p:cNvSpPr>
            <a:spLocks noGrp="1"/>
          </p:cNvSpPr>
          <p:nvPr>
            <p:ph type="sldNum" sz="quarter" idx="12"/>
          </p:nvPr>
        </p:nvSpPr>
        <p:spPr/>
        <p:txBody>
          <a:bodyPr/>
          <a:lstStyle/>
          <a:p>
            <a:fld id="{68A8D22E-6BC5-9E47-900C-2BB94685D9F5}" type="slidenum">
              <a:rPr lang="en-US" smtClean="0"/>
              <a:pPr/>
              <a:t>10</a:t>
            </a:fld>
            <a:endParaRPr lang="en-US"/>
          </a:p>
        </p:txBody>
      </p:sp>
    </p:spTree>
    <p:extLst>
      <p:ext uri="{BB962C8B-B14F-4D97-AF65-F5344CB8AC3E}">
        <p14:creationId xmlns:p14="http://schemas.microsoft.com/office/powerpoint/2010/main" val="88981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7498B4-60A7-6BD8-BB1F-6FD50D68BB21}"/>
              </a:ext>
            </a:extLst>
          </p:cNvPr>
          <p:cNvSpPr>
            <a:spLocks noGrp="1"/>
          </p:cNvSpPr>
          <p:nvPr>
            <p:ph type="title"/>
          </p:nvPr>
        </p:nvSpPr>
        <p:spPr/>
        <p:txBody>
          <a:bodyPr/>
          <a:lstStyle/>
          <a:p>
            <a:r>
              <a:rPr lang="en-US">
                <a:solidFill>
                  <a:schemeClr val="bg1"/>
                </a:solidFill>
              </a:rPr>
              <a:t>Important Updates and Reminders</a:t>
            </a:r>
          </a:p>
        </p:txBody>
      </p:sp>
      <p:sp>
        <p:nvSpPr>
          <p:cNvPr id="2" name="Content Placeholder 1">
            <a:extLst>
              <a:ext uri="{FF2B5EF4-FFF2-40B4-BE49-F238E27FC236}">
                <a16:creationId xmlns:a16="http://schemas.microsoft.com/office/drawing/2014/main" id="{644E6C47-5050-54C8-E28E-CE8E2A01FCDA}"/>
              </a:ext>
            </a:extLst>
          </p:cNvPr>
          <p:cNvSpPr>
            <a:spLocks noGrp="1"/>
          </p:cNvSpPr>
          <p:nvPr>
            <p:ph idx="1"/>
          </p:nvPr>
        </p:nvSpPr>
        <p:spPr>
          <a:xfrm>
            <a:off x="173179" y="1591254"/>
            <a:ext cx="11890665" cy="4827834"/>
          </a:xfrm>
        </p:spPr>
        <p:txBody>
          <a:bodyPr vert="horz" lIns="91440" tIns="45720" rIns="91440" bIns="45720" rtlCol="0" anchor="t">
            <a:normAutofit fontScale="92500" lnSpcReduction="20000"/>
          </a:bodyPr>
          <a:lstStyle/>
          <a:p>
            <a:pPr>
              <a:spcBef>
                <a:spcPts val="600"/>
              </a:spcBef>
              <a:spcAft>
                <a:spcPts val="600"/>
              </a:spcAft>
            </a:pPr>
            <a:r>
              <a:rPr lang="en-US" dirty="0">
                <a:solidFill>
                  <a:schemeClr val="tx1"/>
                </a:solidFill>
                <a:latin typeface="Arial"/>
                <a:cs typeface="Arial"/>
              </a:rPr>
              <a:t>Answer eliminator is no longer available; the “Hiding Options” tool provides the same support </a:t>
            </a:r>
          </a:p>
          <a:p>
            <a:pPr lvl="1">
              <a:spcBef>
                <a:spcPts val="600"/>
              </a:spcBef>
              <a:spcAft>
                <a:spcPts val="600"/>
              </a:spcAft>
            </a:pPr>
            <a:r>
              <a:rPr lang="en-US" dirty="0">
                <a:solidFill>
                  <a:schemeClr val="tx1"/>
                </a:solidFill>
                <a:latin typeface="Arial"/>
                <a:cs typeface="Arial"/>
              </a:rPr>
              <a:t>Students can click an icon of an eye to toggle between hiding answer choices and having them reappear (shown later)</a:t>
            </a:r>
          </a:p>
          <a:p>
            <a:pPr lvl="1">
              <a:spcBef>
                <a:spcPts val="600"/>
              </a:spcBef>
              <a:spcAft>
                <a:spcPts val="600"/>
              </a:spcAft>
            </a:pPr>
            <a:r>
              <a:rPr lang="en-US" dirty="0">
                <a:solidFill>
                  <a:schemeClr val="tx1"/>
                </a:solidFill>
                <a:latin typeface="Arial"/>
                <a:cs typeface="Arial"/>
              </a:rPr>
              <a:t>Additional universal accessibility features: general masking and reverse contrast, notepad tool for all tests</a:t>
            </a:r>
          </a:p>
          <a:p>
            <a:pPr lvl="1">
              <a:spcBef>
                <a:spcPts val="600"/>
              </a:spcBef>
              <a:spcAft>
                <a:spcPts val="600"/>
              </a:spcAft>
            </a:pPr>
            <a:r>
              <a:rPr lang="en-US" dirty="0">
                <a:solidFill>
                  <a:schemeClr val="tx1"/>
                </a:solidFill>
                <a:latin typeface="Arial"/>
                <a:cs typeface="Arial"/>
              </a:rPr>
              <a:t>New names for color contrast selections (e.g., yellow on red)</a:t>
            </a:r>
          </a:p>
          <a:p>
            <a:pPr>
              <a:spcBef>
                <a:spcPts val="600"/>
              </a:spcBef>
              <a:spcAft>
                <a:spcPts val="600"/>
              </a:spcAft>
            </a:pPr>
            <a:r>
              <a:rPr lang="en-US" dirty="0">
                <a:solidFill>
                  <a:schemeClr val="tx1"/>
                </a:solidFill>
                <a:latin typeface="Arial"/>
                <a:cs typeface="Arial"/>
              </a:rPr>
              <a:t>Bilingual </a:t>
            </a:r>
            <a:r>
              <a:rPr lang="en-US" dirty="0">
                <a:latin typeface="Arial"/>
                <a:cs typeface="Arial"/>
                <a:hlinkClick r:id="rId2"/>
              </a:rPr>
              <a:t>Spanish/English test</a:t>
            </a:r>
            <a:r>
              <a:rPr lang="en-US" dirty="0">
                <a:latin typeface="Arial"/>
                <a:cs typeface="Arial"/>
              </a:rPr>
              <a:t> </a:t>
            </a:r>
            <a:r>
              <a:rPr lang="en-US" dirty="0">
                <a:solidFill>
                  <a:schemeClr val="tx1"/>
                </a:solidFill>
                <a:latin typeface="Arial"/>
                <a:cs typeface="Arial"/>
              </a:rPr>
              <a:t>for Mathematics, Science, and Civics (grades 3–8 and high school)</a:t>
            </a:r>
          </a:p>
          <a:p>
            <a:pPr lvl="1">
              <a:spcBef>
                <a:spcPts val="600"/>
              </a:spcBef>
              <a:spcAft>
                <a:spcPts val="600"/>
              </a:spcAft>
            </a:pPr>
            <a:r>
              <a:rPr lang="en-US" dirty="0">
                <a:solidFill>
                  <a:schemeClr val="tx1"/>
                </a:solidFill>
                <a:latin typeface="Arial"/>
                <a:cs typeface="Arial"/>
              </a:rPr>
              <a:t>MCAS ELA tests are not translated</a:t>
            </a:r>
          </a:p>
          <a:p>
            <a:pPr lvl="1">
              <a:spcBef>
                <a:spcPts val="600"/>
              </a:spcBef>
              <a:spcAft>
                <a:spcPts val="600"/>
              </a:spcAft>
            </a:pPr>
            <a:r>
              <a:rPr lang="en-US" dirty="0">
                <a:solidFill>
                  <a:schemeClr val="tx1"/>
                </a:solidFill>
                <a:latin typeface="Arial"/>
                <a:cs typeface="Arial"/>
              </a:rPr>
              <a:t>DESE will provide an additional webinar (dates provided at end of slides) for schools with questions about the Spanish/English edition.</a:t>
            </a:r>
          </a:p>
          <a:p>
            <a:pPr lvl="1">
              <a:spcBef>
                <a:spcPts val="600"/>
              </a:spcBef>
              <a:spcAft>
                <a:spcPts val="600"/>
              </a:spcAft>
            </a:pPr>
            <a:r>
              <a:rPr lang="en-US" dirty="0">
                <a:solidFill>
                  <a:schemeClr val="tx1"/>
                </a:solidFill>
                <a:latin typeface="Arial"/>
                <a:cs typeface="Arial"/>
              </a:rPr>
              <a:t>New for 2026: There will be a separate Spanish/English manual for test administrators that will include all of the Spanish/English scripts. </a:t>
            </a:r>
          </a:p>
        </p:txBody>
      </p:sp>
      <p:sp>
        <p:nvSpPr>
          <p:cNvPr id="4" name="Slide Number Placeholder 3">
            <a:extLst>
              <a:ext uri="{FF2B5EF4-FFF2-40B4-BE49-F238E27FC236}">
                <a16:creationId xmlns:a16="http://schemas.microsoft.com/office/drawing/2014/main" id="{0A2B4F0E-C494-BA67-6ADF-72EECD1CC2E3}"/>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338377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A44D00-3F3E-4338-38C7-EB3E6B061E0D}"/>
              </a:ext>
            </a:extLst>
          </p:cNvPr>
          <p:cNvSpPr>
            <a:spLocks noGrp="1"/>
          </p:cNvSpPr>
          <p:nvPr>
            <p:ph type="title"/>
          </p:nvPr>
        </p:nvSpPr>
        <p:spPr>
          <a:xfrm>
            <a:off x="173179" y="308699"/>
            <a:ext cx="11783292" cy="861002"/>
          </a:xfrm>
        </p:spPr>
        <p:txBody>
          <a:bodyPr>
            <a:normAutofit fontScale="90000"/>
          </a:bodyPr>
          <a:lstStyle/>
          <a:p>
            <a:r>
              <a:rPr lang="en-US">
                <a:solidFill>
                  <a:schemeClr val="bg1"/>
                </a:solidFill>
              </a:rPr>
              <a:t>Important Updates and Reminders (continued)</a:t>
            </a:r>
          </a:p>
        </p:txBody>
      </p:sp>
      <p:sp>
        <p:nvSpPr>
          <p:cNvPr id="2" name="Content Placeholder 1">
            <a:extLst>
              <a:ext uri="{FF2B5EF4-FFF2-40B4-BE49-F238E27FC236}">
                <a16:creationId xmlns:a16="http://schemas.microsoft.com/office/drawing/2014/main" id="{0E6B692D-A2ED-7466-1521-0CE980EA73C3}"/>
              </a:ext>
            </a:extLst>
          </p:cNvPr>
          <p:cNvSpPr>
            <a:spLocks noGrp="1"/>
          </p:cNvSpPr>
          <p:nvPr>
            <p:ph idx="1"/>
          </p:nvPr>
        </p:nvSpPr>
        <p:spPr>
          <a:xfrm>
            <a:off x="235529" y="1462954"/>
            <a:ext cx="11720942" cy="5185496"/>
          </a:xfrm>
        </p:spPr>
        <p:txBody>
          <a:bodyPr vert="horz" lIns="91440" tIns="45720" rIns="91440" bIns="45720" rtlCol="0" anchor="t">
            <a:noAutofit/>
          </a:bodyPr>
          <a:lstStyle/>
          <a:p>
            <a:pPr>
              <a:lnSpc>
                <a:spcPct val="100000"/>
              </a:lnSpc>
              <a:spcBef>
                <a:spcPts val="600"/>
              </a:spcBef>
              <a:spcAft>
                <a:spcPts val="600"/>
              </a:spcAft>
            </a:pPr>
            <a:r>
              <a:rPr lang="en-US" dirty="0">
                <a:solidFill>
                  <a:schemeClr val="tx1"/>
                </a:solidFill>
              </a:rPr>
              <a:t>Text-to-speech </a:t>
            </a:r>
            <a:r>
              <a:rPr lang="en-US">
                <a:solidFill>
                  <a:schemeClr val="tx1"/>
                </a:solidFill>
              </a:rPr>
              <a:t>(TTS) </a:t>
            </a:r>
            <a:r>
              <a:rPr lang="en-US" dirty="0">
                <a:solidFill>
                  <a:schemeClr val="tx1"/>
                </a:solidFill>
              </a:rPr>
              <a:t>is no longer a form-dependent accommodation. TTS can be added or removed during testing, if necessary, without voiding the student’s test. </a:t>
            </a:r>
          </a:p>
          <a:p>
            <a:pPr>
              <a:lnSpc>
                <a:spcPct val="100000"/>
              </a:lnSpc>
              <a:spcBef>
                <a:spcPts val="0"/>
              </a:spcBef>
              <a:spcAft>
                <a:spcPts val="600"/>
              </a:spcAft>
            </a:pPr>
            <a:r>
              <a:rPr lang="en-US" dirty="0">
                <a:solidFill>
                  <a:schemeClr val="tx1"/>
                </a:solidFill>
              </a:rPr>
              <a:t>Embedded Speech-to-Text and Word Prediction accommodation tools are available on MCAS Mathematics, Science, and Civics tests, in addition to ELA tests.</a:t>
            </a:r>
          </a:p>
          <a:p>
            <a:pPr>
              <a:lnSpc>
                <a:spcPct val="100000"/>
              </a:lnSpc>
              <a:spcBef>
                <a:spcPts val="0"/>
              </a:spcBef>
              <a:spcAft>
                <a:spcPts val="600"/>
              </a:spcAft>
            </a:pPr>
            <a:r>
              <a:rPr lang="en-US" dirty="0">
                <a:solidFill>
                  <a:schemeClr val="tx1"/>
                </a:solidFill>
              </a:rPr>
              <a:t>New </a:t>
            </a:r>
            <a:r>
              <a:rPr lang="en-US" i="1">
                <a:solidFill>
                  <a:schemeClr val="tx1"/>
                </a:solidFill>
              </a:rPr>
              <a:t>Accessibility and Accommodations Manual </a:t>
            </a:r>
            <a:r>
              <a:rPr lang="en-US">
                <a:solidFill>
                  <a:schemeClr val="tx1"/>
                </a:solidFill>
              </a:rPr>
              <a:t>organization</a:t>
            </a:r>
            <a:endParaRPr lang="en-US" dirty="0">
              <a:solidFill>
                <a:schemeClr val="tx1"/>
              </a:solidFill>
            </a:endParaRPr>
          </a:p>
          <a:p>
            <a:pPr lvl="1">
              <a:lnSpc>
                <a:spcPct val="100000"/>
              </a:lnSpc>
              <a:spcBef>
                <a:spcPts val="0"/>
              </a:spcBef>
              <a:spcAft>
                <a:spcPts val="600"/>
              </a:spcAft>
            </a:pPr>
            <a:r>
              <a:rPr lang="en-US" dirty="0">
                <a:solidFill>
                  <a:schemeClr val="tx1"/>
                </a:solidFill>
              </a:rPr>
              <a:t>CBT and PBT </a:t>
            </a:r>
            <a:r>
              <a:rPr lang="en-US">
                <a:solidFill>
                  <a:schemeClr val="tx1"/>
                </a:solidFill>
              </a:rPr>
              <a:t>accommodations </a:t>
            </a:r>
            <a:r>
              <a:rPr lang="en-US" dirty="0">
                <a:solidFill>
                  <a:schemeClr val="tx1"/>
                </a:solidFill>
              </a:rPr>
              <a:t>are grouped separately</a:t>
            </a:r>
            <a:r>
              <a:rPr lang="en-US">
                <a:solidFill>
                  <a:schemeClr val="tx1"/>
                </a:solidFill>
              </a:rPr>
              <a:t>.</a:t>
            </a:r>
            <a:endParaRPr lang="en-US" dirty="0">
              <a:solidFill>
                <a:schemeClr val="tx1"/>
              </a:solidFill>
            </a:endParaRPr>
          </a:p>
          <a:p>
            <a:pPr lvl="1">
              <a:lnSpc>
                <a:spcPct val="100000"/>
              </a:lnSpc>
              <a:spcBef>
                <a:spcPts val="0"/>
              </a:spcBef>
              <a:spcAft>
                <a:spcPts val="600"/>
              </a:spcAft>
            </a:pPr>
            <a:r>
              <a:rPr lang="en-US" dirty="0">
                <a:solidFill>
                  <a:schemeClr val="tx1"/>
                </a:solidFill>
              </a:rPr>
              <a:t>Appendices include greater detailed instructions and clarifications</a:t>
            </a:r>
            <a:r>
              <a:rPr lang="en-US">
                <a:solidFill>
                  <a:schemeClr val="tx1"/>
                </a:solidFill>
              </a:rPr>
              <a:t>.</a:t>
            </a:r>
            <a:r>
              <a:rPr lang="en-US" dirty="0">
                <a:solidFill>
                  <a:schemeClr val="tx1"/>
                </a:solidFill>
              </a:rPr>
              <a:t> </a:t>
            </a:r>
          </a:p>
          <a:p>
            <a:pPr lvl="1">
              <a:lnSpc>
                <a:spcPct val="100000"/>
              </a:lnSpc>
              <a:spcBef>
                <a:spcPts val="1200"/>
              </a:spcBef>
              <a:spcAft>
                <a:spcPts val="600"/>
              </a:spcAft>
            </a:pPr>
            <a:endParaRPr lang="en-US" sz="2800" dirty="0">
              <a:latin typeface="Aptos" panose="020B0004020202020204" pitchFamily="34" charset="0"/>
              <a:cs typeface="Arial"/>
            </a:endParaRPr>
          </a:p>
          <a:p>
            <a:pPr marL="457200" lvl="1" indent="0">
              <a:lnSpc>
                <a:spcPct val="100000"/>
              </a:lnSpc>
              <a:spcBef>
                <a:spcPts val="1200"/>
              </a:spcBef>
              <a:spcAft>
                <a:spcPts val="600"/>
              </a:spcAft>
              <a:buNone/>
            </a:pPr>
            <a:endParaRPr lang="en-US" sz="2800" dirty="0">
              <a:latin typeface="Aptos" panose="020B0004020202020204" pitchFamily="34" charset="0"/>
              <a:cs typeface="Arial"/>
            </a:endParaRPr>
          </a:p>
          <a:p>
            <a:pPr marL="457200" lvl="1" indent="0">
              <a:lnSpc>
                <a:spcPct val="100000"/>
              </a:lnSpc>
              <a:spcBef>
                <a:spcPts val="1200"/>
              </a:spcBef>
              <a:spcAft>
                <a:spcPts val="600"/>
              </a:spcAft>
              <a:buNone/>
            </a:pPr>
            <a:endParaRPr lang="en-US" sz="2800" dirty="0">
              <a:latin typeface="Aptos" panose="020B0004020202020204" pitchFamily="34" charset="0"/>
              <a:cs typeface="Arial"/>
            </a:endParaRPr>
          </a:p>
          <a:p>
            <a:pPr lvl="1">
              <a:lnSpc>
                <a:spcPct val="100000"/>
              </a:lnSpc>
              <a:spcBef>
                <a:spcPts val="1200"/>
              </a:spcBef>
              <a:spcAft>
                <a:spcPts val="600"/>
              </a:spcAft>
            </a:pPr>
            <a:endParaRPr lang="en-US" sz="2800" dirty="0">
              <a:latin typeface="Aptos" panose="020B0004020202020204" pitchFamily="34" charset="0"/>
              <a:cs typeface="Arial"/>
            </a:endParaRPr>
          </a:p>
          <a:p>
            <a:pPr lvl="1">
              <a:lnSpc>
                <a:spcPct val="100000"/>
              </a:lnSpc>
              <a:spcBef>
                <a:spcPts val="1200"/>
              </a:spcBef>
              <a:spcAft>
                <a:spcPts val="600"/>
              </a:spcAft>
            </a:pPr>
            <a:endParaRPr lang="en-US" sz="2800" dirty="0">
              <a:latin typeface="Aptos" panose="020B0004020202020204" pitchFamily="34" charset="0"/>
              <a:cs typeface="Arial"/>
            </a:endParaRPr>
          </a:p>
        </p:txBody>
      </p:sp>
      <p:sp>
        <p:nvSpPr>
          <p:cNvPr id="4" name="Slide Number Placeholder 3">
            <a:extLst>
              <a:ext uri="{FF2B5EF4-FFF2-40B4-BE49-F238E27FC236}">
                <a16:creationId xmlns:a16="http://schemas.microsoft.com/office/drawing/2014/main" id="{0057C4A3-BF55-3A09-0B17-D7637C02BA28}"/>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2205632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8146E0-50CC-0281-22B3-2D157848481B}"/>
              </a:ext>
            </a:extLst>
          </p:cNvPr>
          <p:cNvSpPr>
            <a:spLocks noGrp="1"/>
          </p:cNvSpPr>
          <p:nvPr>
            <p:ph type="title"/>
          </p:nvPr>
        </p:nvSpPr>
        <p:spPr>
          <a:xfrm>
            <a:off x="137811" y="292657"/>
            <a:ext cx="10515600" cy="861002"/>
          </a:xfrm>
        </p:spPr>
        <p:txBody>
          <a:bodyPr>
            <a:normAutofit fontScale="90000"/>
          </a:bodyPr>
          <a:lstStyle/>
          <a:p>
            <a:r>
              <a:rPr lang="en-US" sz="4400">
                <a:solidFill>
                  <a:schemeClr val="bg1"/>
                </a:solidFill>
              </a:rPr>
              <a:t>IEP Team Decisions Needed Before Testing</a:t>
            </a:r>
            <a:endParaRPr lang="en-US">
              <a:solidFill>
                <a:schemeClr val="bg1"/>
              </a:solidFill>
            </a:endParaRPr>
          </a:p>
        </p:txBody>
      </p:sp>
      <p:sp>
        <p:nvSpPr>
          <p:cNvPr id="2" name="Content Placeholder 1">
            <a:extLst>
              <a:ext uri="{FF2B5EF4-FFF2-40B4-BE49-F238E27FC236}">
                <a16:creationId xmlns:a16="http://schemas.microsoft.com/office/drawing/2014/main" id="{10251F55-E50F-1300-291D-36899B9EEA39}"/>
              </a:ext>
            </a:extLst>
          </p:cNvPr>
          <p:cNvSpPr>
            <a:spLocks noGrp="1"/>
          </p:cNvSpPr>
          <p:nvPr>
            <p:ph idx="1"/>
          </p:nvPr>
        </p:nvSpPr>
        <p:spPr>
          <a:xfrm>
            <a:off x="173179" y="1591253"/>
            <a:ext cx="11890665" cy="4829001"/>
          </a:xfrm>
        </p:spPr>
        <p:txBody>
          <a:bodyPr>
            <a:normAutofit fontScale="92500"/>
          </a:bodyPr>
          <a:lstStyle/>
          <a:p>
            <a:r>
              <a:rPr lang="en-US" dirty="0">
                <a:solidFill>
                  <a:schemeClr val="tx1"/>
                </a:solidFill>
              </a:rPr>
              <a:t>Team members should review all accessibility and accommodations policies.</a:t>
            </a:r>
          </a:p>
          <a:p>
            <a:r>
              <a:rPr lang="en-US" dirty="0">
                <a:solidFill>
                  <a:schemeClr val="tx1"/>
                </a:solidFill>
              </a:rPr>
              <a:t>Important decisions required for each student with (and without) a disability taking spring test(s):</a:t>
            </a:r>
          </a:p>
          <a:p>
            <a:pPr marL="747713" lvl="1" indent="-406400">
              <a:spcAft>
                <a:spcPts val="300"/>
              </a:spcAft>
            </a:pPr>
            <a:r>
              <a:rPr lang="en-US" dirty="0">
                <a:solidFill>
                  <a:schemeClr val="tx1"/>
                </a:solidFill>
              </a:rPr>
              <a:t>All students are eligible for accessibility features.</a:t>
            </a:r>
          </a:p>
          <a:p>
            <a:pPr marL="747713" lvl="1" indent="-406400">
              <a:spcAft>
                <a:spcPts val="300"/>
              </a:spcAft>
            </a:pPr>
            <a:r>
              <a:rPr lang="en-US" dirty="0">
                <a:solidFill>
                  <a:schemeClr val="tx1"/>
                </a:solidFill>
              </a:rPr>
              <a:t>Which accessibility features and accommodations will be needed?</a:t>
            </a:r>
          </a:p>
          <a:p>
            <a:pPr marL="239713" indent="-406400">
              <a:spcBef>
                <a:spcPts val="600"/>
              </a:spcBef>
              <a:spcAft>
                <a:spcPts val="600"/>
              </a:spcAft>
            </a:pPr>
            <a:r>
              <a:rPr lang="en-US" sz="2800" dirty="0">
                <a:solidFill>
                  <a:schemeClr val="tx1"/>
                </a:solidFill>
              </a:rPr>
              <a:t>For students with disabilities:</a:t>
            </a:r>
          </a:p>
          <a:p>
            <a:pPr marL="747713" lvl="1" indent="-406400">
              <a:spcBef>
                <a:spcPts val="600"/>
              </a:spcBef>
              <a:spcAft>
                <a:spcPts val="600"/>
              </a:spcAft>
            </a:pPr>
            <a:r>
              <a:rPr lang="en-US" dirty="0">
                <a:solidFill>
                  <a:schemeClr val="tx1"/>
                </a:solidFill>
              </a:rPr>
              <a:t>Before testing and making decisions, give opportunity to </a:t>
            </a:r>
            <a:r>
              <a:rPr lang="en-US" b="1" dirty="0">
                <a:solidFill>
                  <a:schemeClr val="tx1"/>
                </a:solidFill>
              </a:rPr>
              <a:t>view a student tutorial </a:t>
            </a:r>
            <a:r>
              <a:rPr lang="en-US" dirty="0">
                <a:solidFill>
                  <a:schemeClr val="tx1"/>
                </a:solidFill>
              </a:rPr>
              <a:t>and </a:t>
            </a:r>
            <a:r>
              <a:rPr lang="en-US" b="1" dirty="0">
                <a:solidFill>
                  <a:schemeClr val="tx1"/>
                </a:solidFill>
              </a:rPr>
              <a:t>take practice tests (updated practice tests expected by end of this month)</a:t>
            </a:r>
            <a:r>
              <a:rPr lang="en-US" dirty="0">
                <a:solidFill>
                  <a:schemeClr val="tx1"/>
                </a:solidFill>
              </a:rPr>
              <a:t>.</a:t>
            </a:r>
          </a:p>
          <a:p>
            <a:pPr marL="1154113" lvl="2" indent="-406400">
              <a:spcBef>
                <a:spcPts val="600"/>
              </a:spcBef>
              <a:spcAft>
                <a:spcPts val="600"/>
              </a:spcAft>
            </a:pPr>
            <a:r>
              <a:rPr lang="en-US" sz="2200" dirty="0">
                <a:solidFill>
                  <a:schemeClr val="tx1"/>
                </a:solidFill>
                <a:effectLst/>
              </a:rPr>
              <a:t>If read-aloud is needed, use text-to-speech (TTS) or human read-aloud. Schools may list </a:t>
            </a:r>
            <a:r>
              <a:rPr lang="en-US" sz="2200" b="1" dirty="0">
                <a:solidFill>
                  <a:schemeClr val="tx1"/>
                </a:solidFill>
                <a:effectLst/>
                <a:ea typeface="Times New Roman" panose="02020603050405020304" pitchFamily="18" charset="0"/>
              </a:rPr>
              <a:t>“text-to-speech is preferable, but human reader is acceptable.”</a:t>
            </a:r>
            <a:endParaRPr lang="en-US" sz="2200" dirty="0">
              <a:solidFill>
                <a:schemeClr val="tx1"/>
              </a:solidFill>
            </a:endParaRPr>
          </a:p>
          <a:p>
            <a:pPr marL="1154113" lvl="2" indent="-406400">
              <a:spcBef>
                <a:spcPts val="600"/>
              </a:spcBef>
              <a:spcAft>
                <a:spcPts val="600"/>
              </a:spcAft>
            </a:pPr>
            <a:r>
              <a:rPr lang="en-US" sz="2200" dirty="0">
                <a:solidFill>
                  <a:schemeClr val="tx1"/>
                </a:solidFill>
              </a:rPr>
              <a:t>Paper-based tests are available and must be listed as an accommodation in IEP or 504 plan for students unable to take computer-based tests.</a:t>
            </a:r>
          </a:p>
        </p:txBody>
      </p:sp>
      <p:sp>
        <p:nvSpPr>
          <p:cNvPr id="4" name="Slide Number Placeholder 3">
            <a:extLst>
              <a:ext uri="{FF2B5EF4-FFF2-40B4-BE49-F238E27FC236}">
                <a16:creationId xmlns:a16="http://schemas.microsoft.com/office/drawing/2014/main" id="{9D0907FC-6358-B4E0-8BC5-4125C2BE7074}"/>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64378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EAC-267A-9001-7EA7-81B037B30A43}"/>
              </a:ext>
            </a:extLst>
          </p:cNvPr>
          <p:cNvSpPr>
            <a:spLocks noGrp="1"/>
          </p:cNvSpPr>
          <p:nvPr>
            <p:ph type="title" idx="4294967295"/>
          </p:nvPr>
        </p:nvSpPr>
        <p:spPr>
          <a:xfrm>
            <a:off x="3176336" y="2626226"/>
            <a:ext cx="10371221" cy="1092200"/>
          </a:xfrm>
        </p:spPr>
        <p:txBody>
          <a:bodyPr>
            <a:normAutofit/>
          </a:bodyPr>
          <a:lstStyle/>
          <a:p>
            <a:r>
              <a:rPr lang="en-US">
                <a:solidFill>
                  <a:schemeClr val="tx1"/>
                </a:solidFill>
              </a:rPr>
              <a:t>3. Student Registration (SR)</a:t>
            </a:r>
          </a:p>
        </p:txBody>
      </p:sp>
      <p:sp>
        <p:nvSpPr>
          <p:cNvPr id="3" name="Slide Number Placeholder 2">
            <a:extLst>
              <a:ext uri="{FF2B5EF4-FFF2-40B4-BE49-F238E27FC236}">
                <a16:creationId xmlns:a16="http://schemas.microsoft.com/office/drawing/2014/main" id="{162DCEDB-5FD2-D1EE-6D8A-F585B67F7FB1}"/>
              </a:ext>
            </a:extLst>
          </p:cNvPr>
          <p:cNvSpPr>
            <a:spLocks noGrp="1"/>
          </p:cNvSpPr>
          <p:nvPr>
            <p:ph type="sldNum" sz="quarter" idx="12"/>
          </p:nvPr>
        </p:nvSpPr>
        <p:spPr/>
        <p:txBody>
          <a:bodyPr/>
          <a:lstStyle/>
          <a:p>
            <a:fld id="{68A8D22E-6BC5-9E47-900C-2BB94685D9F5}" type="slidenum">
              <a:rPr lang="en-US" smtClean="0"/>
              <a:pPr/>
              <a:t>14</a:t>
            </a:fld>
            <a:endParaRPr lang="en-US"/>
          </a:p>
        </p:txBody>
      </p:sp>
    </p:spTree>
    <p:extLst>
      <p:ext uri="{BB962C8B-B14F-4D97-AF65-F5344CB8AC3E}">
        <p14:creationId xmlns:p14="http://schemas.microsoft.com/office/powerpoint/2010/main" val="2416310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6F013C-3533-D035-B0DB-CCF43720925B}"/>
              </a:ext>
            </a:extLst>
          </p:cNvPr>
          <p:cNvSpPr>
            <a:spLocks noGrp="1"/>
          </p:cNvSpPr>
          <p:nvPr>
            <p:ph type="title"/>
          </p:nvPr>
        </p:nvSpPr>
        <p:spPr>
          <a:xfrm>
            <a:off x="173179" y="292657"/>
            <a:ext cx="10515600" cy="861002"/>
          </a:xfrm>
        </p:spPr>
        <p:txBody>
          <a:bodyPr>
            <a:normAutofit fontScale="90000"/>
          </a:bodyPr>
          <a:lstStyle/>
          <a:p>
            <a:r>
              <a:rPr lang="en-US">
                <a:solidFill>
                  <a:schemeClr val="bg1"/>
                </a:solidFill>
              </a:rPr>
              <a:t>What is the Student Registration Process (SR)?</a:t>
            </a:r>
          </a:p>
        </p:txBody>
      </p:sp>
      <p:sp>
        <p:nvSpPr>
          <p:cNvPr id="2" name="Content Placeholder 1">
            <a:extLst>
              <a:ext uri="{FF2B5EF4-FFF2-40B4-BE49-F238E27FC236}">
                <a16:creationId xmlns:a16="http://schemas.microsoft.com/office/drawing/2014/main" id="{CFCBD54A-2BF6-3636-675E-21F0F1ECC258}"/>
              </a:ext>
            </a:extLst>
          </p:cNvPr>
          <p:cNvSpPr>
            <a:spLocks noGrp="1"/>
          </p:cNvSpPr>
          <p:nvPr>
            <p:ph idx="1"/>
          </p:nvPr>
        </p:nvSpPr>
        <p:spPr>
          <a:xfrm>
            <a:off x="173179" y="1591253"/>
            <a:ext cx="11890665" cy="4769789"/>
          </a:xfrm>
        </p:spPr>
        <p:txBody>
          <a:bodyPr>
            <a:noAutofit/>
          </a:bodyPr>
          <a:lstStyle/>
          <a:p>
            <a:pPr>
              <a:lnSpc>
                <a:spcPct val="100000"/>
              </a:lnSpc>
              <a:spcBef>
                <a:spcPts val="0"/>
              </a:spcBef>
              <a:spcAft>
                <a:spcPts val="200"/>
              </a:spcAft>
            </a:pPr>
            <a:r>
              <a:rPr lang="en-US" sz="2000">
                <a:solidFill>
                  <a:schemeClr val="tx1"/>
                </a:solidFill>
              </a:rPr>
              <a:t>Student Registration is a collection of student-level test data, including </a:t>
            </a:r>
          </a:p>
          <a:p>
            <a:pPr lvl="1">
              <a:lnSpc>
                <a:spcPct val="100000"/>
              </a:lnSpc>
              <a:spcBef>
                <a:spcPts val="0"/>
              </a:spcBef>
              <a:spcAft>
                <a:spcPts val="200"/>
              </a:spcAft>
            </a:pPr>
            <a:r>
              <a:rPr lang="en-US" sz="2000">
                <a:solidFill>
                  <a:schemeClr val="tx1"/>
                </a:solidFill>
              </a:rPr>
              <a:t>students’ demographic information</a:t>
            </a:r>
          </a:p>
          <a:p>
            <a:pPr lvl="1">
              <a:lnSpc>
                <a:spcPct val="100000"/>
              </a:lnSpc>
              <a:spcBef>
                <a:spcPts val="0"/>
              </a:spcBef>
              <a:spcAft>
                <a:spcPts val="200"/>
              </a:spcAft>
            </a:pPr>
            <a:r>
              <a:rPr lang="en-US" sz="2000">
                <a:solidFill>
                  <a:schemeClr val="tx1"/>
                </a:solidFill>
              </a:rPr>
              <a:t>registration information for specific tests</a:t>
            </a:r>
          </a:p>
          <a:p>
            <a:pPr lvl="1">
              <a:lnSpc>
                <a:spcPct val="100000"/>
              </a:lnSpc>
              <a:spcBef>
                <a:spcPts val="0"/>
              </a:spcBef>
              <a:spcAft>
                <a:spcPts val="200"/>
              </a:spcAft>
            </a:pPr>
            <a:r>
              <a:rPr lang="en-US" sz="2000">
                <a:solidFill>
                  <a:schemeClr val="tx1"/>
                </a:solidFill>
              </a:rPr>
              <a:t>necessary for </a:t>
            </a:r>
            <a:r>
              <a:rPr lang="en-US" sz="2000" b="1">
                <a:solidFill>
                  <a:schemeClr val="tx1"/>
                </a:solidFill>
              </a:rPr>
              <a:t>selected accommodations used for MCAS tests</a:t>
            </a:r>
            <a:r>
              <a:rPr lang="en-US" sz="2000">
                <a:solidFill>
                  <a:schemeClr val="tx1"/>
                </a:solidFill>
              </a:rPr>
              <a:t> </a:t>
            </a:r>
          </a:p>
          <a:p>
            <a:pPr lvl="2">
              <a:lnSpc>
                <a:spcPct val="100000"/>
              </a:lnSpc>
              <a:spcBef>
                <a:spcPts val="0"/>
              </a:spcBef>
              <a:spcAft>
                <a:spcPts val="200"/>
              </a:spcAft>
            </a:pPr>
            <a:r>
              <a:rPr lang="en-US" sz="1800">
                <a:solidFill>
                  <a:schemeClr val="tx1"/>
                </a:solidFill>
              </a:rPr>
              <a:t>Accommodations listed with the designation of </a:t>
            </a:r>
            <a:r>
              <a:rPr lang="en-US" sz="1800">
                <a:solidFill>
                  <a:srgbClr val="FF0000"/>
                </a:solidFill>
              </a:rPr>
              <a:t>(SR) </a:t>
            </a:r>
            <a:r>
              <a:rPr lang="en-US" sz="1800">
                <a:solidFill>
                  <a:schemeClr val="tx1"/>
                </a:solidFill>
              </a:rPr>
              <a:t>in Accessibility and Accommodations Manual must be identified in the Student Registration prior to the start of testing. </a:t>
            </a:r>
            <a:br>
              <a:rPr lang="en-US" sz="1800">
                <a:solidFill>
                  <a:schemeClr val="tx1"/>
                </a:solidFill>
              </a:rPr>
            </a:br>
            <a:r>
              <a:rPr lang="en-US" sz="1800">
                <a:solidFill>
                  <a:schemeClr val="tx1"/>
                </a:solidFill>
              </a:rPr>
              <a:t>(Note: Some information can be changed up until end of testing window)</a:t>
            </a:r>
          </a:p>
          <a:p>
            <a:pPr>
              <a:lnSpc>
                <a:spcPct val="100000"/>
              </a:lnSpc>
              <a:spcBef>
                <a:spcPts val="0"/>
              </a:spcBef>
              <a:spcAft>
                <a:spcPts val="200"/>
              </a:spcAft>
            </a:pPr>
            <a:r>
              <a:rPr lang="en-US" sz="2000">
                <a:solidFill>
                  <a:schemeClr val="tx1"/>
                </a:solidFill>
              </a:rPr>
              <a:t>Used as the basis for initial shipment of test materials to schools, which includes:</a:t>
            </a:r>
          </a:p>
          <a:p>
            <a:pPr lvl="1">
              <a:lnSpc>
                <a:spcPct val="100000"/>
              </a:lnSpc>
              <a:spcBef>
                <a:spcPts val="0"/>
              </a:spcBef>
              <a:spcAft>
                <a:spcPts val="200"/>
              </a:spcAft>
            </a:pPr>
            <a:r>
              <a:rPr lang="en-US" sz="2000">
                <a:solidFill>
                  <a:schemeClr val="tx1"/>
                </a:solidFill>
              </a:rPr>
              <a:t>Student ID Labels</a:t>
            </a:r>
          </a:p>
          <a:p>
            <a:pPr lvl="1">
              <a:lnSpc>
                <a:spcPct val="100000"/>
              </a:lnSpc>
              <a:spcBef>
                <a:spcPts val="0"/>
              </a:spcBef>
              <a:spcAft>
                <a:spcPts val="200"/>
              </a:spcAft>
            </a:pPr>
            <a:r>
              <a:rPr lang="en-US" sz="2000">
                <a:solidFill>
                  <a:schemeClr val="tx1"/>
                </a:solidFill>
              </a:rPr>
              <a:t>Test Administration Manuals</a:t>
            </a:r>
          </a:p>
          <a:p>
            <a:pPr lvl="1">
              <a:lnSpc>
                <a:spcPct val="100000"/>
              </a:lnSpc>
              <a:spcBef>
                <a:spcPts val="0"/>
              </a:spcBef>
              <a:spcAft>
                <a:spcPts val="200"/>
              </a:spcAft>
            </a:pPr>
            <a:r>
              <a:rPr lang="en-US" sz="2000">
                <a:solidFill>
                  <a:schemeClr val="tx1"/>
                </a:solidFill>
              </a:rPr>
              <a:t>Standard booklets, if needed</a:t>
            </a:r>
          </a:p>
          <a:p>
            <a:pPr lvl="1">
              <a:lnSpc>
                <a:spcPct val="100000"/>
              </a:lnSpc>
              <a:spcBef>
                <a:spcPts val="0"/>
              </a:spcBef>
              <a:spcAft>
                <a:spcPts val="200"/>
              </a:spcAft>
            </a:pPr>
            <a:r>
              <a:rPr lang="en-US" sz="2000">
                <a:solidFill>
                  <a:schemeClr val="tx1"/>
                </a:solidFill>
              </a:rPr>
              <a:t>Special test editions (large-print, Braille, Spanish/English, etc.)</a:t>
            </a:r>
          </a:p>
          <a:p>
            <a:pPr>
              <a:lnSpc>
                <a:spcPct val="100000"/>
              </a:lnSpc>
              <a:spcBef>
                <a:spcPts val="0"/>
              </a:spcBef>
              <a:spcAft>
                <a:spcPts val="200"/>
              </a:spcAft>
            </a:pPr>
            <a:r>
              <a:rPr lang="en-US" sz="2000">
                <a:solidFill>
                  <a:schemeClr val="tx1"/>
                </a:solidFill>
              </a:rPr>
              <a:t>Use </a:t>
            </a:r>
            <a:r>
              <a:rPr lang="en-US" sz="2000">
                <a:solidFill>
                  <a:schemeClr val="tx1"/>
                </a:solidFill>
                <a:hlinkClick r:id="rId2"/>
              </a:rPr>
              <a:t>Appendix A</a:t>
            </a:r>
            <a:r>
              <a:rPr lang="en-US" sz="2000">
                <a:solidFill>
                  <a:schemeClr val="tx1"/>
                </a:solidFill>
              </a:rPr>
              <a:t> in the </a:t>
            </a:r>
            <a:r>
              <a:rPr lang="en-US" sz="2000" i="1">
                <a:solidFill>
                  <a:srgbClr val="0563C1"/>
                </a:solidFill>
                <a:hlinkClick r:id="rId3"/>
              </a:rPr>
              <a:t>Accessibility and Accommodations Manual</a:t>
            </a:r>
            <a:r>
              <a:rPr lang="en-US" sz="2000">
                <a:solidFill>
                  <a:srgbClr val="000000"/>
                </a:solidFill>
              </a:rPr>
              <a:t> </a:t>
            </a:r>
            <a:r>
              <a:rPr lang="en-US" sz="2000">
                <a:solidFill>
                  <a:schemeClr val="tx1"/>
                </a:solidFill>
              </a:rPr>
              <a:t>for a crosswalk of accessibility feature and accommodation numbers and the Student Registration column to assign them correctly.</a:t>
            </a:r>
          </a:p>
        </p:txBody>
      </p:sp>
      <p:sp>
        <p:nvSpPr>
          <p:cNvPr id="4" name="Slide Number Placeholder 3">
            <a:extLst>
              <a:ext uri="{FF2B5EF4-FFF2-40B4-BE49-F238E27FC236}">
                <a16:creationId xmlns:a16="http://schemas.microsoft.com/office/drawing/2014/main" id="{69978096-940C-507F-B046-A370F9FC7F70}"/>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3826835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588D33-B0C5-A3BA-6B4D-5B16A50DA71D}"/>
              </a:ext>
            </a:extLst>
          </p:cNvPr>
          <p:cNvSpPr>
            <a:spLocks noGrp="1"/>
          </p:cNvSpPr>
          <p:nvPr>
            <p:ph type="title"/>
          </p:nvPr>
        </p:nvSpPr>
        <p:spPr>
          <a:xfrm>
            <a:off x="214937" y="188580"/>
            <a:ext cx="10515600" cy="861002"/>
          </a:xfrm>
        </p:spPr>
        <p:txBody>
          <a:bodyPr>
            <a:noAutofit/>
          </a:bodyPr>
          <a:lstStyle/>
          <a:p>
            <a:r>
              <a:rPr lang="en-US" sz="3600">
                <a:solidFill>
                  <a:schemeClr val="bg1"/>
                </a:solidFill>
              </a:rPr>
              <a:t>SR: Special Test Forms and Selected Accessibility Features and Accommodations</a:t>
            </a:r>
          </a:p>
        </p:txBody>
      </p:sp>
      <p:grpSp>
        <p:nvGrpSpPr>
          <p:cNvPr id="7" name="Group 8">
            <a:extLst>
              <a:ext uri="{FF2B5EF4-FFF2-40B4-BE49-F238E27FC236}">
                <a16:creationId xmlns:a16="http://schemas.microsoft.com/office/drawing/2014/main" id="{18226182-B3A4-0194-FB4D-AE842CB54D2D}"/>
              </a:ext>
              <a:ext uri="{C183D7F6-B498-43B3-948B-1728B52AA6E4}">
                <adec:decorative xmlns:adec="http://schemas.microsoft.com/office/drawing/2017/decorative" val="1"/>
              </a:ext>
            </a:extLst>
          </p:cNvPr>
          <p:cNvGrpSpPr/>
          <p:nvPr/>
        </p:nvGrpSpPr>
        <p:grpSpPr>
          <a:xfrm>
            <a:off x="51075" y="1702748"/>
            <a:ext cx="3984864" cy="5036622"/>
            <a:chOff x="193918" y="1295399"/>
            <a:chExt cx="3809229" cy="4499628"/>
          </a:xfrm>
        </p:grpSpPr>
        <p:sp>
          <p:nvSpPr>
            <p:cNvPr id="8" name="Subtitle 2" descr="Special Test Forms&#10;Text-to-Speech&#10;Large Print Test Edition&#10;Braille Test Edition&#10;Web Extension AT Form*&#10;Screen Reader Edition       &#10;Compatible Assistive Technology  &#10;American Sign Language Video (ASL edition)&#10;&#10;">
              <a:extLst>
                <a:ext uri="{FF2B5EF4-FFF2-40B4-BE49-F238E27FC236}">
                  <a16:creationId xmlns:a16="http://schemas.microsoft.com/office/drawing/2014/main" id="{4BAED5BE-9645-9A7D-BE2C-C4562CA75212}"/>
                </a:ext>
              </a:extLst>
            </p:cNvPr>
            <p:cNvSpPr txBox="1">
              <a:spLocks/>
            </p:cNvSpPr>
            <p:nvPr/>
          </p:nvSpPr>
          <p:spPr bwMode="auto">
            <a:xfrm>
              <a:off x="193918" y="1295399"/>
              <a:ext cx="3809229" cy="3560796"/>
            </a:xfrm>
            <a:prstGeom prst="rect">
              <a:avLst/>
            </a:prstGeom>
            <a:solidFill>
              <a:srgbClr val="E6EAFE"/>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lvl1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9pPr>
            </a:lstStyle>
            <a:p>
              <a:pPr marR="0" lvl="0" algn="ctr" defTabSz="914400" rtl="0" eaLnBrk="0" fontAlgn="base" latinLnBrk="0" hangingPunct="0">
                <a:lnSpc>
                  <a:spcPct val="110000"/>
                </a:lnSpc>
                <a:spcBef>
                  <a:spcPct val="0"/>
                </a:spcBef>
                <a:spcAft>
                  <a:spcPct val="0"/>
                </a:spcAft>
                <a:buClrTx/>
                <a:buSzTx/>
                <a:tabLst>
                  <a:tab pos="233363" algn="l"/>
                  <a:tab pos="457200" algn="l"/>
                </a:tabLst>
              </a:pPr>
              <a:r>
                <a:rPr kumimoji="0" lang="en-US" altLang="en-US" sz="1600" b="1" i="0" u="sng" strike="noStrike" cap="none" normalizeH="0" baseline="0">
                  <a:ln>
                    <a:noFill/>
                  </a:ln>
                  <a:solidFill>
                    <a:srgbClr val="000000"/>
                  </a:solidFill>
                  <a:effectLst/>
                  <a:ea typeface="Times New Roman" panose="02020603050405020304" pitchFamily="18" charset="0"/>
                  <a:cs typeface="Arial" panose="020B0604020202020204" pitchFamily="34" charset="0"/>
                </a:rPr>
                <a:t>Special Test Forms</a:t>
              </a:r>
              <a:endParaRPr kumimoji="0" lang="en-US" altLang="en-US" sz="1600" b="0" i="0" u="none" strike="noStrike" cap="none" normalizeH="0" baseline="0">
                <a:ln>
                  <a:noFill/>
                </a:ln>
                <a:solidFill>
                  <a:schemeClr val="tx1"/>
                </a:solidFill>
                <a:effectLst/>
                <a:ea typeface="Times New Roman" panose="02020603050405020304" pitchFamily="18" charset="0"/>
                <a:cs typeface="Arial" panose="020B0604020202020204" pitchFamily="34" charset="0"/>
              </a:endParaRPr>
            </a:p>
            <a:p>
              <a:pPr marL="342900" marR="0" lvl="0" indent="-34290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233363" algn="l"/>
                  <a:tab pos="457200" algn="l"/>
                </a:tabLst>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Large Print Test Edition</a:t>
              </a:r>
              <a:endParaRPr kumimoji="0" lang="en-US" altLang="en-US" sz="1600" b="0" i="0" u="none" strike="noStrike" cap="none" normalizeH="0" baseline="0">
                <a:ln>
                  <a:noFill/>
                </a:ln>
                <a:solidFill>
                  <a:schemeClr val="tx1"/>
                </a:solidFill>
                <a:effectLst/>
                <a:ea typeface="Times New Roman" panose="02020603050405020304" pitchFamily="18" charset="0"/>
                <a:cs typeface="Arial" panose="020B0604020202020204" pitchFamily="34" charset="0"/>
              </a:endParaRPr>
            </a:p>
            <a:p>
              <a:pPr marL="342900" marR="0" lvl="0" indent="-34290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233363" algn="l"/>
                  <a:tab pos="457200" algn="l"/>
                </a:tabLst>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Braille Test Edition</a:t>
              </a:r>
            </a:p>
            <a:p>
              <a:pPr marL="342900" marR="0" lvl="0" indent="-34290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233363" algn="l"/>
                  <a:tab pos="457200" algn="l"/>
                </a:tabLst>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Screen Reader Edition       </a:t>
              </a:r>
              <a:endParaRPr kumimoji="0" lang="en-US" altLang="en-US" sz="1600" b="0" i="0" u="none" strike="noStrike" cap="none" normalizeH="0" baseline="0">
                <a:ln>
                  <a:noFill/>
                </a:ln>
                <a:solidFill>
                  <a:schemeClr val="tx1"/>
                </a:solidFill>
                <a:effectLst/>
                <a:ea typeface="Times New Roman" panose="02020603050405020304" pitchFamily="18" charset="0"/>
                <a:cs typeface="Arial" panose="020B0604020202020204" pitchFamily="34" charset="0"/>
              </a:endParaRPr>
            </a:p>
            <a:p>
              <a:pPr marL="342900" marR="0" lvl="0" indent="-34290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233363" algn="l"/>
                  <a:tab pos="457200" algn="l"/>
                </a:tabLst>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Compatible Assistive Technology  </a:t>
              </a:r>
            </a:p>
            <a:p>
              <a:pPr marL="342900" indent="-342900">
                <a:lnSpc>
                  <a:spcPct val="110000"/>
                </a:lnSpc>
                <a:buFont typeface="Wingdings" panose="05000000000000000000" pitchFamily="2" charset="2"/>
                <a:buChar char="q"/>
              </a:pPr>
              <a:r>
                <a:rPr lang="en-US" altLang="en-US" sz="1600">
                  <a:solidFill>
                    <a:srgbClr val="000000"/>
                  </a:solidFill>
                  <a:ea typeface="Times New Roman" panose="02020603050405020304" pitchFamily="18" charset="0"/>
                  <a:cs typeface="Arial" panose="020B0604020202020204" pitchFamily="34" charset="0"/>
                </a:rPr>
                <a:t>American Sign Language Video (ASL edition)</a:t>
              </a:r>
            </a:p>
            <a:p>
              <a:pPr marL="342900" indent="-342900">
                <a:lnSpc>
                  <a:spcPct val="110000"/>
                </a:lnSpc>
                <a:buFont typeface="Wingdings" panose="05000000000000000000" pitchFamily="2" charset="2"/>
                <a:buChar char="q"/>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Spanish/English (Math, STE, Civics)</a:t>
              </a: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Human Read-Aloud </a:t>
              </a: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lang="en-US" altLang="en-US" sz="1600">
                  <a:solidFill>
                    <a:srgbClr val="000000"/>
                  </a:solidFill>
                  <a:ea typeface="Times New Roman" panose="02020603050405020304" pitchFamily="18" charset="0"/>
                  <a:cs typeface="Arial" panose="020B0604020202020204" pitchFamily="34" charset="0"/>
                </a:rPr>
                <a:t>Human Read-Aloud (Special Access - ELA)</a:t>
              </a:r>
              <a:endPar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Human Signer </a:t>
              </a:r>
            </a:p>
            <a:p>
              <a:pPr marL="338138" lvl="0" indent="-338138">
                <a:lnSpc>
                  <a:spcPct val="110000"/>
                </a:lnSpc>
                <a:buFont typeface="Wingdings" panose="05000000000000000000" pitchFamily="2" charset="2"/>
                <a:buChar char="q"/>
                <a:tabLst/>
              </a:pPr>
              <a:r>
                <a:rPr lang="en-US" altLang="en-US" sz="1600">
                  <a:solidFill>
                    <a:srgbClr val="000000"/>
                  </a:solidFill>
                  <a:ea typeface="Times New Roman" panose="02020603050405020304" pitchFamily="18" charset="0"/>
                  <a:cs typeface="Arial" panose="020B0604020202020204" pitchFamily="34" charset="0"/>
                </a:rPr>
                <a:t>Human Signer (Special Access - ELA)</a:t>
              </a:r>
              <a:endParaRPr kumimoji="0" lang="en-US" altLang="en-US" sz="16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R="0" lvl="0" algn="l" defTabSz="914400" rtl="0" eaLnBrk="0" fontAlgn="base" latinLnBrk="0" hangingPunct="0">
                <a:lnSpc>
                  <a:spcPct val="110000"/>
                </a:lnSpc>
                <a:spcBef>
                  <a:spcPct val="0"/>
                </a:spcBef>
                <a:spcAft>
                  <a:spcPct val="0"/>
                </a:spcAft>
                <a:buClrTx/>
                <a:buSzTx/>
                <a:tabLst>
                  <a:tab pos="233363" algn="l"/>
                  <a:tab pos="457200" algn="l"/>
                </a:tabLst>
              </a:pPr>
              <a:r>
                <a:rPr kumimoji="0" lang="en-US" altLang="en-US" sz="1400" b="0" i="0" u="none" strike="noStrike" cap="none" normalizeH="0" baseline="0">
                  <a:ln>
                    <a:noFill/>
                  </a:ln>
                  <a:solidFill>
                    <a:srgbClr val="000000"/>
                  </a:solidFill>
                  <a:effectLst/>
                  <a:latin typeface="Aptos" panose="020B0004020202020204" pitchFamily="34" charset="0"/>
                  <a:ea typeface="Times New Roman" panose="02020603050405020304" pitchFamily="18" charset="0"/>
                  <a:cs typeface="Arial" pitchFamily="34" charset="0"/>
                </a:rPr>
                <a:t>       </a:t>
              </a:r>
              <a:endParaRPr kumimoji="0" lang="en-US" altLang="en-US" sz="1400" b="0" i="0" u="none" strike="noStrike" cap="none" normalizeH="0" baseline="0">
                <a:ln>
                  <a:noFill/>
                </a:ln>
                <a:solidFill>
                  <a:schemeClr val="tx1"/>
                </a:solidFill>
                <a:effectLst/>
                <a:latin typeface="Aptos" panose="020B0004020202020204" pitchFamily="34" charset="0"/>
                <a:cs typeface="Arial" pitchFamily="34" charset="0"/>
              </a:endParaRPr>
            </a:p>
          </p:txBody>
        </p:sp>
        <p:sp>
          <p:nvSpPr>
            <p:cNvPr id="9" name="TextBox 3" descr="Accessibility Features &#10;Answer Masking&#10;Alternate Mouse/Cursor*&#10;Alternative Background and &#10; Font Color&#10;&#10;">
              <a:extLst>
                <a:ext uri="{FF2B5EF4-FFF2-40B4-BE49-F238E27FC236}">
                  <a16:creationId xmlns:a16="http://schemas.microsoft.com/office/drawing/2014/main" id="{53FE0780-F156-388F-0EDC-9B1BAB616395}"/>
                </a:ext>
              </a:extLst>
            </p:cNvPr>
            <p:cNvSpPr txBox="1">
              <a:spLocks noChangeArrowheads="1"/>
            </p:cNvSpPr>
            <p:nvPr/>
          </p:nvSpPr>
          <p:spPr bwMode="auto">
            <a:xfrm>
              <a:off x="193918" y="4993608"/>
              <a:ext cx="3809229" cy="801419"/>
            </a:xfrm>
            <a:prstGeom prst="rect">
              <a:avLst/>
            </a:prstGeom>
            <a:solidFill>
              <a:srgbClr val="E6EAFE"/>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ctr" defTabSz="914400" rtl="0" eaLnBrk="0" fontAlgn="base" latinLnBrk="0" hangingPunct="0">
                <a:lnSpc>
                  <a:spcPct val="110000"/>
                </a:lnSpc>
                <a:spcBef>
                  <a:spcPct val="0"/>
                </a:spcBef>
                <a:spcAft>
                  <a:spcPct val="0"/>
                </a:spcAft>
                <a:buClrTx/>
                <a:buSzTx/>
                <a:buFontTx/>
                <a:buNone/>
                <a:tabLst>
                  <a:tab pos="457200" algn="l"/>
                </a:tabLst>
              </a:pPr>
              <a:r>
                <a:rPr kumimoji="0" lang="en-US" altLang="en-US" sz="2000" b="1" i="0" u="sng" strike="noStrike" cap="none" normalizeH="0" baseline="0">
                  <a:ln>
                    <a:noFill/>
                  </a:ln>
                  <a:solidFill>
                    <a:srgbClr val="000000"/>
                  </a:solidFill>
                  <a:effectLst/>
                  <a:ea typeface="Times New Roman" panose="02020603050405020304" pitchFamily="18" charset="0"/>
                  <a:cs typeface="Arial" panose="020B0604020202020204" pitchFamily="34" charset="0"/>
                </a:rPr>
                <a:t>Accessibility Features </a:t>
              </a:r>
              <a:endParaRPr kumimoji="0" lang="en-US" altLang="en-US" sz="2000" b="0" i="0" u="none" strike="noStrike" cap="none" normalizeH="0" baseline="0">
                <a:ln>
                  <a:noFill/>
                </a:ln>
                <a:solidFill>
                  <a:schemeClr val="tx1"/>
                </a:solidFill>
                <a:effectLst/>
                <a:ea typeface="Times New Roman" panose="02020603050405020304" pitchFamily="18" charset="0"/>
                <a:cs typeface="Arial" panose="020B0604020202020204" pitchFamily="34" charset="0"/>
              </a:endParaRPr>
            </a:p>
            <a:p>
              <a:pPr marL="285750" marR="0" lvl="0" indent="-28575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457200" algn="l"/>
                </a:tabLst>
              </a:pPr>
              <a:r>
                <a:rPr lang="en-US" altLang="en-US" sz="1900">
                  <a:solidFill>
                    <a:schemeClr val="tx1">
                      <a:lumMod val="50000"/>
                    </a:schemeClr>
                  </a:solidFill>
                  <a:ea typeface="Times New Roman" panose="02020603050405020304" pitchFamily="18" charset="0"/>
                  <a:cs typeface="Arial" panose="020B0604020202020204" pitchFamily="34" charset="0"/>
                </a:rPr>
                <a:t>Alternate Mouse/Cursor</a:t>
              </a:r>
              <a:endParaRPr lang="en-US" altLang="en-US" sz="2000">
                <a:solidFill>
                  <a:srgbClr val="000000"/>
                </a:solidFill>
                <a:ea typeface="Times New Roman" panose="02020603050405020304" pitchFamily="18" charset="0"/>
                <a:cs typeface="Arial" panose="020B0604020202020204" pitchFamily="34" charset="0"/>
              </a:endParaRPr>
            </a:p>
            <a:p>
              <a:pPr marL="293688" marR="0" lvl="0" indent="-293688" algn="l" defTabSz="914400" rtl="0" eaLnBrk="0" fontAlgn="base" latinLnBrk="0" hangingPunct="0">
                <a:lnSpc>
                  <a:spcPct val="110000"/>
                </a:lnSpc>
                <a:spcBef>
                  <a:spcPct val="0"/>
                </a:spcBef>
                <a:spcAft>
                  <a:spcPct val="0"/>
                </a:spcAft>
                <a:buClrTx/>
                <a:buSzTx/>
                <a:tabLst>
                  <a:tab pos="293688" algn="l"/>
                </a:tabLst>
              </a:pPr>
              <a:endParaRPr lang="en-US" altLang="en-US" sz="2000">
                <a:cs typeface="Arial"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457200" algn="l"/>
                </a:tabLst>
              </a:pPr>
              <a:endParaRPr kumimoji="0" lang="en-US" altLang="en-US" sz="1500" b="0" i="0" u="none" strike="noStrike" cap="none" normalizeH="0" baseline="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10" name="TextBox 2" descr="Selected Accommodations&#10;Human Read Aloud &#10;Human Read Aloud (Special Access - ELA)&#10;Human Signer &#10;Human Signer (Special Access - ELA)&#10;Human Scribe &#10;Human Scribe (Special Access - ELA)&#10;Speech-to-Text (for Math and STE)&#10;Speech-to-Text (Special Access - ELA)&#10;Graphic Organizer/Reference Sheet&#10;Typed Responses&#10;Calculation Device on Non-Calculator test session(s) (Math only)&#10;Spell-Checker (Special Access - ELA)&#10;Word Prediction (Special Access - ELA)&#10;Other Accommodation Not Listed&#10;&#10;">
            <a:extLst>
              <a:ext uri="{FF2B5EF4-FFF2-40B4-BE49-F238E27FC236}">
                <a16:creationId xmlns:a16="http://schemas.microsoft.com/office/drawing/2014/main" id="{8873AB93-A852-C765-3CE8-BD07134A3A21}"/>
              </a:ext>
            </a:extLst>
          </p:cNvPr>
          <p:cNvSpPr txBox="1">
            <a:spLocks noChangeArrowheads="1"/>
          </p:cNvSpPr>
          <p:nvPr/>
        </p:nvSpPr>
        <p:spPr bwMode="auto">
          <a:xfrm>
            <a:off x="4215763" y="1702747"/>
            <a:ext cx="7925162" cy="4966673"/>
          </a:xfrm>
          <a:prstGeom prst="rect">
            <a:avLst/>
          </a:prstGeom>
          <a:solidFill>
            <a:srgbClr val="E6EAFE"/>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lvl1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233363" algn="l"/>
                <a:tab pos="457200" algn="l"/>
              </a:tabLst>
              <a:defRPr>
                <a:solidFill>
                  <a:schemeClr val="tx1"/>
                </a:solidFill>
                <a:latin typeface="Arial" panose="020B0604020202020204" pitchFamily="34" charset="0"/>
              </a:defRPr>
            </a:lvl9pPr>
          </a:lstStyle>
          <a:p>
            <a:pPr marR="0" lvl="0" algn="ctr" defTabSz="914400" rtl="0" eaLnBrk="0" fontAlgn="base" latinLnBrk="0" hangingPunct="0">
              <a:lnSpc>
                <a:spcPct val="110000"/>
              </a:lnSpc>
              <a:spcBef>
                <a:spcPct val="0"/>
              </a:spcBef>
              <a:spcAft>
                <a:spcPct val="0"/>
              </a:spcAft>
              <a:buClrTx/>
              <a:buSzTx/>
              <a:tabLst>
                <a:tab pos="233363" algn="l"/>
                <a:tab pos="457200" algn="l"/>
              </a:tabLst>
            </a:pPr>
            <a:r>
              <a:rPr kumimoji="0" lang="en-US" altLang="en-US" sz="2000" b="1" i="0" u="sng" strike="noStrike" cap="none" normalizeH="0" baseline="0">
                <a:ln>
                  <a:noFill/>
                </a:ln>
                <a:solidFill>
                  <a:srgbClr val="000000"/>
                </a:solidFill>
                <a:effectLst/>
                <a:ea typeface="Times New Roman" panose="02020603050405020304" pitchFamily="18" charset="0"/>
                <a:cs typeface="Arial" panose="020B0604020202020204" pitchFamily="34" charset="0"/>
              </a:rPr>
              <a:t>Selected Accommodations</a:t>
            </a:r>
            <a:endPar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42900" marR="0" lvl="0" indent="-34290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233363" algn="l"/>
                <a:tab pos="457200" algn="l"/>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Text-to-Speech Special Access ELA</a:t>
            </a:r>
          </a:p>
          <a:p>
            <a:pPr marL="342900" marR="0" lvl="0" indent="-342900"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tab pos="233363" algn="l"/>
                <a:tab pos="457200" algn="l"/>
              </a:tabLst>
            </a:pPr>
            <a:r>
              <a:rPr lang="en-US" altLang="en-US" sz="2000">
                <a:solidFill>
                  <a:srgbClr val="000000"/>
                </a:solidFill>
                <a:ea typeface="Times New Roman" panose="02020603050405020304" pitchFamily="18" charset="0"/>
                <a:cs typeface="Arial" panose="020B0604020202020204" pitchFamily="34" charset="0"/>
              </a:rPr>
              <a:t>Text-to-Speech (Math, STE, Civics)</a:t>
            </a:r>
            <a:endPar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indent="-338138">
              <a:lnSpc>
                <a:spcPct val="110000"/>
              </a:lnSpc>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Human Scribe  </a:t>
            </a:r>
            <a:r>
              <a:rPr lang="en-US" altLang="en-US" sz="2000">
                <a:solidFill>
                  <a:srgbClr val="000000"/>
                </a:solidFill>
                <a:ea typeface="Times New Roman" panose="02020603050405020304" pitchFamily="18" charset="0"/>
                <a:cs typeface="Arial" panose="020B0604020202020204" pitchFamily="34" charset="0"/>
              </a:rPr>
              <a:t>(Math, STE, Civics)</a:t>
            </a:r>
            <a:endPar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lvl="0" indent="-338138">
              <a:lnSpc>
                <a:spcPct val="110000"/>
              </a:lnSpc>
              <a:buFont typeface="Wingdings" panose="05000000000000000000" pitchFamily="2" charset="2"/>
              <a:buChar char="q"/>
              <a:tabLst/>
            </a:pPr>
            <a:r>
              <a:rPr lang="en-US" altLang="en-US" sz="2000">
                <a:solidFill>
                  <a:srgbClr val="000000"/>
                </a:solidFill>
                <a:ea typeface="Times New Roman" panose="02020603050405020304" pitchFamily="18" charset="0"/>
                <a:cs typeface="Arial" panose="020B0604020202020204" pitchFamily="34" charset="0"/>
              </a:rPr>
              <a:t>Human Scribe (Special Access - ELA)</a:t>
            </a:r>
            <a:endPar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Speech-to-Text (Math, STE, Civics)</a:t>
            </a:r>
            <a:endParaRPr kumimoji="0" lang="en-US" altLang="en-US" sz="2000" b="0" i="1"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lvl="0" indent="-338138">
              <a:lnSpc>
                <a:spcPct val="110000"/>
              </a:lnSpc>
              <a:buFont typeface="Wingdings" panose="05000000000000000000" pitchFamily="2" charset="2"/>
              <a:buChar char="q"/>
              <a:tabLst/>
            </a:pPr>
            <a:r>
              <a:rPr lang="en-US" altLang="en-US" sz="2000">
                <a:solidFill>
                  <a:srgbClr val="000000"/>
                </a:solidFill>
                <a:ea typeface="Times New Roman" panose="02020603050405020304" pitchFamily="18" charset="0"/>
                <a:cs typeface="Arial" panose="020B0604020202020204" pitchFamily="34" charset="0"/>
              </a:rPr>
              <a:t>Speech-to-Text (Special Access - ELA)</a:t>
            </a:r>
            <a:endParaRPr kumimoji="0" lang="en-US" altLang="en-US" sz="2000" b="0" i="1"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Graphic Organizer/Reference Sheet</a:t>
            </a: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Typed Responses</a:t>
            </a:r>
          </a:p>
          <a:p>
            <a:pPr marL="338138" marR="0" lvl="0" indent="-338138" algn="l" defTabSz="914400" rtl="0" eaLnBrk="0" fontAlgn="base" latinLnBrk="0" hangingPunct="0">
              <a:lnSpc>
                <a:spcPct val="11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Calculation Device on Non-Calculator test session(s) (Math only)</a:t>
            </a:r>
          </a:p>
          <a:p>
            <a:pPr marL="338138" lvl="0" indent="-338138">
              <a:lnSpc>
                <a:spcPct val="110000"/>
              </a:lnSpc>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Spell-Checker </a:t>
            </a:r>
            <a:r>
              <a:rPr lang="en-US" altLang="en-US" sz="2000">
                <a:solidFill>
                  <a:srgbClr val="000000"/>
                </a:solidFill>
                <a:ea typeface="Times New Roman" panose="02020603050405020304" pitchFamily="18" charset="0"/>
                <a:cs typeface="Arial" panose="020B0604020202020204" pitchFamily="34" charset="0"/>
              </a:rPr>
              <a:t>(Special Access - ELA)</a:t>
            </a:r>
          </a:p>
          <a:p>
            <a:pPr marL="338138" lvl="0" indent="-338138">
              <a:lnSpc>
                <a:spcPct val="110000"/>
              </a:lnSpc>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Word Prediction (Math, STE</a:t>
            </a:r>
            <a:r>
              <a:rPr lang="en-US" altLang="en-US" sz="2000">
                <a:solidFill>
                  <a:srgbClr val="000000"/>
                </a:solidFill>
                <a:ea typeface="Times New Roman" panose="02020603050405020304" pitchFamily="18" charset="0"/>
                <a:cs typeface="Arial" panose="020B0604020202020204" pitchFamily="34" charset="0"/>
              </a:rPr>
              <a:t>, Civics)</a:t>
            </a:r>
            <a:endPar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endParaRPr>
          </a:p>
          <a:p>
            <a:pPr marL="338138" lvl="0" indent="-338138">
              <a:lnSpc>
                <a:spcPct val="110000"/>
              </a:lnSpc>
              <a:buFont typeface="Wingdings" panose="05000000000000000000" pitchFamily="2" charset="2"/>
              <a:buChar char="q"/>
              <a:tabLst/>
            </a:pPr>
            <a:r>
              <a:rPr kumimoji="0" lang="en-US" altLang="en-US" sz="2000" b="0" i="0" u="none" strike="noStrike" cap="none" normalizeH="0" baseline="0">
                <a:ln>
                  <a:noFill/>
                </a:ln>
                <a:solidFill>
                  <a:srgbClr val="000000"/>
                </a:solidFill>
                <a:effectLst/>
                <a:ea typeface="Times New Roman" panose="02020603050405020304" pitchFamily="18" charset="0"/>
                <a:cs typeface="Arial" panose="020B0604020202020204" pitchFamily="34" charset="0"/>
              </a:rPr>
              <a:t>Word Prediction </a:t>
            </a:r>
            <a:r>
              <a:rPr lang="en-US" altLang="en-US" sz="2000">
                <a:solidFill>
                  <a:srgbClr val="000000"/>
                </a:solidFill>
                <a:ea typeface="Times New Roman" panose="02020603050405020304" pitchFamily="18" charset="0"/>
                <a:cs typeface="Arial" panose="020B0604020202020204" pitchFamily="34" charset="0"/>
              </a:rPr>
              <a:t>(Special Access - ELA</a:t>
            </a:r>
            <a:r>
              <a:rPr kumimoji="0" lang="en-US" altLang="en-US" sz="2000" b="0" u="none" strike="noStrike" cap="none" normalizeH="0" baseline="0">
                <a:ln>
                  <a:noFill/>
                </a:ln>
                <a:solidFill>
                  <a:srgbClr val="000000"/>
                </a:solidFill>
                <a:effectLst/>
                <a:ea typeface="Times New Roman" panose="02020603050405020304" pitchFamily="18" charset="0"/>
                <a:cs typeface="Arial" panose="020B0604020202020204" pitchFamily="34" charset="0"/>
              </a:rPr>
              <a:t>)</a:t>
            </a:r>
          </a:p>
        </p:txBody>
      </p:sp>
      <p:sp>
        <p:nvSpPr>
          <p:cNvPr id="2" name="Slide Number Placeholder 1">
            <a:extLst>
              <a:ext uri="{FF2B5EF4-FFF2-40B4-BE49-F238E27FC236}">
                <a16:creationId xmlns:a16="http://schemas.microsoft.com/office/drawing/2014/main" id="{8BFCA383-86B6-78DC-88CD-9896D99EAF5F}"/>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354408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022FC5-421A-0EAF-1748-7860E0E98675}"/>
              </a:ext>
            </a:extLst>
          </p:cNvPr>
          <p:cNvSpPr>
            <a:spLocks noGrp="1"/>
          </p:cNvSpPr>
          <p:nvPr>
            <p:ph type="title"/>
          </p:nvPr>
        </p:nvSpPr>
        <p:spPr/>
        <p:txBody>
          <a:bodyPr>
            <a:normAutofit/>
          </a:bodyPr>
          <a:lstStyle/>
          <a:p>
            <a:r>
              <a:rPr lang="en-US">
                <a:solidFill>
                  <a:schemeClr val="bg1"/>
                </a:solidFill>
                <a:latin typeface="Arial" panose="020B0604020202020204" pitchFamily="34" charset="0"/>
                <a:cs typeface="Arial" panose="020B0604020202020204" pitchFamily="34" charset="0"/>
              </a:rPr>
              <a:t>Form-Dependent Accommodations</a:t>
            </a:r>
          </a:p>
        </p:txBody>
      </p:sp>
      <p:sp>
        <p:nvSpPr>
          <p:cNvPr id="2" name="Content Placeholder 1">
            <a:extLst>
              <a:ext uri="{FF2B5EF4-FFF2-40B4-BE49-F238E27FC236}">
                <a16:creationId xmlns:a16="http://schemas.microsoft.com/office/drawing/2014/main" id="{1E6C84C2-6A9C-807E-B80F-72BB9B0A727D}"/>
              </a:ext>
            </a:extLst>
          </p:cNvPr>
          <p:cNvSpPr>
            <a:spLocks noGrp="1"/>
          </p:cNvSpPr>
          <p:nvPr>
            <p:ph idx="1"/>
          </p:nvPr>
        </p:nvSpPr>
        <p:spPr>
          <a:xfrm>
            <a:off x="173179" y="1591254"/>
            <a:ext cx="11861505" cy="5035688"/>
          </a:xfrm>
        </p:spPr>
        <p:txBody>
          <a:bodyPr>
            <a:normAutofit fontScale="62500" lnSpcReduction="20000"/>
          </a:bodyPr>
          <a:lstStyle/>
          <a:p>
            <a:pPr marL="0" indent="0">
              <a:buNone/>
            </a:pPr>
            <a:r>
              <a:rPr lang="en-US" sz="3800" b="1">
                <a:solidFill>
                  <a:srgbClr val="FF0000"/>
                </a:solidFill>
                <a:latin typeface="Arial" panose="020B0604020202020204" pitchFamily="34" charset="0"/>
                <a:cs typeface="Arial" panose="020B0604020202020204" pitchFamily="34" charset="0"/>
              </a:rPr>
              <a:t>The following accommodations </a:t>
            </a:r>
            <a:r>
              <a:rPr lang="en-US" sz="3800" b="1" u="sng">
                <a:solidFill>
                  <a:srgbClr val="FF0000"/>
                </a:solidFill>
                <a:latin typeface="Arial" panose="020B0604020202020204" pitchFamily="34" charset="0"/>
                <a:cs typeface="Arial" panose="020B0604020202020204" pitchFamily="34" charset="0"/>
              </a:rPr>
              <a:t>must be assigned correctly before testing</a:t>
            </a:r>
            <a:r>
              <a:rPr lang="en-US" sz="3800" b="1">
                <a:solidFill>
                  <a:srgbClr val="FF0000"/>
                </a:solidFill>
                <a:latin typeface="Arial" panose="020B0604020202020204" pitchFamily="34" charset="0"/>
                <a:cs typeface="Arial" panose="020B0604020202020204" pitchFamily="34" charset="0"/>
              </a:rPr>
              <a:t>. If not assigned correctly, a student’s test will need to be stopped and a new test will need to be set up, and the student may need to retake a portion of the test.</a:t>
            </a:r>
          </a:p>
          <a:p>
            <a:pPr marL="914400" lvl="2" indent="0">
              <a:buNone/>
            </a:pPr>
            <a:endParaRPr lang="en-US" sz="1900">
              <a:solidFill>
                <a:srgbClr val="FF0000"/>
              </a:solidFill>
              <a:latin typeface="Arial" panose="020B0604020202020204" pitchFamily="34" charset="0"/>
              <a:cs typeface="Arial" panose="020B0604020202020204" pitchFamily="34" charset="0"/>
            </a:endParaRPr>
          </a:p>
          <a:p>
            <a:pPr lvl="1">
              <a:buClr>
                <a:srgbClr val="000000"/>
              </a:buClr>
            </a:pPr>
            <a:r>
              <a:rPr lang="en-US" sz="3800" b="1">
                <a:solidFill>
                  <a:srgbClr val="000000"/>
                </a:solidFill>
                <a:latin typeface="Arial" panose="020B0604020202020204" pitchFamily="34" charset="0"/>
                <a:cs typeface="Arial" panose="020B0604020202020204" pitchFamily="34" charset="0"/>
              </a:rPr>
              <a:t>Form-dependent </a:t>
            </a:r>
            <a:r>
              <a:rPr lang="en-US" sz="3800" b="1">
                <a:solidFill>
                  <a:schemeClr val="accent2">
                    <a:lumMod val="75000"/>
                  </a:schemeClr>
                </a:solidFill>
              </a:rPr>
              <a:t>(FD) </a:t>
            </a:r>
            <a:r>
              <a:rPr lang="en-US" sz="3800" b="1">
                <a:solidFill>
                  <a:srgbClr val="000000"/>
                </a:solidFill>
                <a:latin typeface="Arial" panose="020B0604020202020204" pitchFamily="34" charset="0"/>
                <a:cs typeface="Arial" panose="020B0604020202020204" pitchFamily="34" charset="0"/>
              </a:rPr>
              <a:t>accommodations for CBT:</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ASL video (spring grade 10 Math and June high school Science)</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Compatible assistive technology</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Human read-aloud</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Human signer </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Screen reader</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Spanish/English (Math, Science, and Civics) </a:t>
            </a:r>
          </a:p>
          <a:p>
            <a:pPr lvl="1">
              <a:buClr>
                <a:srgbClr val="000000"/>
              </a:buClr>
              <a:buFont typeface="Arial" panose="020B0604020202020204" pitchFamily="34" charset="0"/>
              <a:buChar char="•"/>
            </a:pPr>
            <a:endParaRPr lang="en-US" sz="3200">
              <a:solidFill>
                <a:srgbClr val="000000"/>
              </a:solidFill>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r>
              <a:rPr lang="en-US" sz="3800" b="1">
                <a:solidFill>
                  <a:srgbClr val="000000"/>
                </a:solidFill>
                <a:latin typeface="Arial" panose="020B0604020202020204" pitchFamily="34" charset="0"/>
                <a:cs typeface="Arial" panose="020B0604020202020204" pitchFamily="34" charset="0"/>
              </a:rPr>
              <a:t>Form-dependent accommodations for PBT:</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Large print</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Braille</a:t>
            </a:r>
          </a:p>
          <a:p>
            <a:pPr lvl="2">
              <a:buClr>
                <a:srgbClr val="000000"/>
              </a:buClr>
              <a:buFont typeface="Arial" panose="020B0604020202020204" pitchFamily="34" charset="0"/>
              <a:buChar char="•"/>
            </a:pPr>
            <a:r>
              <a:rPr lang="en-US" sz="3500">
                <a:solidFill>
                  <a:srgbClr val="000000"/>
                </a:solidFill>
                <a:latin typeface="Arial" panose="020B0604020202020204" pitchFamily="34" charset="0"/>
                <a:cs typeface="Arial" panose="020B0604020202020204" pitchFamily="34" charset="0"/>
              </a:rPr>
              <a:t>Spanish/English (Math, Science, and Civics)</a:t>
            </a:r>
          </a:p>
        </p:txBody>
      </p:sp>
      <p:sp>
        <p:nvSpPr>
          <p:cNvPr id="4" name="Slide Number Placeholder 3">
            <a:extLst>
              <a:ext uri="{FF2B5EF4-FFF2-40B4-BE49-F238E27FC236}">
                <a16:creationId xmlns:a16="http://schemas.microsoft.com/office/drawing/2014/main" id="{EA5AF942-C850-56DD-D647-52B0B20A000A}"/>
              </a:ext>
            </a:extLst>
          </p:cNvPr>
          <p:cNvSpPr>
            <a:spLocks noGrp="1"/>
          </p:cNvSpPr>
          <p:nvPr>
            <p:ph type="sldNum" sz="quarter" idx="12"/>
          </p:nvPr>
        </p:nvSpPr>
        <p:spPr/>
        <p:txBody>
          <a:bodyPr/>
          <a:lstStyle/>
          <a:p>
            <a:fld id="{68A8D22E-6BC5-9E47-900C-2BB94685D9F5}" type="slidenum">
              <a:rPr lang="en-US" smtClean="0"/>
              <a:t>17</a:t>
            </a:fld>
            <a:endParaRPr lang="en-US"/>
          </a:p>
        </p:txBody>
      </p:sp>
    </p:spTree>
    <p:extLst>
      <p:ext uri="{BB962C8B-B14F-4D97-AF65-F5344CB8AC3E}">
        <p14:creationId xmlns:p14="http://schemas.microsoft.com/office/powerpoint/2010/main" val="2119386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FAC572-7A91-9ADA-2E2D-63AB0081FE4D}"/>
              </a:ext>
            </a:extLst>
          </p:cNvPr>
          <p:cNvSpPr>
            <a:spLocks noGrp="1"/>
          </p:cNvSpPr>
          <p:nvPr>
            <p:ph type="title"/>
          </p:nvPr>
        </p:nvSpPr>
        <p:spPr/>
        <p:txBody>
          <a:bodyPr>
            <a:normAutofit fontScale="90000"/>
          </a:bodyPr>
          <a:lstStyle/>
          <a:p>
            <a:r>
              <a:rPr lang="en-US" sz="4400">
                <a:solidFill>
                  <a:schemeClr val="bg1"/>
                </a:solidFill>
              </a:rPr>
              <a:t>Guide to the MCAS Portal Part III: Student Registration</a:t>
            </a:r>
            <a:endParaRPr lang="en-US">
              <a:solidFill>
                <a:srgbClr val="4948B6"/>
              </a:solidFill>
            </a:endParaRPr>
          </a:p>
        </p:txBody>
      </p:sp>
      <p:sp>
        <p:nvSpPr>
          <p:cNvPr id="2" name="Content Placeholder 1">
            <a:extLst>
              <a:ext uri="{FF2B5EF4-FFF2-40B4-BE49-F238E27FC236}">
                <a16:creationId xmlns:a16="http://schemas.microsoft.com/office/drawing/2014/main" id="{A0B23B03-EBA7-D94F-6587-36285A5844CE}"/>
              </a:ext>
            </a:extLst>
          </p:cNvPr>
          <p:cNvSpPr>
            <a:spLocks noGrp="1"/>
          </p:cNvSpPr>
          <p:nvPr>
            <p:ph idx="1"/>
          </p:nvPr>
        </p:nvSpPr>
        <p:spPr/>
        <p:txBody>
          <a:bodyPr>
            <a:normAutofit/>
          </a:bodyPr>
          <a:lstStyle/>
          <a:p>
            <a:pPr>
              <a:spcBef>
                <a:spcPts val="300"/>
              </a:spcBef>
            </a:pPr>
            <a:r>
              <a:rPr lang="en-US" sz="2400">
                <a:solidFill>
                  <a:schemeClr val="tx1"/>
                </a:solidFill>
              </a:rPr>
              <a:t>Available on the </a:t>
            </a:r>
            <a:r>
              <a:rPr lang="en-US" sz="2400">
                <a:hlinkClick r:id="rId2"/>
              </a:rPr>
              <a:t>MCAS Resource Center</a:t>
            </a:r>
            <a:endParaRPr lang="en-US" sz="2400"/>
          </a:p>
          <a:p>
            <a:pPr>
              <a:spcBef>
                <a:spcPts val="300"/>
              </a:spcBef>
            </a:pPr>
            <a:r>
              <a:rPr lang="en-US" sz="2400" b="1">
                <a:solidFill>
                  <a:schemeClr val="tx1"/>
                </a:solidFill>
              </a:rPr>
              <a:t>Field Definitions, Notes, and Validations </a:t>
            </a:r>
            <a:r>
              <a:rPr lang="en-US" sz="2400">
                <a:solidFill>
                  <a:schemeClr val="tx1"/>
                </a:solidFill>
              </a:rPr>
              <a:t>column describes each accommodation and indicates other accommodations that cannot be co-selected. </a:t>
            </a:r>
          </a:p>
          <a:p>
            <a:pPr>
              <a:spcBef>
                <a:spcPts val="300"/>
              </a:spcBef>
            </a:pPr>
            <a:r>
              <a:rPr lang="en-US" sz="2400" b="1">
                <a:solidFill>
                  <a:schemeClr val="tx1"/>
                </a:solidFill>
              </a:rPr>
              <a:t>Administrations </a:t>
            </a:r>
            <a:r>
              <a:rPr lang="en-US" sz="2400">
                <a:solidFill>
                  <a:schemeClr val="tx1"/>
                </a:solidFill>
              </a:rPr>
              <a:t>lists availability on specific tests.</a:t>
            </a:r>
          </a:p>
          <a:p>
            <a:pPr>
              <a:spcBef>
                <a:spcPts val="300"/>
              </a:spcBef>
            </a:pPr>
            <a:r>
              <a:rPr lang="en-US" sz="2400" b="1">
                <a:solidFill>
                  <a:schemeClr val="tx1"/>
                </a:solidFill>
              </a:rPr>
              <a:t>Expected Values </a:t>
            </a:r>
            <a:r>
              <a:rPr lang="en-US" sz="2400">
                <a:solidFill>
                  <a:schemeClr val="tx1"/>
                </a:solidFill>
              </a:rPr>
              <a:t>indicates options for column input.</a:t>
            </a:r>
          </a:p>
        </p:txBody>
      </p:sp>
      <p:pic>
        <p:nvPicPr>
          <p:cNvPr id="7" name="Picture 6" descr="This is a picture of the student registration booklet showing each column header and description.">
            <a:extLst>
              <a:ext uri="{FF2B5EF4-FFF2-40B4-BE49-F238E27FC236}">
                <a16:creationId xmlns:a16="http://schemas.microsoft.com/office/drawing/2014/main" id="{86671AFB-DFCF-F345-28E4-560C1413B4AE}"/>
              </a:ext>
            </a:extLst>
          </p:cNvPr>
          <p:cNvPicPr>
            <a:picLocks noChangeAspect="1"/>
          </p:cNvPicPr>
          <p:nvPr/>
        </p:nvPicPr>
        <p:blipFill>
          <a:blip r:embed="rId3"/>
          <a:stretch>
            <a:fillRect/>
          </a:stretch>
        </p:blipFill>
        <p:spPr>
          <a:xfrm>
            <a:off x="2452734" y="3578825"/>
            <a:ext cx="7700915" cy="2848674"/>
          </a:xfrm>
          <a:prstGeom prst="rect">
            <a:avLst/>
          </a:prstGeom>
        </p:spPr>
      </p:pic>
      <p:sp>
        <p:nvSpPr>
          <p:cNvPr id="4" name="Slide Number Placeholder 3">
            <a:extLst>
              <a:ext uri="{FF2B5EF4-FFF2-40B4-BE49-F238E27FC236}">
                <a16:creationId xmlns:a16="http://schemas.microsoft.com/office/drawing/2014/main" id="{AC47703B-BEED-5B98-D9D0-52AB50E83C21}"/>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3060783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18D69-B256-83A6-2A67-CECD3C22A1ED}"/>
              </a:ext>
            </a:extLst>
          </p:cNvPr>
          <p:cNvSpPr>
            <a:spLocks noGrp="1"/>
          </p:cNvSpPr>
          <p:nvPr>
            <p:ph type="title" idx="4294967295"/>
          </p:nvPr>
        </p:nvSpPr>
        <p:spPr>
          <a:xfrm>
            <a:off x="2967788" y="2485858"/>
            <a:ext cx="10587789" cy="943142"/>
          </a:xfrm>
        </p:spPr>
        <p:txBody>
          <a:bodyPr>
            <a:normAutofit fontScale="90000"/>
          </a:bodyPr>
          <a:lstStyle/>
          <a:p>
            <a:r>
              <a:rPr lang="en-US">
                <a:solidFill>
                  <a:schemeClr val="tx1"/>
                </a:solidFill>
              </a:rPr>
              <a:t>4. Accessibility Features and Accommodations </a:t>
            </a:r>
          </a:p>
        </p:txBody>
      </p:sp>
      <p:sp>
        <p:nvSpPr>
          <p:cNvPr id="3" name="Slide Number Placeholder 2">
            <a:extLst>
              <a:ext uri="{FF2B5EF4-FFF2-40B4-BE49-F238E27FC236}">
                <a16:creationId xmlns:a16="http://schemas.microsoft.com/office/drawing/2014/main" id="{015F706E-F89E-FB72-E082-6DE14BDA699D}"/>
              </a:ext>
            </a:extLst>
          </p:cNvPr>
          <p:cNvSpPr>
            <a:spLocks noGrp="1"/>
          </p:cNvSpPr>
          <p:nvPr>
            <p:ph type="sldNum" sz="quarter" idx="12"/>
          </p:nvPr>
        </p:nvSpPr>
        <p:spPr/>
        <p:txBody>
          <a:bodyPr/>
          <a:lstStyle/>
          <a:p>
            <a:fld id="{68A8D22E-6BC5-9E47-900C-2BB94685D9F5}" type="slidenum">
              <a:rPr lang="en-US" smtClean="0"/>
              <a:pPr/>
              <a:t>19</a:t>
            </a:fld>
            <a:endParaRPr lang="en-US"/>
          </a:p>
        </p:txBody>
      </p:sp>
    </p:spTree>
    <p:extLst>
      <p:ext uri="{BB962C8B-B14F-4D97-AF65-F5344CB8AC3E}">
        <p14:creationId xmlns:p14="http://schemas.microsoft.com/office/powerpoint/2010/main" val="3366653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3F1383-05C9-3B8C-283B-4628E741BCF3}"/>
              </a:ext>
            </a:extLst>
          </p:cNvPr>
          <p:cNvSpPr>
            <a:spLocks noGrp="1"/>
          </p:cNvSpPr>
          <p:nvPr>
            <p:ph type="title"/>
          </p:nvPr>
        </p:nvSpPr>
        <p:spPr>
          <a:xfrm>
            <a:off x="173179" y="308699"/>
            <a:ext cx="10515600" cy="861002"/>
          </a:xfrm>
        </p:spPr>
        <p:txBody>
          <a:bodyPr>
            <a:normAutofit fontScale="90000"/>
          </a:bodyPr>
          <a:lstStyle/>
          <a:p>
            <a:r>
              <a:rPr lang="en-US">
                <a:solidFill>
                  <a:schemeClr val="bg1"/>
                </a:solidFill>
              </a:rPr>
              <a:t>Accessibility Features and Accommodations</a:t>
            </a:r>
          </a:p>
        </p:txBody>
      </p:sp>
      <p:sp>
        <p:nvSpPr>
          <p:cNvPr id="2" name="Content Placeholder 1">
            <a:extLst>
              <a:ext uri="{FF2B5EF4-FFF2-40B4-BE49-F238E27FC236}">
                <a16:creationId xmlns:a16="http://schemas.microsoft.com/office/drawing/2014/main" id="{C0A3D7C9-5570-5B78-96BD-6D8AE19A6B83}"/>
              </a:ext>
            </a:extLst>
          </p:cNvPr>
          <p:cNvSpPr>
            <a:spLocks noGrp="1"/>
          </p:cNvSpPr>
          <p:nvPr>
            <p:ph idx="1"/>
          </p:nvPr>
        </p:nvSpPr>
        <p:spPr>
          <a:xfrm>
            <a:off x="76926" y="1591254"/>
            <a:ext cx="11890665" cy="4414692"/>
          </a:xfrm>
        </p:spPr>
        <p:txBody>
          <a:bodyPr>
            <a:noAutofit/>
          </a:bodyPr>
          <a:lstStyle/>
          <a:p>
            <a:pPr marL="0" lvl="0" indent="0">
              <a:spcAft>
                <a:spcPts val="600"/>
              </a:spcAft>
              <a:buNone/>
            </a:pPr>
            <a:r>
              <a:rPr lang="en-US" dirty="0">
                <a:solidFill>
                  <a:schemeClr val="tx1"/>
                </a:solidFill>
              </a:rPr>
              <a:t>Refer to the </a:t>
            </a:r>
            <a:r>
              <a:rPr lang="en-US" i="1">
                <a:hlinkClick r:id="rId2"/>
              </a:rPr>
              <a:t>Accessibility and Accommodations Manual</a:t>
            </a:r>
            <a:r>
              <a:rPr lang="en-US" i="1"/>
              <a:t> </a:t>
            </a:r>
            <a:r>
              <a:rPr lang="en-US" dirty="0">
                <a:solidFill>
                  <a:schemeClr val="tx1"/>
                </a:solidFill>
              </a:rPr>
              <a:t>for a list of:</a:t>
            </a:r>
            <a:endParaRPr lang="en-US" b="1" dirty="0">
              <a:solidFill>
                <a:schemeClr val="tx1"/>
              </a:solidFill>
            </a:endParaRPr>
          </a:p>
          <a:p>
            <a:pPr>
              <a:spcAft>
                <a:spcPts val="600"/>
              </a:spcAft>
            </a:pPr>
            <a:r>
              <a:rPr lang="en-US" sz="2600" b="1" dirty="0">
                <a:solidFill>
                  <a:schemeClr val="tx1"/>
                </a:solidFill>
              </a:rPr>
              <a:t>Universal Accessibility Features</a:t>
            </a:r>
            <a:r>
              <a:rPr lang="en-US" sz="2600" b="1" i="1" dirty="0">
                <a:solidFill>
                  <a:schemeClr val="tx1"/>
                </a:solidFill>
              </a:rPr>
              <a:t> </a:t>
            </a:r>
            <a:r>
              <a:rPr lang="en-US" sz="2600" dirty="0">
                <a:solidFill>
                  <a:schemeClr val="tx1"/>
                </a:solidFill>
              </a:rPr>
              <a:t>(UF): Available to </a:t>
            </a:r>
            <a:r>
              <a:rPr lang="en-US" sz="2600" i="1" dirty="0">
                <a:solidFill>
                  <a:schemeClr val="tx1"/>
                </a:solidFill>
              </a:rPr>
              <a:t>all</a:t>
            </a:r>
            <a:r>
              <a:rPr lang="en-US" sz="2600" dirty="0">
                <a:solidFill>
                  <a:schemeClr val="tx1"/>
                </a:solidFill>
              </a:rPr>
              <a:t> students, either on computer-based tests or as a paper-based equivalent</a:t>
            </a:r>
          </a:p>
          <a:p>
            <a:pPr>
              <a:spcAft>
                <a:spcPts val="600"/>
              </a:spcAft>
            </a:pPr>
            <a:r>
              <a:rPr lang="en-US" sz="2600" b="1" dirty="0">
                <a:solidFill>
                  <a:schemeClr val="tx1"/>
                </a:solidFill>
              </a:rPr>
              <a:t>Designated Accessibility Features</a:t>
            </a:r>
            <a:r>
              <a:rPr lang="en-US" sz="2600" i="1" dirty="0">
                <a:solidFill>
                  <a:schemeClr val="tx1"/>
                </a:solidFill>
              </a:rPr>
              <a:t> </a:t>
            </a:r>
            <a:r>
              <a:rPr lang="en-US" sz="2600" dirty="0">
                <a:solidFill>
                  <a:schemeClr val="tx1"/>
                </a:solidFill>
              </a:rPr>
              <a:t>(DF): Flexible test administration procedures available to </a:t>
            </a:r>
            <a:r>
              <a:rPr lang="en-US" sz="2600" i="1" dirty="0">
                <a:solidFill>
                  <a:schemeClr val="tx1"/>
                </a:solidFill>
              </a:rPr>
              <a:t>any</a:t>
            </a:r>
            <a:r>
              <a:rPr lang="en-US" sz="2600" dirty="0">
                <a:solidFill>
                  <a:schemeClr val="tx1"/>
                </a:solidFill>
              </a:rPr>
              <a:t> student, at the discretion of principal </a:t>
            </a:r>
          </a:p>
          <a:p>
            <a:pPr marL="741362" lvl="1" indent="-457200">
              <a:spcAft>
                <a:spcPts val="600"/>
              </a:spcAft>
            </a:pPr>
            <a:r>
              <a:rPr lang="en-US" dirty="0">
                <a:solidFill>
                  <a:schemeClr val="tx1"/>
                </a:solidFill>
              </a:rPr>
              <a:t>Includes changes in test location, group size, seating, scheduling</a:t>
            </a:r>
          </a:p>
          <a:p>
            <a:pPr lvl="0">
              <a:spcAft>
                <a:spcPts val="600"/>
              </a:spcAft>
            </a:pPr>
            <a:r>
              <a:rPr lang="en-US" sz="2600" b="1" dirty="0">
                <a:solidFill>
                  <a:schemeClr val="tx1"/>
                </a:solidFill>
              </a:rPr>
              <a:t>Accommodations</a:t>
            </a:r>
            <a:r>
              <a:rPr lang="en-US" sz="2600" dirty="0">
                <a:solidFill>
                  <a:schemeClr val="tx1"/>
                </a:solidFill>
              </a:rPr>
              <a:t> (A): Specific supports available </a:t>
            </a:r>
            <a:r>
              <a:rPr lang="en-US" sz="2600" i="1" dirty="0">
                <a:solidFill>
                  <a:schemeClr val="tx1"/>
                </a:solidFill>
              </a:rPr>
              <a:t>only</a:t>
            </a:r>
            <a:r>
              <a:rPr lang="en-US" sz="2600" dirty="0">
                <a:solidFill>
                  <a:schemeClr val="tx1"/>
                </a:solidFill>
              </a:rPr>
              <a:t> to students with disabilities and English learners</a:t>
            </a:r>
          </a:p>
          <a:p>
            <a:pPr lvl="0">
              <a:spcAft>
                <a:spcPts val="600"/>
              </a:spcAft>
            </a:pPr>
            <a:r>
              <a:rPr lang="en-US" sz="2600" b="1" dirty="0">
                <a:solidFill>
                  <a:schemeClr val="tx1"/>
                </a:solidFill>
              </a:rPr>
              <a:t>Special Access Accommodations </a:t>
            </a:r>
            <a:r>
              <a:rPr lang="en-US" sz="2600" dirty="0">
                <a:solidFill>
                  <a:schemeClr val="tx1"/>
                </a:solidFill>
              </a:rPr>
              <a:t>(SAA): These accommodations may be only be provided to students who meet specific criteria.</a:t>
            </a:r>
          </a:p>
        </p:txBody>
      </p:sp>
      <p:sp>
        <p:nvSpPr>
          <p:cNvPr id="4" name="Slide Number Placeholder 3">
            <a:extLst>
              <a:ext uri="{FF2B5EF4-FFF2-40B4-BE49-F238E27FC236}">
                <a16:creationId xmlns:a16="http://schemas.microsoft.com/office/drawing/2014/main" id="{F7349AE2-2261-84EA-161F-16AA736C0047}"/>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839981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F05D5C-0749-DAB4-5393-A7BA81FFCC30}"/>
              </a:ext>
            </a:extLst>
          </p:cNvPr>
          <p:cNvSpPr>
            <a:spLocks noGrp="1"/>
          </p:cNvSpPr>
          <p:nvPr>
            <p:ph type="title"/>
          </p:nvPr>
        </p:nvSpPr>
        <p:spPr/>
        <p:txBody>
          <a:bodyPr>
            <a:normAutofit fontScale="90000"/>
          </a:bodyPr>
          <a:lstStyle/>
          <a:p>
            <a:r>
              <a:rPr lang="en-US">
                <a:solidFill>
                  <a:schemeClr val="bg1"/>
                </a:solidFill>
              </a:rPr>
              <a:t>Universal Accessibility Features (UF) </a:t>
            </a:r>
            <a:br>
              <a:rPr lang="en-US">
                <a:solidFill>
                  <a:schemeClr val="bg1"/>
                </a:solidFill>
              </a:rPr>
            </a:br>
            <a:r>
              <a:rPr lang="en-US" sz="4000">
                <a:solidFill>
                  <a:schemeClr val="bg1"/>
                </a:solidFill>
              </a:rPr>
              <a:t>for </a:t>
            </a:r>
            <a:r>
              <a:rPr lang="en-US" sz="4000" i="1">
                <a:solidFill>
                  <a:schemeClr val="bg1"/>
                </a:solidFill>
              </a:rPr>
              <a:t>All</a:t>
            </a:r>
            <a:r>
              <a:rPr lang="en-US" sz="4000">
                <a:solidFill>
                  <a:schemeClr val="bg1"/>
                </a:solidFill>
              </a:rPr>
              <a:t> Students</a:t>
            </a:r>
          </a:p>
        </p:txBody>
      </p:sp>
      <p:graphicFrame>
        <p:nvGraphicFramePr>
          <p:cNvPr id="4" name="Table 4">
            <a:extLst>
              <a:ext uri="{FF2B5EF4-FFF2-40B4-BE49-F238E27FC236}">
                <a16:creationId xmlns:a16="http://schemas.microsoft.com/office/drawing/2014/main" id="{A0102AF3-D5CE-1C58-37DC-7B4B989164FD}"/>
              </a:ext>
            </a:extLst>
          </p:cNvPr>
          <p:cNvGraphicFramePr>
            <a:graphicFrameLocks noGrp="1"/>
          </p:cNvGraphicFramePr>
          <p:nvPr>
            <p:ph idx="1"/>
            <p:extLst>
              <p:ext uri="{D42A27DB-BD31-4B8C-83A1-F6EECF244321}">
                <p14:modId xmlns:p14="http://schemas.microsoft.com/office/powerpoint/2010/main" val="2632680333"/>
              </p:ext>
            </p:extLst>
          </p:nvPr>
        </p:nvGraphicFramePr>
        <p:xfrm>
          <a:off x="173179" y="1717535"/>
          <a:ext cx="11890374" cy="4557341"/>
        </p:xfrm>
        <a:graphic>
          <a:graphicData uri="http://schemas.openxmlformats.org/drawingml/2006/table">
            <a:tbl>
              <a:tblPr firstRow="1" bandRow="1">
                <a:tableStyleId>{B301B821-A1FF-4177-AEE7-76D212191A09}</a:tableStyleId>
              </a:tblPr>
              <a:tblGrid>
                <a:gridCol w="5945187">
                  <a:extLst>
                    <a:ext uri="{9D8B030D-6E8A-4147-A177-3AD203B41FA5}">
                      <a16:colId xmlns:a16="http://schemas.microsoft.com/office/drawing/2014/main" val="317428150"/>
                    </a:ext>
                  </a:extLst>
                </a:gridCol>
                <a:gridCol w="5945187">
                  <a:extLst>
                    <a:ext uri="{9D8B030D-6E8A-4147-A177-3AD203B41FA5}">
                      <a16:colId xmlns:a16="http://schemas.microsoft.com/office/drawing/2014/main" val="1118004013"/>
                    </a:ext>
                  </a:extLst>
                </a:gridCol>
              </a:tblGrid>
              <a:tr h="341650">
                <a:tc>
                  <a:txBody>
                    <a:bodyPr/>
                    <a:lstStyle/>
                    <a:p>
                      <a:pPr marL="0" marR="0" indent="0" algn="ctr">
                        <a:spcBef>
                          <a:spcPts val="400"/>
                        </a:spcBef>
                        <a:spcAft>
                          <a:spcPts val="0"/>
                        </a:spcAft>
                      </a:pPr>
                      <a:r>
                        <a:rPr lang="en-US" sz="1800" b="1">
                          <a:latin typeface="Arial" panose="020B0604020202020204" pitchFamily="34" charset="0"/>
                          <a:cs typeface="Arial" panose="020B0604020202020204" pitchFamily="34" charset="0"/>
                        </a:rPr>
                        <a:t>Computer</a:t>
                      </a:r>
                      <a:endParaRPr lang="en-US" sz="180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ctr">
                        <a:spcBef>
                          <a:spcPts val="400"/>
                        </a:spcBef>
                        <a:spcAft>
                          <a:spcPts val="0"/>
                        </a:spcAft>
                      </a:pPr>
                      <a:r>
                        <a:rPr lang="en-US" sz="1800" b="1">
                          <a:latin typeface="Arial" panose="020B0604020202020204" pitchFamily="34" charset="0"/>
                          <a:cs typeface="Arial" panose="020B0604020202020204" pitchFamily="34" charset="0"/>
                        </a:rPr>
                        <a:t>Paper</a:t>
                      </a:r>
                      <a:endParaRPr lang="en-US" sz="1800">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760997330"/>
                  </a:ext>
                </a:extLst>
              </a:tr>
              <a:tr h="310591">
                <a:tc>
                  <a:txBody>
                    <a:bodyPr/>
                    <a:lstStyle/>
                    <a:p>
                      <a:pPr marL="228600" marR="0" indent="-228600" algn="l">
                        <a:spcBef>
                          <a:spcPts val="0"/>
                        </a:spcBef>
                        <a:spcAft>
                          <a:spcPts val="0"/>
                        </a:spcAft>
                      </a:pPr>
                      <a:r>
                        <a:rPr lang="en-US" sz="1800">
                          <a:latin typeface="Arial" panose="020B0604020202020204" pitchFamily="34" charset="0"/>
                          <a:cs typeface="Arial" panose="020B0604020202020204" pitchFamily="34" charset="0"/>
                        </a:rPr>
                        <a:t>Highlighter </a:t>
                      </a:r>
                      <a:endParaRPr lang="en-US" sz="180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228600" marR="0" indent="-228600" algn="l">
                        <a:spcBef>
                          <a:spcPts val="0"/>
                        </a:spcBef>
                        <a:spcAft>
                          <a:spcPts val="0"/>
                        </a:spcAft>
                      </a:pPr>
                      <a:r>
                        <a:rPr lang="en-US" sz="1800" i="1">
                          <a:latin typeface="Arial" panose="020B0604020202020204" pitchFamily="34" charset="0"/>
                          <a:cs typeface="Arial" panose="020B0604020202020204" pitchFamily="34" charset="0"/>
                        </a:rPr>
                        <a:t>Same as computer</a:t>
                      </a:r>
                      <a:endParaRPr lang="en-US" sz="1800" i="1">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2324088904"/>
                  </a:ext>
                </a:extLst>
              </a:tr>
              <a:tr h="259652">
                <a:tc>
                  <a:txBody>
                    <a:bodyPr/>
                    <a:lstStyle/>
                    <a:p>
                      <a:pPr marL="0" marR="0" indent="0" algn="l">
                        <a:spcBef>
                          <a:spcPts val="0"/>
                        </a:spcBef>
                        <a:spcAft>
                          <a:spcPts val="0"/>
                        </a:spcAft>
                      </a:pPr>
                      <a:r>
                        <a:rPr lang="en-US" sz="1800" b="0" u="none">
                          <a:solidFill>
                            <a:schemeClr val="tx1"/>
                          </a:solidFill>
                          <a:latin typeface="Arial" panose="020B0604020202020204" pitchFamily="34" charset="0"/>
                          <a:cs typeface="Arial" panose="020B0604020202020204" pitchFamily="34" charset="0"/>
                        </a:rPr>
                        <a:t>Color contrast</a:t>
                      </a:r>
                      <a:endParaRPr lang="en-US" sz="1800" b="0" u="none">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l">
                        <a:spcBef>
                          <a:spcPts val="0"/>
                        </a:spcBef>
                        <a:spcAft>
                          <a:spcPts val="0"/>
                        </a:spcAft>
                      </a:pPr>
                      <a:r>
                        <a:rPr lang="en-US" sz="1800" b="0">
                          <a:solidFill>
                            <a:schemeClr val="tx1"/>
                          </a:solidFill>
                          <a:latin typeface="Arial" panose="020B0604020202020204" pitchFamily="34" charset="0"/>
                          <a:cs typeface="Arial" panose="020B0604020202020204" pitchFamily="34" charset="0"/>
                        </a:rPr>
                        <a:t>Colored overlays</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1960867236"/>
                  </a:ext>
                </a:extLst>
              </a:tr>
              <a:tr h="310591">
                <a:tc>
                  <a:txBody>
                    <a:bodyPr/>
                    <a:lstStyle/>
                    <a:p>
                      <a:pPr marL="0" marR="0" indent="0" algn="l">
                        <a:spcBef>
                          <a:spcPts val="0"/>
                        </a:spcBef>
                        <a:spcAft>
                          <a:spcPts val="0"/>
                        </a:spcAft>
                      </a:pPr>
                      <a:r>
                        <a:rPr lang="en-US" sz="1800" b="0">
                          <a:solidFill>
                            <a:schemeClr val="tx1"/>
                          </a:solidFill>
                          <a:latin typeface="Arial" panose="020B0604020202020204" pitchFamily="34" charset="0"/>
                          <a:cs typeface="Arial" panose="020B0604020202020204" pitchFamily="34" charset="0"/>
                        </a:rPr>
                        <a:t>Screen zoom tool</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l">
                        <a:spcBef>
                          <a:spcPts val="0"/>
                        </a:spcBef>
                        <a:spcAft>
                          <a:spcPts val="0"/>
                        </a:spcAft>
                      </a:pPr>
                      <a:r>
                        <a:rPr lang="en-US" sz="1800" b="0">
                          <a:solidFill>
                            <a:schemeClr val="tx1"/>
                          </a:solidFill>
                          <a:latin typeface="Arial" panose="020B0604020202020204" pitchFamily="34" charset="0"/>
                          <a:cs typeface="Arial" panose="020B0604020202020204" pitchFamily="34" charset="0"/>
                        </a:rPr>
                        <a:t>Magnification tool/device</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2678188427"/>
                  </a:ext>
                </a:extLst>
              </a:tr>
              <a:tr h="310591">
                <a:tc>
                  <a:txBody>
                    <a:bodyPr/>
                    <a:lstStyle/>
                    <a:p>
                      <a:pPr marL="0" marR="0" indent="0" algn="l">
                        <a:spcBef>
                          <a:spcPts val="0"/>
                        </a:spcBef>
                        <a:spcAft>
                          <a:spcPts val="0"/>
                        </a:spcAft>
                      </a:pPr>
                      <a:r>
                        <a:rPr lang="en-US" sz="1800" b="0" kern="1200">
                          <a:solidFill>
                            <a:schemeClr val="tx1"/>
                          </a:solidFill>
                          <a:latin typeface="Arial" panose="020B0604020202020204" pitchFamily="34" charset="0"/>
                          <a:cs typeface="Arial" panose="020B0604020202020204" pitchFamily="34" charset="0"/>
                        </a:rPr>
                        <a:t>Enlarged Cursor/Mouse </a:t>
                      </a:r>
                      <a:r>
                        <a:rPr lang="en-US" sz="1800" b="0" kern="1200">
                          <a:solidFill>
                            <a:srgbClr val="FF0000"/>
                          </a:solidFill>
                          <a:latin typeface="Arial" panose="020B0604020202020204" pitchFamily="34" charset="0"/>
                          <a:cs typeface="Arial" panose="020B0604020202020204" pitchFamily="34" charset="0"/>
                        </a:rPr>
                        <a:t>(SR) </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l">
                        <a:spcBef>
                          <a:spcPts val="0"/>
                        </a:spcBef>
                        <a:spcAft>
                          <a:spcPts val="0"/>
                        </a:spcAft>
                      </a:pPr>
                      <a:r>
                        <a:rPr lang="en-US" sz="1800" b="0">
                          <a:solidFill>
                            <a:schemeClr val="tx1"/>
                          </a:solidFill>
                          <a:latin typeface="Arial" panose="020B0604020202020204" pitchFamily="34" charset="0"/>
                          <a:cs typeface="Arial" panose="020B0604020202020204" pitchFamily="34" charset="0"/>
                        </a:rPr>
                        <a:t>Enlarged pencil/modified writing instrument</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2489036963"/>
                  </a:ext>
                </a:extLst>
              </a:tr>
              <a:tr h="323092">
                <a:tc>
                  <a:txBody>
                    <a:bodyPr/>
                    <a:lstStyle/>
                    <a:p>
                      <a:pPr marL="0" marR="0" indent="0" algn="l">
                        <a:spcBef>
                          <a:spcPts val="0"/>
                        </a:spcBef>
                        <a:spcAft>
                          <a:spcPts val="0"/>
                        </a:spcAft>
                      </a:pPr>
                      <a:r>
                        <a:rPr lang="en-US" sz="1800" b="0" u="none">
                          <a:solidFill>
                            <a:schemeClr val="tx1"/>
                          </a:solidFill>
                          <a:latin typeface="Arial" panose="020B0604020202020204" pitchFamily="34" charset="0"/>
                          <a:cs typeface="Arial" panose="020B0604020202020204" pitchFamily="34" charset="0"/>
                        </a:rPr>
                        <a:t>Line Reader</a:t>
                      </a:r>
                      <a:endParaRPr lang="en-US" sz="1800" b="0" u="none">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l">
                        <a:spcBef>
                          <a:spcPts val="0"/>
                        </a:spcBef>
                        <a:spcAft>
                          <a:spcPts val="0"/>
                        </a:spcAft>
                      </a:pPr>
                      <a:r>
                        <a:rPr lang="en-US" sz="1800" b="0">
                          <a:solidFill>
                            <a:schemeClr val="tx1"/>
                          </a:solidFill>
                          <a:latin typeface="Arial" panose="020B0604020202020204" pitchFamily="34" charset="0"/>
                          <a:cs typeface="Arial" panose="020B0604020202020204" pitchFamily="34" charset="0"/>
                        </a:rPr>
                        <a:t>Tracking device/straight edge</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116807344"/>
                  </a:ext>
                </a:extLst>
              </a:tr>
              <a:tr h="310591">
                <a:tc>
                  <a:txBody>
                    <a:bodyPr/>
                    <a:lstStyle/>
                    <a:p>
                      <a:pPr marL="0" marR="0" indent="0" algn="l">
                        <a:spcBef>
                          <a:spcPts val="0"/>
                        </a:spcBef>
                        <a:spcAft>
                          <a:spcPts val="0"/>
                        </a:spcAft>
                      </a:pPr>
                      <a:r>
                        <a:rPr lang="en-US" sz="1800" b="0" u="none">
                          <a:solidFill>
                            <a:schemeClr val="tx1"/>
                          </a:solidFill>
                          <a:latin typeface="Arial" panose="020B0604020202020204" pitchFamily="34" charset="0"/>
                          <a:cs typeface="Arial" panose="020B0604020202020204" pitchFamily="34" charset="0"/>
                        </a:rPr>
                        <a:t>General masking</a:t>
                      </a:r>
                      <a:endParaRPr lang="en-US" sz="1800">
                        <a:latin typeface="Arial" panose="020B0604020202020204" pitchFamily="34" charset="0"/>
                        <a:cs typeface="Arial" panose="020B0604020202020204" pitchFamily="34" charset="0"/>
                      </a:endParaRPr>
                    </a:p>
                  </a:txBody>
                  <a:tcPr marL="52958" marR="52958" marT="0" marB="0" anchor="ctr"/>
                </a:tc>
                <a:tc>
                  <a:txBody>
                    <a:bodyPr/>
                    <a:lstStyle/>
                    <a:p>
                      <a:pPr marL="0" marR="0" indent="0" algn="l">
                        <a:spcBef>
                          <a:spcPts val="0"/>
                        </a:spcBef>
                        <a:spcAft>
                          <a:spcPts val="0"/>
                        </a:spcAft>
                      </a:pPr>
                      <a:r>
                        <a:rPr lang="en-US" sz="1800" b="0">
                          <a:solidFill>
                            <a:schemeClr val="tx1"/>
                          </a:solidFill>
                          <a:latin typeface="Arial" panose="020B0604020202020204" pitchFamily="34" charset="0"/>
                          <a:cs typeface="Arial" panose="020B0604020202020204" pitchFamily="34" charset="0"/>
                        </a:rPr>
                        <a:t>Mask using blank card</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101147783"/>
                  </a:ext>
                </a:extLst>
              </a:tr>
              <a:tr h="310591">
                <a:tc>
                  <a:txBody>
                    <a:bodyPr/>
                    <a:lstStyle/>
                    <a:p>
                      <a:pPr marL="0" marR="0" indent="0" algn="l">
                        <a:spcBef>
                          <a:spcPts val="0"/>
                        </a:spcBef>
                        <a:spcAft>
                          <a:spcPts val="0"/>
                        </a:spcAft>
                      </a:pPr>
                      <a:r>
                        <a:rPr lang="en-US" sz="1800" b="0" u="none">
                          <a:solidFill>
                            <a:schemeClr val="tx1"/>
                          </a:solidFill>
                          <a:latin typeface="Arial" panose="020B0604020202020204" pitchFamily="34" charset="0"/>
                          <a:cs typeface="Arial" panose="020B0604020202020204" pitchFamily="34" charset="0"/>
                        </a:rPr>
                        <a:t>Hiding options tool</a:t>
                      </a:r>
                      <a:endParaRPr lang="en-US" sz="1800" b="0" u="none">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chemeClr val="tx1"/>
                          </a:solidFill>
                          <a:latin typeface="Arial" panose="020B0604020202020204" pitchFamily="34" charset="0"/>
                          <a:cs typeface="Arial" panose="020B0604020202020204" pitchFamily="34" charset="0"/>
                        </a:rPr>
                        <a:t>Use pencil to eliminate answer choices</a:t>
                      </a:r>
                      <a:endParaRPr lang="en-US" sz="1800" b="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3086357627"/>
                  </a:ext>
                </a:extLst>
              </a:tr>
              <a:tr h="310591">
                <a:tc>
                  <a:txBody>
                    <a:bodyPr/>
                    <a:lstStyle/>
                    <a:p>
                      <a:pPr marL="228600" marR="0" indent="-228600" algn="l">
                        <a:spcBef>
                          <a:spcPts val="0"/>
                        </a:spcBef>
                        <a:spcAft>
                          <a:spcPts val="0"/>
                        </a:spcAft>
                      </a:pPr>
                      <a:r>
                        <a:rPr lang="en-US" sz="1800" u="none">
                          <a:latin typeface="Arial" panose="020B0604020202020204" pitchFamily="34" charset="0"/>
                          <a:cs typeface="Arial" panose="020B0604020202020204" pitchFamily="34" charset="0"/>
                        </a:rPr>
                        <a:t>Item flag/bookmark</a:t>
                      </a:r>
                      <a:endParaRPr lang="en-US" sz="1800" u="none">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228600" marR="0" indent="-228600" algn="l">
                        <a:spcBef>
                          <a:spcPts val="0"/>
                        </a:spcBef>
                        <a:spcAft>
                          <a:spcPts val="0"/>
                        </a:spcAft>
                      </a:pPr>
                      <a:r>
                        <a:rPr lang="en-US" sz="1800">
                          <a:solidFill>
                            <a:schemeClr val="tx1"/>
                          </a:solidFill>
                          <a:latin typeface="Arial" panose="020B0604020202020204" pitchFamily="34" charset="0"/>
                          <a:cs typeface="Arial" panose="020B0604020202020204" pitchFamily="34" charset="0"/>
                        </a:rPr>
                        <a:t>Place marker</a:t>
                      </a:r>
                      <a:endParaRPr lang="en-US" sz="1800">
                        <a:solidFill>
                          <a:schemeClr val="tx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1803229247"/>
                  </a:ext>
                </a:extLst>
              </a:tr>
              <a:tr h="262537">
                <a:tc>
                  <a:txBody>
                    <a:bodyPr/>
                    <a:lstStyle/>
                    <a:p>
                      <a:pPr marL="0" marR="0" indent="0" algn="l">
                        <a:spcBef>
                          <a:spcPts val="0"/>
                        </a:spcBef>
                        <a:spcAft>
                          <a:spcPts val="0"/>
                        </a:spcAft>
                      </a:pPr>
                      <a:r>
                        <a:rPr lang="en-US" sz="1800" b="0">
                          <a:latin typeface="Arial" panose="020B0604020202020204" pitchFamily="34" charset="0"/>
                          <a:cs typeface="Arial" panose="020B0604020202020204" pitchFamily="34" charset="0"/>
                        </a:rPr>
                        <a:t>Audio aids</a:t>
                      </a:r>
                      <a:endParaRPr lang="en-US" sz="1800" b="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l">
                        <a:spcBef>
                          <a:spcPts val="0"/>
                        </a:spcBef>
                        <a:spcAft>
                          <a:spcPts val="0"/>
                        </a:spcAft>
                      </a:pPr>
                      <a:r>
                        <a:rPr lang="en-US" sz="1800" b="0" i="1">
                          <a:latin typeface="Arial" panose="020B0604020202020204" pitchFamily="34" charset="0"/>
                          <a:cs typeface="Arial" panose="020B0604020202020204" pitchFamily="34" charset="0"/>
                        </a:rPr>
                        <a:t>Same as computer </a:t>
                      </a:r>
                      <a:endParaRPr lang="en-US" sz="1800" b="0" i="1">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1185088187"/>
                  </a:ext>
                </a:extLst>
              </a:tr>
              <a:tr h="3105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Notepad</a:t>
                      </a:r>
                      <a:endParaRPr lang="en-US" sz="1800" b="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Scratch paper</a:t>
                      </a:r>
                      <a:endParaRPr lang="en-US" sz="1800" b="0">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3718758638"/>
                  </a:ext>
                </a:extLst>
              </a:tr>
              <a:tr h="4327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Human read-aloud (or sign) </a:t>
                      </a:r>
                      <a:r>
                        <a:rPr lang="en-US" sz="1800" b="0" u="sng">
                          <a:latin typeface="Arial" panose="020B0604020202020204" pitchFamily="34" charset="0"/>
                          <a:cs typeface="Arial" panose="020B0604020202020204" pitchFamily="34" charset="0"/>
                        </a:rPr>
                        <a:t>selected words</a:t>
                      </a:r>
                      <a:r>
                        <a:rPr lang="en-US" sz="1800" b="0">
                          <a:latin typeface="Arial" panose="020B0604020202020204" pitchFamily="34" charset="0"/>
                          <a:cs typeface="Arial" panose="020B0604020202020204" pitchFamily="34" charset="0"/>
                        </a:rPr>
                        <a:t> as requested by student (</a:t>
                      </a:r>
                      <a:r>
                        <a:rPr lang="en-US" sz="1800" b="1">
                          <a:latin typeface="Arial" panose="020B0604020202020204" pitchFamily="34" charset="0"/>
                          <a:cs typeface="Arial" panose="020B0604020202020204" pitchFamily="34" charset="0"/>
                        </a:rPr>
                        <a:t>not permitted for ELA tests</a:t>
                      </a:r>
                      <a:r>
                        <a:rPr lang="en-US" sz="1800" b="0">
                          <a:latin typeface="Arial" panose="020B0604020202020204" pitchFamily="34" charset="0"/>
                          <a:cs typeface="Arial" panose="020B0604020202020204" pitchFamily="34" charset="0"/>
                        </a:rPr>
                        <a:t>)</a:t>
                      </a:r>
                      <a:endParaRPr lang="en-US" sz="1800" b="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Human read-aloud (or sign) </a:t>
                      </a:r>
                      <a:r>
                        <a:rPr lang="en-US" sz="1800" b="0" u="sng">
                          <a:latin typeface="Arial" panose="020B0604020202020204" pitchFamily="34" charset="0"/>
                          <a:cs typeface="Arial" panose="020B0604020202020204" pitchFamily="34" charset="0"/>
                        </a:rPr>
                        <a:t>selected words</a:t>
                      </a:r>
                      <a:r>
                        <a:rPr lang="en-US" sz="1800" b="0">
                          <a:latin typeface="Arial" panose="020B0604020202020204" pitchFamily="34" charset="0"/>
                          <a:cs typeface="Arial" panose="020B0604020202020204" pitchFamily="34" charset="0"/>
                        </a:rPr>
                        <a:t> as requested by student (</a:t>
                      </a:r>
                      <a:r>
                        <a:rPr lang="en-US" sz="1800" b="1">
                          <a:latin typeface="Arial" panose="020B0604020202020204" pitchFamily="34" charset="0"/>
                          <a:cs typeface="Arial" panose="020B0604020202020204" pitchFamily="34" charset="0"/>
                        </a:rPr>
                        <a:t>not permitted for ELA tests</a:t>
                      </a:r>
                      <a:r>
                        <a:rPr lang="en-US" sz="1800" b="0">
                          <a:latin typeface="Arial" panose="020B0604020202020204" pitchFamily="34" charset="0"/>
                          <a:cs typeface="Arial" panose="020B0604020202020204" pitchFamily="34" charset="0"/>
                        </a:rPr>
                        <a:t>)</a:t>
                      </a:r>
                    </a:p>
                  </a:txBody>
                  <a:tcPr marL="52958" marR="52958" marT="0" marB="0" anchor="ctr"/>
                </a:tc>
                <a:extLst>
                  <a:ext uri="{0D108BD9-81ED-4DB2-BD59-A6C34878D82A}">
                    <a16:rowId xmlns:a16="http://schemas.microsoft.com/office/drawing/2014/main" val="3465620333"/>
                  </a:ext>
                </a:extLst>
              </a:tr>
              <a:tr h="310591">
                <a:tc>
                  <a:txBody>
                    <a:bodyPr/>
                    <a:lstStyle/>
                    <a:p>
                      <a:pPr marL="0" marR="0" indent="0" algn="l">
                        <a:spcBef>
                          <a:spcPts val="0"/>
                        </a:spcBef>
                        <a:spcAft>
                          <a:spcPts val="0"/>
                        </a:spcAft>
                      </a:pPr>
                      <a:r>
                        <a:rPr lang="en-US" sz="1800" b="0">
                          <a:latin typeface="Arial" panose="020B0604020202020204" pitchFamily="34" charset="0"/>
                          <a:cs typeface="Arial" panose="020B0604020202020204" pitchFamily="34" charset="0"/>
                        </a:rPr>
                        <a:t>Redirects student’s attention to test</a:t>
                      </a:r>
                      <a:endParaRPr lang="en-US" sz="1800" b="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a:latin typeface="Arial" panose="020B0604020202020204" pitchFamily="34" charset="0"/>
                          <a:cs typeface="Arial" panose="020B0604020202020204" pitchFamily="34" charset="0"/>
                        </a:rPr>
                        <a:t>Same as computer</a:t>
                      </a:r>
                    </a:p>
                  </a:txBody>
                  <a:tcPr marL="52958" marR="52958" marT="0" marB="0" anchor="ctr"/>
                </a:tc>
                <a:extLst>
                  <a:ext uri="{0D108BD9-81ED-4DB2-BD59-A6C34878D82A}">
                    <a16:rowId xmlns:a16="http://schemas.microsoft.com/office/drawing/2014/main" val="499269098"/>
                  </a:ext>
                </a:extLst>
              </a:tr>
              <a:tr h="31059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a:latin typeface="Arial" panose="020B0604020202020204" pitchFamily="34" charset="0"/>
                          <a:cs typeface="Arial" panose="020B0604020202020204" pitchFamily="34" charset="0"/>
                        </a:rPr>
                        <a:t>Test administrator repeats/clarifies test direction</a:t>
                      </a:r>
                      <a:endParaRPr lang="en-US" sz="1800" b="0">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a:latin typeface="Arial" panose="020B0604020202020204" pitchFamily="34" charset="0"/>
                          <a:cs typeface="Arial" panose="020B0604020202020204" pitchFamily="34" charset="0"/>
                        </a:rPr>
                        <a:t>Same as computer</a:t>
                      </a:r>
                    </a:p>
                  </a:txBody>
                  <a:tcPr marL="52958" marR="52958" marT="0" marB="0" anchor="ctr"/>
                </a:tc>
                <a:extLst>
                  <a:ext uri="{0D108BD9-81ED-4DB2-BD59-A6C34878D82A}">
                    <a16:rowId xmlns:a16="http://schemas.microsoft.com/office/drawing/2014/main" val="3918901377"/>
                  </a:ext>
                </a:extLst>
              </a:tr>
            </a:tbl>
          </a:graphicData>
        </a:graphic>
      </p:graphicFrame>
      <p:sp>
        <p:nvSpPr>
          <p:cNvPr id="2" name="Slide Number Placeholder 1">
            <a:extLst>
              <a:ext uri="{FF2B5EF4-FFF2-40B4-BE49-F238E27FC236}">
                <a16:creationId xmlns:a16="http://schemas.microsoft.com/office/drawing/2014/main" id="{D9972627-2B4F-926D-96E0-D02C6EB27111}"/>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3986850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F83B5-5C40-450C-B8BA-AC7DF24FB068}"/>
              </a:ext>
            </a:extLst>
          </p:cNvPr>
          <p:cNvSpPr>
            <a:spLocks noGrp="1"/>
          </p:cNvSpPr>
          <p:nvPr>
            <p:ph type="title"/>
          </p:nvPr>
        </p:nvSpPr>
        <p:spPr>
          <a:xfrm>
            <a:off x="173179" y="308699"/>
            <a:ext cx="10515600" cy="861002"/>
          </a:xfrm>
        </p:spPr>
        <p:txBody>
          <a:bodyPr/>
          <a:lstStyle/>
          <a:p>
            <a:r>
              <a:rPr lang="en-US" sz="4000">
                <a:solidFill>
                  <a:schemeClr val="bg1"/>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BDD69095-DC07-ECE6-C7B7-F4F7EEA10954}"/>
              </a:ext>
            </a:extLst>
          </p:cNvPr>
          <p:cNvSpPr>
            <a:spLocks noGrp="1"/>
          </p:cNvSpPr>
          <p:nvPr>
            <p:ph idx="1"/>
          </p:nvPr>
        </p:nvSpPr>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Universal accessibility features</a:t>
            </a:r>
            <a:endParaRPr lang="en-US" sz="400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919ABF9-9C01-2375-F2ED-E2482F0288DC}"/>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3263567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EEBA457-3EF2-999B-CD50-2DD07C48FD7D}"/>
              </a:ext>
            </a:extLst>
          </p:cNvPr>
          <p:cNvSpPr>
            <a:spLocks noGrp="1"/>
          </p:cNvSpPr>
          <p:nvPr>
            <p:ph type="title"/>
          </p:nvPr>
        </p:nvSpPr>
        <p:spPr>
          <a:xfrm>
            <a:off x="146593" y="331499"/>
            <a:ext cx="10515600" cy="861002"/>
          </a:xfrm>
        </p:spPr>
        <p:txBody>
          <a:bodyPr/>
          <a:lstStyle/>
          <a:p>
            <a:r>
              <a:rPr lang="en-US"/>
              <a:t>General Tools for All Students</a:t>
            </a:r>
          </a:p>
        </p:txBody>
      </p:sp>
      <p:sp>
        <p:nvSpPr>
          <p:cNvPr id="2" name="Slide Number Placeholder 1">
            <a:extLst>
              <a:ext uri="{FF2B5EF4-FFF2-40B4-BE49-F238E27FC236}">
                <a16:creationId xmlns:a16="http://schemas.microsoft.com/office/drawing/2014/main" id="{397F8E37-EAE1-842F-8894-310D2817CBCF}"/>
              </a:ext>
            </a:extLst>
          </p:cNvPr>
          <p:cNvSpPr>
            <a:spLocks noGrp="1"/>
          </p:cNvSpPr>
          <p:nvPr>
            <p:ph type="sldNum" sz="quarter" idx="12"/>
          </p:nvPr>
        </p:nvSpPr>
        <p:spPr/>
        <p:txBody>
          <a:bodyPr/>
          <a:lstStyle/>
          <a:p>
            <a:fld id="{68A8D22E-6BC5-9E47-900C-2BB94685D9F5}" type="slidenum">
              <a:rPr lang="en-US" smtClean="0"/>
              <a:t>23</a:t>
            </a:fld>
            <a:endParaRPr lang="en-US"/>
          </a:p>
        </p:txBody>
      </p:sp>
      <p:pic>
        <p:nvPicPr>
          <p:cNvPr id="5" name="Picture 4" descr="this is picture showing line reader, color contrast, calculator, notepad, reverse contrast, highlighter, ruler and masking tool available in the mcas student kiosk.">
            <a:extLst>
              <a:ext uri="{FF2B5EF4-FFF2-40B4-BE49-F238E27FC236}">
                <a16:creationId xmlns:a16="http://schemas.microsoft.com/office/drawing/2014/main" id="{0B04DA71-AC5C-432D-24D6-D5819F2205E5}"/>
              </a:ext>
            </a:extLst>
          </p:cNvPr>
          <p:cNvPicPr>
            <a:picLocks noChangeAspect="1"/>
          </p:cNvPicPr>
          <p:nvPr/>
        </p:nvPicPr>
        <p:blipFill>
          <a:blip r:embed="rId2"/>
          <a:stretch>
            <a:fillRect/>
          </a:stretch>
        </p:blipFill>
        <p:spPr>
          <a:xfrm>
            <a:off x="891913" y="1785079"/>
            <a:ext cx="9770279" cy="3908112"/>
          </a:xfrm>
          <a:prstGeom prst="rect">
            <a:avLst/>
          </a:prstGeom>
        </p:spPr>
      </p:pic>
    </p:spTree>
    <p:extLst>
      <p:ext uri="{BB962C8B-B14F-4D97-AF65-F5344CB8AC3E}">
        <p14:creationId xmlns:p14="http://schemas.microsoft.com/office/powerpoint/2010/main" val="1579015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56F7AE-CA90-193A-E77D-8F50A6808A33}"/>
              </a:ext>
            </a:extLst>
          </p:cNvPr>
          <p:cNvSpPr>
            <a:spLocks noGrp="1"/>
          </p:cNvSpPr>
          <p:nvPr>
            <p:ph type="title"/>
          </p:nvPr>
        </p:nvSpPr>
        <p:spPr/>
        <p:txBody>
          <a:bodyPr/>
          <a:lstStyle/>
          <a:p>
            <a:r>
              <a:rPr lang="pt-BR">
                <a:solidFill>
                  <a:schemeClr val="bg1"/>
                </a:solidFill>
              </a:rPr>
              <a:t>Enlarged Cursor (SR) </a:t>
            </a:r>
            <a:endParaRPr lang="en-US">
              <a:solidFill>
                <a:schemeClr val="bg1"/>
              </a:solidFill>
            </a:endParaRPr>
          </a:p>
        </p:txBody>
      </p:sp>
      <p:sp>
        <p:nvSpPr>
          <p:cNvPr id="2" name="Content Placeholder 1">
            <a:extLst>
              <a:ext uri="{FF2B5EF4-FFF2-40B4-BE49-F238E27FC236}">
                <a16:creationId xmlns:a16="http://schemas.microsoft.com/office/drawing/2014/main" id="{2D40B2C9-BEC0-9AD9-268A-F8F601CC54F9}"/>
              </a:ext>
            </a:extLst>
          </p:cNvPr>
          <p:cNvSpPr>
            <a:spLocks noGrp="1"/>
          </p:cNvSpPr>
          <p:nvPr>
            <p:ph idx="1"/>
          </p:nvPr>
        </p:nvSpPr>
        <p:spPr/>
        <p:txBody>
          <a:bodyPr>
            <a:normAutofit/>
          </a:bodyPr>
          <a:lstStyle/>
          <a:p>
            <a:r>
              <a:rPr lang="en-US" dirty="0">
                <a:solidFill>
                  <a:schemeClr val="tx1"/>
                </a:solidFill>
              </a:rPr>
              <a:t>The enlarged cursor/mouse is selected in Student Registration prior to the student logging into the test. </a:t>
            </a:r>
          </a:p>
          <a:p>
            <a:r>
              <a:rPr lang="en-US" dirty="0">
                <a:solidFill>
                  <a:schemeClr val="tx1"/>
                </a:solidFill>
                <a:effectLst/>
                <a:ea typeface="Times New Roman" panose="02020603050405020304" pitchFamily="18" charset="0"/>
              </a:rPr>
              <a:t>Students with this </a:t>
            </a:r>
            <a:r>
              <a:rPr lang="en-US" dirty="0">
                <a:solidFill>
                  <a:schemeClr val="tx1"/>
                </a:solidFill>
                <a:ea typeface="Times New Roman" panose="02020603050405020304" pitchFamily="18" charset="0"/>
              </a:rPr>
              <a:t>tool</a:t>
            </a:r>
            <a:r>
              <a:rPr lang="en-US" dirty="0">
                <a:solidFill>
                  <a:schemeClr val="tx1"/>
                </a:solidFill>
                <a:effectLst/>
                <a:ea typeface="Times New Roman" panose="02020603050405020304" pitchFamily="18" charset="0"/>
              </a:rPr>
              <a:t> may select the size and color of the mouse pointer at any time during the test. Students do NOT need to log out.</a:t>
            </a:r>
            <a:endParaRPr lang="en-US" dirty="0">
              <a:solidFill>
                <a:schemeClr val="tx1"/>
              </a:solidFill>
            </a:endParaRPr>
          </a:p>
        </p:txBody>
      </p:sp>
      <p:pic>
        <p:nvPicPr>
          <p:cNvPr id="6" name="Picture 5" descr="Image of enlarged cursor options.">
            <a:extLst>
              <a:ext uri="{FF2B5EF4-FFF2-40B4-BE49-F238E27FC236}">
                <a16:creationId xmlns:a16="http://schemas.microsoft.com/office/drawing/2014/main" id="{1FA4C73D-AEDB-2BE5-748C-BD9AE93E3135}"/>
              </a:ext>
            </a:extLst>
          </p:cNvPr>
          <p:cNvPicPr>
            <a:picLocks noChangeAspect="1"/>
          </p:cNvPicPr>
          <p:nvPr/>
        </p:nvPicPr>
        <p:blipFill>
          <a:blip r:embed="rId2"/>
          <a:srcRect r="52112"/>
          <a:stretch/>
        </p:blipFill>
        <p:spPr>
          <a:xfrm>
            <a:off x="3735107" y="3863149"/>
            <a:ext cx="5000643" cy="1947658"/>
          </a:xfrm>
          <a:prstGeom prst="rect">
            <a:avLst/>
          </a:prstGeom>
        </p:spPr>
      </p:pic>
      <p:sp>
        <p:nvSpPr>
          <p:cNvPr id="4" name="Slide Number Placeholder 3">
            <a:extLst>
              <a:ext uri="{FF2B5EF4-FFF2-40B4-BE49-F238E27FC236}">
                <a16:creationId xmlns:a16="http://schemas.microsoft.com/office/drawing/2014/main" id="{9EC210E3-B48B-5EA0-FB8B-7886CD7CDFEA}"/>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537610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C70113-95B0-B94F-1D6A-0E9B51ED4EC3}"/>
              </a:ext>
            </a:extLst>
          </p:cNvPr>
          <p:cNvSpPr>
            <a:spLocks noGrp="1"/>
          </p:cNvSpPr>
          <p:nvPr>
            <p:ph type="title"/>
          </p:nvPr>
        </p:nvSpPr>
        <p:spPr/>
        <p:txBody>
          <a:bodyPr/>
          <a:lstStyle/>
          <a:p>
            <a:r>
              <a:rPr lang="en-US">
                <a:solidFill>
                  <a:schemeClr val="bg1"/>
                </a:solidFill>
              </a:rPr>
              <a:t>Highlighter </a:t>
            </a:r>
          </a:p>
        </p:txBody>
      </p:sp>
      <p:sp>
        <p:nvSpPr>
          <p:cNvPr id="2" name="Slide Number Placeholder 1">
            <a:extLst>
              <a:ext uri="{FF2B5EF4-FFF2-40B4-BE49-F238E27FC236}">
                <a16:creationId xmlns:a16="http://schemas.microsoft.com/office/drawing/2014/main" id="{D2202D8D-A46E-492A-F05F-E0DDF41E01E9}"/>
              </a:ext>
            </a:extLst>
          </p:cNvPr>
          <p:cNvSpPr>
            <a:spLocks noGrp="1"/>
          </p:cNvSpPr>
          <p:nvPr>
            <p:ph type="sldNum" sz="quarter" idx="12"/>
          </p:nvPr>
        </p:nvSpPr>
        <p:spPr/>
        <p:txBody>
          <a:bodyPr/>
          <a:lstStyle/>
          <a:p>
            <a:fld id="{68A8D22E-6BC5-9E47-900C-2BB94685D9F5}" type="slidenum">
              <a:rPr lang="en-US" smtClean="0"/>
              <a:t>25</a:t>
            </a:fld>
            <a:endParaRPr lang="en-US"/>
          </a:p>
        </p:txBody>
      </p:sp>
      <p:pic>
        <p:nvPicPr>
          <p:cNvPr id="5" name="Picture 4" descr="this is a picture of the highligher tool.">
            <a:extLst>
              <a:ext uri="{FF2B5EF4-FFF2-40B4-BE49-F238E27FC236}">
                <a16:creationId xmlns:a16="http://schemas.microsoft.com/office/drawing/2014/main" id="{F816ADF6-4352-23BB-2C00-0764CED1D54B}"/>
              </a:ext>
            </a:extLst>
          </p:cNvPr>
          <p:cNvPicPr>
            <a:picLocks noChangeAspect="1"/>
          </p:cNvPicPr>
          <p:nvPr/>
        </p:nvPicPr>
        <p:blipFill>
          <a:blip r:embed="rId3"/>
          <a:stretch>
            <a:fillRect/>
          </a:stretch>
        </p:blipFill>
        <p:spPr>
          <a:xfrm>
            <a:off x="914400" y="1568351"/>
            <a:ext cx="10363200" cy="4961729"/>
          </a:xfrm>
          <a:prstGeom prst="rect">
            <a:avLst/>
          </a:prstGeom>
        </p:spPr>
      </p:pic>
    </p:spTree>
    <p:extLst>
      <p:ext uri="{BB962C8B-B14F-4D97-AF65-F5344CB8AC3E}">
        <p14:creationId xmlns:p14="http://schemas.microsoft.com/office/powerpoint/2010/main" val="39518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82A93-591C-3412-ACF2-3FE29B5090D3}"/>
              </a:ext>
            </a:extLst>
          </p:cNvPr>
          <p:cNvSpPr>
            <a:spLocks noGrp="1"/>
          </p:cNvSpPr>
          <p:nvPr>
            <p:ph type="title"/>
          </p:nvPr>
        </p:nvSpPr>
        <p:spPr/>
        <p:txBody>
          <a:bodyPr>
            <a:normAutofit/>
          </a:bodyPr>
          <a:lstStyle/>
          <a:p>
            <a:r>
              <a:rPr lang="en-US">
                <a:solidFill>
                  <a:schemeClr val="bg1"/>
                </a:solidFill>
              </a:rPr>
              <a:t>Color Contrast </a:t>
            </a:r>
          </a:p>
        </p:txBody>
      </p:sp>
      <p:sp>
        <p:nvSpPr>
          <p:cNvPr id="2" name="Slide Number Placeholder 1">
            <a:extLst>
              <a:ext uri="{FF2B5EF4-FFF2-40B4-BE49-F238E27FC236}">
                <a16:creationId xmlns:a16="http://schemas.microsoft.com/office/drawing/2014/main" id="{124C77A5-5385-AB2B-541E-DEB3555CA568}"/>
              </a:ext>
            </a:extLst>
          </p:cNvPr>
          <p:cNvSpPr>
            <a:spLocks noGrp="1"/>
          </p:cNvSpPr>
          <p:nvPr>
            <p:ph type="sldNum" sz="quarter" idx="12"/>
          </p:nvPr>
        </p:nvSpPr>
        <p:spPr/>
        <p:txBody>
          <a:bodyPr/>
          <a:lstStyle/>
          <a:p>
            <a:fld id="{68A8D22E-6BC5-9E47-900C-2BB94685D9F5}" type="slidenum">
              <a:rPr lang="en-US" smtClean="0"/>
              <a:t>26</a:t>
            </a:fld>
            <a:endParaRPr lang="en-US"/>
          </a:p>
        </p:txBody>
      </p:sp>
      <p:pic>
        <p:nvPicPr>
          <p:cNvPr id="5" name="Picture 4" descr="This is a picture of the color  contrast tool">
            <a:extLst>
              <a:ext uri="{FF2B5EF4-FFF2-40B4-BE49-F238E27FC236}">
                <a16:creationId xmlns:a16="http://schemas.microsoft.com/office/drawing/2014/main" id="{56195FAA-97D7-3A6E-80E2-00D27CDCEB89}"/>
              </a:ext>
            </a:extLst>
          </p:cNvPr>
          <p:cNvPicPr>
            <a:picLocks noChangeAspect="1"/>
          </p:cNvPicPr>
          <p:nvPr/>
        </p:nvPicPr>
        <p:blipFill>
          <a:blip r:embed="rId2"/>
          <a:stretch>
            <a:fillRect/>
          </a:stretch>
        </p:blipFill>
        <p:spPr>
          <a:xfrm>
            <a:off x="677055" y="1569352"/>
            <a:ext cx="10837889" cy="5170018"/>
          </a:xfrm>
          <a:prstGeom prst="rect">
            <a:avLst/>
          </a:prstGeom>
        </p:spPr>
      </p:pic>
    </p:spTree>
    <p:extLst>
      <p:ext uri="{BB962C8B-B14F-4D97-AF65-F5344CB8AC3E}">
        <p14:creationId xmlns:p14="http://schemas.microsoft.com/office/powerpoint/2010/main" val="26596958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3D307C-4048-5AF1-F498-F4072A575EAB}"/>
              </a:ext>
            </a:extLst>
          </p:cNvPr>
          <p:cNvSpPr>
            <a:spLocks noGrp="1"/>
          </p:cNvSpPr>
          <p:nvPr>
            <p:ph type="title"/>
          </p:nvPr>
        </p:nvSpPr>
        <p:spPr/>
        <p:txBody>
          <a:bodyPr/>
          <a:lstStyle/>
          <a:p>
            <a:r>
              <a:rPr lang="en-US">
                <a:solidFill>
                  <a:schemeClr val="bg1"/>
                </a:solidFill>
              </a:rPr>
              <a:t>Line Reader</a:t>
            </a:r>
          </a:p>
        </p:txBody>
      </p:sp>
      <p:sp>
        <p:nvSpPr>
          <p:cNvPr id="2" name="Slide Number Placeholder 1">
            <a:extLst>
              <a:ext uri="{FF2B5EF4-FFF2-40B4-BE49-F238E27FC236}">
                <a16:creationId xmlns:a16="http://schemas.microsoft.com/office/drawing/2014/main" id="{8380BB96-4571-FE0A-F705-1566514768CC}"/>
              </a:ext>
            </a:extLst>
          </p:cNvPr>
          <p:cNvSpPr>
            <a:spLocks noGrp="1"/>
          </p:cNvSpPr>
          <p:nvPr>
            <p:ph type="sldNum" sz="quarter" idx="12"/>
          </p:nvPr>
        </p:nvSpPr>
        <p:spPr/>
        <p:txBody>
          <a:bodyPr/>
          <a:lstStyle/>
          <a:p>
            <a:fld id="{68A8D22E-6BC5-9E47-900C-2BB94685D9F5}" type="slidenum">
              <a:rPr lang="en-US" smtClean="0"/>
              <a:t>27</a:t>
            </a:fld>
            <a:endParaRPr lang="en-US"/>
          </a:p>
        </p:txBody>
      </p:sp>
      <p:pic>
        <p:nvPicPr>
          <p:cNvPr id="5" name="Picture 4" descr="this is a picture of the line reader tool">
            <a:extLst>
              <a:ext uri="{FF2B5EF4-FFF2-40B4-BE49-F238E27FC236}">
                <a16:creationId xmlns:a16="http://schemas.microsoft.com/office/drawing/2014/main" id="{5A150B0F-A9DF-37AD-ED43-6F3B19D77659}"/>
              </a:ext>
            </a:extLst>
          </p:cNvPr>
          <p:cNvPicPr>
            <a:picLocks noChangeAspect="1"/>
          </p:cNvPicPr>
          <p:nvPr/>
        </p:nvPicPr>
        <p:blipFill>
          <a:blip r:embed="rId2"/>
          <a:stretch>
            <a:fillRect/>
          </a:stretch>
        </p:blipFill>
        <p:spPr>
          <a:xfrm>
            <a:off x="841827" y="1584701"/>
            <a:ext cx="10461121" cy="4964599"/>
          </a:xfrm>
          <a:prstGeom prst="rect">
            <a:avLst/>
          </a:prstGeom>
        </p:spPr>
      </p:pic>
    </p:spTree>
    <p:extLst>
      <p:ext uri="{BB962C8B-B14F-4D97-AF65-F5344CB8AC3E}">
        <p14:creationId xmlns:p14="http://schemas.microsoft.com/office/powerpoint/2010/main" val="102015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3DB37-5429-AC6D-B559-E95BB211C3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8839B0-C647-8398-A92F-16247254F4C2}"/>
              </a:ext>
            </a:extLst>
          </p:cNvPr>
          <p:cNvSpPr>
            <a:spLocks noGrp="1"/>
          </p:cNvSpPr>
          <p:nvPr>
            <p:ph type="title"/>
          </p:nvPr>
        </p:nvSpPr>
        <p:spPr/>
        <p:txBody>
          <a:bodyPr/>
          <a:lstStyle/>
          <a:p>
            <a:r>
              <a:rPr lang="en-US">
                <a:solidFill>
                  <a:schemeClr val="bg1"/>
                </a:solidFill>
              </a:rPr>
              <a:t>Masking tool</a:t>
            </a:r>
          </a:p>
        </p:txBody>
      </p:sp>
      <p:sp>
        <p:nvSpPr>
          <p:cNvPr id="2" name="Slide Number Placeholder 1">
            <a:extLst>
              <a:ext uri="{FF2B5EF4-FFF2-40B4-BE49-F238E27FC236}">
                <a16:creationId xmlns:a16="http://schemas.microsoft.com/office/drawing/2014/main" id="{BA4BD585-EFD8-9D21-117C-E8CBCD49F0AA}"/>
              </a:ext>
            </a:extLst>
          </p:cNvPr>
          <p:cNvSpPr>
            <a:spLocks noGrp="1"/>
          </p:cNvSpPr>
          <p:nvPr>
            <p:ph type="sldNum" sz="quarter" idx="12"/>
          </p:nvPr>
        </p:nvSpPr>
        <p:spPr/>
        <p:txBody>
          <a:bodyPr/>
          <a:lstStyle/>
          <a:p>
            <a:fld id="{68A8D22E-6BC5-9E47-900C-2BB94685D9F5}" type="slidenum">
              <a:rPr lang="en-US" smtClean="0"/>
              <a:t>28</a:t>
            </a:fld>
            <a:endParaRPr lang="en-US"/>
          </a:p>
        </p:txBody>
      </p:sp>
      <p:pic>
        <p:nvPicPr>
          <p:cNvPr id="6" name="Picture 5" descr="This is picture of the masking tool.">
            <a:extLst>
              <a:ext uri="{FF2B5EF4-FFF2-40B4-BE49-F238E27FC236}">
                <a16:creationId xmlns:a16="http://schemas.microsoft.com/office/drawing/2014/main" id="{D4BA8496-D9E2-8265-6784-E9F1F2C7D9B5}"/>
              </a:ext>
            </a:extLst>
          </p:cNvPr>
          <p:cNvPicPr>
            <a:picLocks noChangeAspect="1"/>
          </p:cNvPicPr>
          <p:nvPr/>
        </p:nvPicPr>
        <p:blipFill>
          <a:blip r:embed="rId3"/>
          <a:stretch>
            <a:fillRect/>
          </a:stretch>
        </p:blipFill>
        <p:spPr>
          <a:xfrm>
            <a:off x="856342" y="1580651"/>
            <a:ext cx="10446714" cy="4968649"/>
          </a:xfrm>
          <a:prstGeom prst="rect">
            <a:avLst/>
          </a:prstGeom>
        </p:spPr>
      </p:pic>
    </p:spTree>
    <p:extLst>
      <p:ext uri="{BB962C8B-B14F-4D97-AF65-F5344CB8AC3E}">
        <p14:creationId xmlns:p14="http://schemas.microsoft.com/office/powerpoint/2010/main" val="3867076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p:txBody>
          <a:bodyPr/>
          <a:lstStyle/>
          <a:p>
            <a:pPr marL="0" indent="0" algn="ctr">
              <a:buNone/>
            </a:pPr>
            <a:endParaRPr lang="en-US">
              <a:latin typeface="Aptos" panose="020B0004020202020204" pitchFamily="34" charset="0"/>
            </a:endParaRPr>
          </a:p>
          <a:p>
            <a:pPr marL="0" indent="0" algn="ctr">
              <a:buNone/>
            </a:pPr>
            <a:endParaRPr lang="en-US">
              <a:latin typeface="Aptos" panose="020B0004020202020204" pitchFamily="34" charset="0"/>
            </a:endParaRPr>
          </a:p>
          <a:p>
            <a:pPr marL="0" indent="0" algn="ctr">
              <a:buNone/>
            </a:pPr>
            <a:r>
              <a:rPr lang="en-US" sz="4000">
                <a:solidFill>
                  <a:schemeClr val="tx1"/>
                </a:solidFill>
              </a:rPr>
              <a:t>Use the “Q&amp;A” feature </a:t>
            </a:r>
          </a:p>
          <a:p>
            <a:pPr marL="0" indent="0" algn="ctr">
              <a:buNone/>
            </a:pPr>
            <a:r>
              <a:rPr lang="en-US" sz="4000">
                <a:solidFill>
                  <a:schemeClr val="tx1"/>
                </a:solidFill>
              </a:rPr>
              <a:t>to ask questions.</a:t>
            </a:r>
            <a:r>
              <a:rPr lang="en-US">
                <a:solidFill>
                  <a:schemeClr val="tx1"/>
                </a:solidFill>
                <a:latin typeface="Aptos" panose="020B0004020202020204" pitchFamily="34" charset="0"/>
              </a:rPr>
              <a:t> </a:t>
            </a:r>
          </a:p>
        </p:txBody>
      </p:sp>
      <p:pic>
        <p:nvPicPr>
          <p:cNvPr id="8" name="Picture 7" descr="This is an enlarged picture of the Q and A tool.">
            <a:extLst>
              <a:ext uri="{FF2B5EF4-FFF2-40B4-BE49-F238E27FC236}">
                <a16:creationId xmlns:a16="http://schemas.microsoft.com/office/drawing/2014/main" id="{83FD7DEC-23CD-43F4-9881-CE1F7DD19B2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of Q and A tool.&#10;">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his is a picture of the Q and A feature.">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1793" y="3819308"/>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5A4AE098-8D9C-91D5-4638-C501B9468FE9}"/>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647516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8FFD2B-101D-CBB2-0B64-13916CE11986}"/>
              </a:ext>
            </a:extLst>
          </p:cNvPr>
          <p:cNvSpPr>
            <a:spLocks noGrp="1"/>
          </p:cNvSpPr>
          <p:nvPr>
            <p:ph type="title"/>
          </p:nvPr>
        </p:nvSpPr>
        <p:spPr/>
        <p:txBody>
          <a:bodyPr>
            <a:normAutofit fontScale="90000"/>
          </a:bodyPr>
          <a:lstStyle/>
          <a:p>
            <a:r>
              <a:rPr lang="en-US">
                <a:solidFill>
                  <a:schemeClr val="bg1"/>
                </a:solidFill>
              </a:rPr>
              <a:t>Designated Accessibility Features (DF) </a:t>
            </a:r>
            <a:r>
              <a:rPr lang="en-US" sz="4000">
                <a:solidFill>
                  <a:schemeClr val="bg1"/>
                </a:solidFill>
              </a:rPr>
              <a:t>for Any Student, at Principal’s Discretion</a:t>
            </a:r>
            <a:endParaRPr lang="en-US">
              <a:solidFill>
                <a:schemeClr val="bg1"/>
              </a:solidFill>
            </a:endParaRPr>
          </a:p>
        </p:txBody>
      </p:sp>
      <p:graphicFrame>
        <p:nvGraphicFramePr>
          <p:cNvPr id="4" name="Table 4">
            <a:extLst>
              <a:ext uri="{FF2B5EF4-FFF2-40B4-BE49-F238E27FC236}">
                <a16:creationId xmlns:a16="http://schemas.microsoft.com/office/drawing/2014/main" id="{1477203F-3CD5-6056-E2FA-ED6B857D9C19}"/>
              </a:ext>
            </a:extLst>
          </p:cNvPr>
          <p:cNvGraphicFramePr>
            <a:graphicFrameLocks noGrp="1"/>
          </p:cNvGraphicFramePr>
          <p:nvPr>
            <p:ph idx="1"/>
            <p:extLst>
              <p:ext uri="{D42A27DB-BD31-4B8C-83A1-F6EECF244321}">
                <p14:modId xmlns:p14="http://schemas.microsoft.com/office/powerpoint/2010/main" val="1439913281"/>
              </p:ext>
            </p:extLst>
          </p:nvPr>
        </p:nvGraphicFramePr>
        <p:xfrm>
          <a:off x="173179" y="1534886"/>
          <a:ext cx="11790348" cy="5204481"/>
        </p:xfrm>
        <a:graphic>
          <a:graphicData uri="http://schemas.openxmlformats.org/drawingml/2006/table">
            <a:tbl>
              <a:tblPr firstRow="1" bandRow="1">
                <a:tableStyleId>{5C22544A-7EE6-4342-B048-85BDC9FD1C3A}</a:tableStyleId>
              </a:tblPr>
              <a:tblGrid>
                <a:gridCol w="11790348">
                  <a:extLst>
                    <a:ext uri="{9D8B030D-6E8A-4147-A177-3AD203B41FA5}">
                      <a16:colId xmlns:a16="http://schemas.microsoft.com/office/drawing/2014/main" val="2995287741"/>
                    </a:ext>
                  </a:extLst>
                </a:gridCol>
              </a:tblGrid>
              <a:tr h="355660">
                <a:tc>
                  <a:txBody>
                    <a:bodyPr/>
                    <a:lstStyle/>
                    <a:p>
                      <a:pPr marL="0" marR="0" indent="0" algn="ctr">
                        <a:spcBef>
                          <a:spcPts val="0"/>
                        </a:spcBef>
                        <a:spcAft>
                          <a:spcPts val="0"/>
                        </a:spcAft>
                      </a:pPr>
                      <a:r>
                        <a:rPr lang="en-US" sz="2200" b="1">
                          <a:latin typeface="Arial" panose="020B0604020202020204" pitchFamily="34" charset="0"/>
                          <a:cs typeface="Arial" panose="020B0604020202020204" pitchFamily="34" charset="0"/>
                        </a:rPr>
                        <a:t>Computer</a:t>
                      </a:r>
                      <a:r>
                        <a:rPr lang="en-US" sz="2200" b="1" baseline="0">
                          <a:latin typeface="Arial" panose="020B0604020202020204" pitchFamily="34" charset="0"/>
                          <a:cs typeface="Arial" panose="020B0604020202020204" pitchFamily="34" charset="0"/>
                        </a:rPr>
                        <a:t> or Paper</a:t>
                      </a:r>
                      <a:endParaRPr lang="en-US" sz="220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714829848"/>
                  </a:ext>
                </a:extLst>
              </a:tr>
              <a:tr h="378184">
                <a:tc>
                  <a:txBody>
                    <a:bodyPr/>
                    <a:lstStyle/>
                    <a:p>
                      <a:pPr marL="6350" marR="0" indent="0" algn="ctr">
                        <a:spcBef>
                          <a:spcPts val="0"/>
                        </a:spcBef>
                        <a:spcAft>
                          <a:spcPts val="400"/>
                        </a:spcAft>
                      </a:pPr>
                      <a:r>
                        <a:rPr lang="en-US" sz="2200" b="0">
                          <a:latin typeface="Arial" panose="020B0604020202020204" pitchFamily="34" charset="0"/>
                          <a:ea typeface="Times New Roman"/>
                          <a:cs typeface="Arial" panose="020B0604020202020204" pitchFamily="34" charset="0"/>
                        </a:rPr>
                        <a:t>Small group test administration (up to 10 students)</a:t>
                      </a:r>
                    </a:p>
                  </a:txBody>
                  <a:tcPr marL="68580" marR="68580" marT="0" marB="0" anchor="ctr"/>
                </a:tc>
                <a:extLst>
                  <a:ext uri="{0D108BD9-81ED-4DB2-BD59-A6C34878D82A}">
                    <a16:rowId xmlns:a16="http://schemas.microsoft.com/office/drawing/2014/main" val="1787906309"/>
                  </a:ext>
                </a:extLst>
              </a:tr>
              <a:tr h="378184">
                <a:tc>
                  <a:txBody>
                    <a:bodyPr/>
                    <a:lstStyle/>
                    <a:p>
                      <a:pPr marL="0" marR="0" indent="0" algn="ctr">
                        <a:spcBef>
                          <a:spcPts val="0"/>
                        </a:spcBef>
                        <a:spcAft>
                          <a:spcPts val="400"/>
                        </a:spcAft>
                      </a:pPr>
                      <a:r>
                        <a:rPr lang="en-US" sz="2200" b="0">
                          <a:latin typeface="Arial" panose="020B0604020202020204" pitchFamily="34" charset="0"/>
                          <a:ea typeface="Times New Roman"/>
                          <a:cs typeface="Arial" panose="020B0604020202020204" pitchFamily="34" charset="0"/>
                        </a:rPr>
                        <a:t>Individual (one-to-one) test administration</a:t>
                      </a:r>
                    </a:p>
                  </a:txBody>
                  <a:tcPr marL="68580" marR="68580" marT="0" marB="0" anchor="ctr"/>
                </a:tc>
                <a:extLst>
                  <a:ext uri="{0D108BD9-81ED-4DB2-BD59-A6C34878D82A}">
                    <a16:rowId xmlns:a16="http://schemas.microsoft.com/office/drawing/2014/main" val="1266319360"/>
                  </a:ext>
                </a:extLst>
              </a:tr>
              <a:tr h="378184">
                <a:tc>
                  <a:txBody>
                    <a:bodyPr/>
                    <a:lstStyle/>
                    <a:p>
                      <a:pPr marL="0" marR="0" indent="0" algn="ctr">
                        <a:spcBef>
                          <a:spcPts val="0"/>
                        </a:spcBef>
                        <a:spcAft>
                          <a:spcPts val="400"/>
                        </a:spcAft>
                      </a:pPr>
                      <a:r>
                        <a:rPr lang="en-US" sz="2200" b="0">
                          <a:latin typeface="Arial" panose="020B0604020202020204" pitchFamily="34" charset="0"/>
                          <a:ea typeface="Times New Roman"/>
                          <a:cs typeface="Arial" panose="020B0604020202020204" pitchFamily="34" charset="0"/>
                        </a:rPr>
                        <a:t>Frequent supervised breaks</a:t>
                      </a:r>
                    </a:p>
                  </a:txBody>
                  <a:tcPr marL="68580" marR="68580" marT="0" marB="0" anchor="ctr"/>
                </a:tc>
                <a:extLst>
                  <a:ext uri="{0D108BD9-81ED-4DB2-BD59-A6C34878D82A}">
                    <a16:rowId xmlns:a16="http://schemas.microsoft.com/office/drawing/2014/main" val="4151529144"/>
                  </a:ext>
                </a:extLst>
              </a:tr>
              <a:tr h="378184">
                <a:tc>
                  <a:txBody>
                    <a:bodyPr/>
                    <a:lstStyle/>
                    <a:p>
                      <a:pPr marL="0" marR="0" indent="0" algn="ctr">
                        <a:spcBef>
                          <a:spcPts val="0"/>
                        </a:spcBef>
                        <a:spcAft>
                          <a:spcPts val="400"/>
                        </a:spcAft>
                      </a:pPr>
                      <a:r>
                        <a:rPr lang="en-US" sz="2200" b="0">
                          <a:latin typeface="Arial" panose="020B0604020202020204" pitchFamily="34" charset="0"/>
                          <a:ea typeface="Times New Roman"/>
                          <a:cs typeface="Arial" panose="020B0604020202020204" pitchFamily="34" charset="0"/>
                        </a:rPr>
                        <a:t>Test in separate location</a:t>
                      </a:r>
                    </a:p>
                  </a:txBody>
                  <a:tcPr marL="68580" marR="68580" marT="0" marB="0" anchor="ctr"/>
                </a:tc>
                <a:extLst>
                  <a:ext uri="{0D108BD9-81ED-4DB2-BD59-A6C34878D82A}">
                    <a16:rowId xmlns:a16="http://schemas.microsoft.com/office/drawing/2014/main" val="193524600"/>
                  </a:ext>
                </a:extLst>
              </a:tr>
              <a:tr h="378184">
                <a:tc>
                  <a:txBody>
                    <a:bodyPr/>
                    <a:lstStyle/>
                    <a:p>
                      <a:pPr marL="0" marR="0" indent="0" algn="ctr">
                        <a:spcBef>
                          <a:spcPts val="0"/>
                        </a:spcBef>
                        <a:spcAft>
                          <a:spcPts val="400"/>
                        </a:spcAft>
                      </a:pPr>
                      <a:r>
                        <a:rPr lang="en-US" sz="2200">
                          <a:latin typeface="Arial" panose="020B0604020202020204" pitchFamily="34" charset="0"/>
                          <a:ea typeface="Times New Roman"/>
                          <a:cs typeface="Arial" panose="020B0604020202020204" pitchFamily="34" charset="0"/>
                        </a:rPr>
                        <a:t>Seating in a specified area of room, including study carrel</a:t>
                      </a:r>
                    </a:p>
                  </a:txBody>
                  <a:tcPr marL="68580" marR="68580" marT="0" marB="0" anchor="ctr"/>
                </a:tc>
                <a:extLst>
                  <a:ext uri="{0D108BD9-81ED-4DB2-BD59-A6C34878D82A}">
                    <a16:rowId xmlns:a16="http://schemas.microsoft.com/office/drawing/2014/main" val="3176896648"/>
                  </a:ext>
                </a:extLst>
              </a:tr>
              <a:tr h="378184">
                <a:tc>
                  <a:txBody>
                    <a:bodyPr/>
                    <a:lstStyle/>
                    <a:p>
                      <a:pPr marL="0" marR="0" indent="0" algn="ctr">
                        <a:spcBef>
                          <a:spcPts val="0"/>
                        </a:spcBef>
                        <a:spcAft>
                          <a:spcPts val="400"/>
                        </a:spcAft>
                      </a:pPr>
                      <a:r>
                        <a:rPr lang="en-US" sz="2200">
                          <a:latin typeface="Arial" panose="020B0604020202020204" pitchFamily="34" charset="0"/>
                          <a:ea typeface="Times New Roman"/>
                          <a:cs typeface="Arial" panose="020B0604020202020204" pitchFamily="34" charset="0"/>
                        </a:rPr>
                        <a:t>Adaptive or specialized furniture or lighting </a:t>
                      </a:r>
                    </a:p>
                  </a:txBody>
                  <a:tcPr marL="68580" marR="68580" marT="0" marB="0" anchor="ctr"/>
                </a:tc>
                <a:extLst>
                  <a:ext uri="{0D108BD9-81ED-4DB2-BD59-A6C34878D82A}">
                    <a16:rowId xmlns:a16="http://schemas.microsoft.com/office/drawing/2014/main" val="595415021"/>
                  </a:ext>
                </a:extLst>
              </a:tr>
              <a:tr h="378184">
                <a:tc>
                  <a:txBody>
                    <a:bodyPr/>
                    <a:lstStyle/>
                    <a:p>
                      <a:pPr marL="0" marR="0" indent="0" algn="ctr">
                        <a:spcBef>
                          <a:spcPts val="0"/>
                        </a:spcBef>
                        <a:spcAft>
                          <a:spcPts val="400"/>
                        </a:spcAft>
                      </a:pPr>
                      <a:r>
                        <a:rPr lang="en-US" sz="2200">
                          <a:latin typeface="Arial" panose="020B0604020202020204" pitchFamily="34" charset="0"/>
                          <a:ea typeface="Times New Roman"/>
                          <a:cs typeface="Arial" panose="020B0604020202020204" pitchFamily="34" charset="0"/>
                        </a:rPr>
                        <a:t>Noise buffer/noise-cancelling earmuffs/headphones (no music)</a:t>
                      </a:r>
                    </a:p>
                  </a:txBody>
                  <a:tcPr marL="68580" marR="68580" marT="0" marB="0" anchor="ctr"/>
                </a:tc>
                <a:extLst>
                  <a:ext uri="{0D108BD9-81ED-4DB2-BD59-A6C34878D82A}">
                    <a16:rowId xmlns:a16="http://schemas.microsoft.com/office/drawing/2014/main" val="1973805134"/>
                  </a:ext>
                </a:extLst>
              </a:tr>
              <a:tr h="378184">
                <a:tc>
                  <a:txBody>
                    <a:bodyPr/>
                    <a:lstStyle/>
                    <a:p>
                      <a:pPr marL="0" marR="0" indent="0" algn="ctr">
                        <a:spcBef>
                          <a:spcPts val="0"/>
                        </a:spcBef>
                        <a:spcAft>
                          <a:spcPts val="400"/>
                        </a:spcAft>
                      </a:pPr>
                      <a:r>
                        <a:rPr lang="en-US" sz="2200" b="0">
                          <a:latin typeface="Arial" panose="020B0604020202020204" pitchFamily="34" charset="0"/>
                          <a:ea typeface="Times New Roman"/>
                          <a:cs typeface="Arial" panose="020B0604020202020204" pitchFamily="34" charset="0"/>
                        </a:rPr>
                        <a:t>Familiar test administrator</a:t>
                      </a:r>
                    </a:p>
                  </a:txBody>
                  <a:tcPr marL="68580" marR="68580" marT="0" marB="0" anchor="ctr"/>
                </a:tc>
                <a:extLst>
                  <a:ext uri="{0D108BD9-81ED-4DB2-BD59-A6C34878D82A}">
                    <a16:rowId xmlns:a16="http://schemas.microsoft.com/office/drawing/2014/main" val="3845245557"/>
                  </a:ext>
                </a:extLst>
              </a:tr>
              <a:tr h="378184">
                <a:tc>
                  <a:txBody>
                    <a:bodyPr/>
                    <a:lstStyle/>
                    <a:p>
                      <a:pPr marL="0" marR="0" indent="0" algn="ctr">
                        <a:spcBef>
                          <a:spcPts val="0"/>
                        </a:spcBef>
                        <a:spcAft>
                          <a:spcPts val="400"/>
                        </a:spcAft>
                      </a:pPr>
                      <a:r>
                        <a:rPr lang="en-US" sz="2200" b="0">
                          <a:latin typeface="Arial" panose="020B0604020202020204" pitchFamily="34" charset="0"/>
                          <a:ea typeface="Times New Roman"/>
                          <a:cs typeface="Arial" panose="020B0604020202020204" pitchFamily="34" charset="0"/>
                        </a:rPr>
                        <a:t>Student reads test aloud to self</a:t>
                      </a:r>
                    </a:p>
                  </a:txBody>
                  <a:tcPr marL="68580" marR="68580" marT="0" marB="0" anchor="ctr"/>
                </a:tc>
                <a:extLst>
                  <a:ext uri="{0D108BD9-81ED-4DB2-BD59-A6C34878D82A}">
                    <a16:rowId xmlns:a16="http://schemas.microsoft.com/office/drawing/2014/main" val="1547603480"/>
                  </a:ext>
                </a:extLst>
              </a:tr>
              <a:tr h="378184">
                <a:tc>
                  <a:txBody>
                    <a:bodyPr/>
                    <a:lstStyle/>
                    <a:p>
                      <a:pPr marL="0" marR="0" indent="0" algn="ctr">
                        <a:spcBef>
                          <a:spcPts val="0"/>
                        </a:spcBef>
                        <a:spcAft>
                          <a:spcPts val="400"/>
                        </a:spcAft>
                      </a:pPr>
                      <a:r>
                        <a:rPr lang="en-US" sz="2200">
                          <a:latin typeface="Arial" panose="020B0604020202020204" pitchFamily="34" charset="0"/>
                          <a:ea typeface="Times New Roman"/>
                          <a:cs typeface="Arial" panose="020B0604020202020204" pitchFamily="34" charset="0"/>
                        </a:rPr>
                        <a:t>Specific time of day</a:t>
                      </a:r>
                    </a:p>
                  </a:txBody>
                  <a:tcPr marL="68580" marR="68580" marT="0" marB="0" anchor="ctr"/>
                </a:tc>
                <a:extLst>
                  <a:ext uri="{0D108BD9-81ED-4DB2-BD59-A6C34878D82A}">
                    <a16:rowId xmlns:a16="http://schemas.microsoft.com/office/drawing/2014/main" val="3286651455"/>
                  </a:ext>
                </a:extLst>
              </a:tr>
              <a:tr h="1066981">
                <a:tc>
                  <a:txBody>
                    <a:bodyPr/>
                    <a:lstStyle/>
                    <a:p>
                      <a:pPr marL="0" marR="0" indent="0" algn="ctr">
                        <a:spcBef>
                          <a:spcPts val="0"/>
                        </a:spcBef>
                        <a:spcAft>
                          <a:spcPts val="400"/>
                        </a:spcAft>
                      </a:pPr>
                      <a:r>
                        <a:rPr lang="en-US" sz="2200" b="1">
                          <a:latin typeface="Arial" panose="020B0604020202020204" pitchFamily="34" charset="0"/>
                          <a:ea typeface="Times New Roman"/>
                          <a:cs typeface="Arial" panose="020B0604020202020204" pitchFamily="34" charset="0"/>
                        </a:rPr>
                        <a:t>“Stop Testing” policy: </a:t>
                      </a:r>
                      <a:r>
                        <a:rPr lang="en-US" sz="2200">
                          <a:latin typeface="Arial" panose="020B0604020202020204" pitchFamily="34" charset="0"/>
                          <a:ea typeface="Times New Roman"/>
                          <a:cs typeface="Arial" panose="020B0604020202020204" pitchFamily="34" charset="0"/>
                        </a:rPr>
                        <a:t>If student is not responding to test questions after </a:t>
                      </a:r>
                      <a:r>
                        <a:rPr lang="en-US" sz="2200" kern="1200">
                          <a:solidFill>
                            <a:schemeClr val="dk1"/>
                          </a:solidFill>
                          <a:latin typeface="Arial" panose="020B0604020202020204" pitchFamily="34" charset="0"/>
                          <a:ea typeface="Times New Roman"/>
                          <a:cs typeface="Arial" panose="020B0604020202020204" pitchFamily="34" charset="0"/>
                        </a:rPr>
                        <a:t>15</a:t>
                      </a:r>
                      <a:r>
                        <a:rPr lang="en-US" sz="2200" kern="1200">
                          <a:solidFill>
                            <a:schemeClr val="dk1"/>
                          </a:solidFill>
                          <a:latin typeface="Arial" panose="020B0604020202020204" pitchFamily="34" charset="0"/>
                          <a:ea typeface="Times New Roman"/>
                          <a:cs typeface="Arial" panose="020B0604020202020204" pitchFamily="34" charset="0"/>
                          <a:sym typeface="Symbol"/>
                        </a:rPr>
                        <a:t>–</a:t>
                      </a:r>
                      <a:r>
                        <a:rPr lang="en-US" sz="2200" kern="1200">
                          <a:solidFill>
                            <a:schemeClr val="dk1"/>
                          </a:solidFill>
                          <a:latin typeface="Arial" panose="020B0604020202020204" pitchFamily="34" charset="0"/>
                          <a:ea typeface="Times New Roman"/>
                          <a:cs typeface="Arial" panose="020B0604020202020204" pitchFamily="34" charset="0"/>
                        </a:rPr>
                        <a:t>20 m</a:t>
                      </a:r>
                      <a:r>
                        <a:rPr lang="en-US" sz="2200">
                          <a:latin typeface="Arial" panose="020B0604020202020204" pitchFamily="34" charset="0"/>
                          <a:ea typeface="Times New Roman"/>
                          <a:cs typeface="Arial" panose="020B0604020202020204" pitchFamily="34" charset="0"/>
                        </a:rPr>
                        <a:t>inutes, test administrator may ask if student is finished. If so, collect the student’s test materials. Student may sit quietly or be excused.</a:t>
                      </a:r>
                    </a:p>
                  </a:txBody>
                  <a:tcPr marL="68580" marR="68580" marT="0" marB="0" anchor="ctr"/>
                </a:tc>
                <a:extLst>
                  <a:ext uri="{0D108BD9-81ED-4DB2-BD59-A6C34878D82A}">
                    <a16:rowId xmlns:a16="http://schemas.microsoft.com/office/drawing/2014/main" val="3924007380"/>
                  </a:ext>
                </a:extLst>
              </a:tr>
            </a:tbl>
          </a:graphicData>
        </a:graphic>
      </p:graphicFrame>
      <p:sp>
        <p:nvSpPr>
          <p:cNvPr id="2" name="Slide Number Placeholder 1">
            <a:extLst>
              <a:ext uri="{FF2B5EF4-FFF2-40B4-BE49-F238E27FC236}">
                <a16:creationId xmlns:a16="http://schemas.microsoft.com/office/drawing/2014/main" id="{54BBF7A4-7B1E-13A0-56BD-DD4689A50B56}"/>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2309176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96499D-984E-C7FC-04F7-6597CD48C781}"/>
              </a:ext>
            </a:extLst>
          </p:cNvPr>
          <p:cNvSpPr>
            <a:spLocks noGrp="1"/>
          </p:cNvSpPr>
          <p:nvPr>
            <p:ph type="title"/>
          </p:nvPr>
        </p:nvSpPr>
        <p:spPr>
          <a:xfrm>
            <a:off x="173178" y="308698"/>
            <a:ext cx="11890373" cy="891451"/>
          </a:xfrm>
        </p:spPr>
        <p:txBody>
          <a:bodyPr>
            <a:normAutofit fontScale="90000"/>
          </a:bodyPr>
          <a:lstStyle/>
          <a:p>
            <a:r>
              <a:rPr lang="en-US">
                <a:solidFill>
                  <a:schemeClr val="bg1"/>
                </a:solidFill>
              </a:rPr>
              <a:t>Presentation Accommodations</a:t>
            </a:r>
            <a:br>
              <a:rPr lang="en-US">
                <a:solidFill>
                  <a:schemeClr val="bg1"/>
                </a:solidFill>
              </a:rPr>
            </a:br>
            <a:r>
              <a:rPr lang="en-US">
                <a:solidFill>
                  <a:schemeClr val="bg1"/>
                </a:solidFill>
              </a:rPr>
              <a:t>for Students with Disabilities </a:t>
            </a:r>
          </a:p>
        </p:txBody>
      </p:sp>
      <p:graphicFrame>
        <p:nvGraphicFramePr>
          <p:cNvPr id="4" name="Table 4">
            <a:extLst>
              <a:ext uri="{FF2B5EF4-FFF2-40B4-BE49-F238E27FC236}">
                <a16:creationId xmlns:a16="http://schemas.microsoft.com/office/drawing/2014/main" id="{3D36B2CB-F77F-8F61-04B9-77D6B96E405D}"/>
              </a:ext>
            </a:extLst>
          </p:cNvPr>
          <p:cNvGraphicFramePr>
            <a:graphicFrameLocks noGrp="1"/>
          </p:cNvGraphicFramePr>
          <p:nvPr>
            <p:ph idx="1"/>
            <p:extLst>
              <p:ext uri="{D42A27DB-BD31-4B8C-83A1-F6EECF244321}">
                <p14:modId xmlns:p14="http://schemas.microsoft.com/office/powerpoint/2010/main" val="3478030281"/>
              </p:ext>
            </p:extLst>
          </p:nvPr>
        </p:nvGraphicFramePr>
        <p:xfrm>
          <a:off x="173178" y="1530477"/>
          <a:ext cx="11890374" cy="4502489"/>
        </p:xfrm>
        <a:graphic>
          <a:graphicData uri="http://schemas.openxmlformats.org/drawingml/2006/table">
            <a:tbl>
              <a:tblPr firstRow="1" bandRow="1">
                <a:tableStyleId>{5C22544A-7EE6-4342-B048-85BDC9FD1C3A}</a:tableStyleId>
              </a:tblPr>
              <a:tblGrid>
                <a:gridCol w="5945187">
                  <a:extLst>
                    <a:ext uri="{9D8B030D-6E8A-4147-A177-3AD203B41FA5}">
                      <a16:colId xmlns:a16="http://schemas.microsoft.com/office/drawing/2014/main" val="1084747061"/>
                    </a:ext>
                  </a:extLst>
                </a:gridCol>
                <a:gridCol w="5945187">
                  <a:extLst>
                    <a:ext uri="{9D8B030D-6E8A-4147-A177-3AD203B41FA5}">
                      <a16:colId xmlns:a16="http://schemas.microsoft.com/office/drawing/2014/main" val="2800098329"/>
                    </a:ext>
                  </a:extLst>
                </a:gridCol>
              </a:tblGrid>
              <a:tr h="415360">
                <a:tc>
                  <a:txBody>
                    <a:bodyPr/>
                    <a:lstStyle/>
                    <a:p>
                      <a:pPr marL="0" marR="0" indent="0" algn="ctr">
                        <a:spcBef>
                          <a:spcPts val="400"/>
                        </a:spcBef>
                        <a:spcAft>
                          <a:spcPts val="0"/>
                        </a:spcAft>
                      </a:pPr>
                      <a:r>
                        <a:rPr lang="en-US" sz="2000" b="1">
                          <a:solidFill>
                            <a:schemeClr val="bg1"/>
                          </a:solidFill>
                          <a:latin typeface="Arial" panose="020B0604020202020204" pitchFamily="34" charset="0"/>
                          <a:ea typeface="Times New Roman"/>
                          <a:cs typeface="Arial" panose="020B0604020202020204" pitchFamily="34" charset="0"/>
                        </a:rPr>
                        <a:t>Computer-Based</a:t>
                      </a:r>
                      <a:endParaRPr lang="en-US" sz="2000">
                        <a:solidFill>
                          <a:schemeClr val="bg1"/>
                        </a:solidFill>
                        <a:latin typeface="Arial" panose="020B0604020202020204" pitchFamily="34" charset="0"/>
                        <a:ea typeface="Times New Roman"/>
                        <a:cs typeface="Arial" panose="020B0604020202020204" pitchFamily="34" charset="0"/>
                      </a:endParaRPr>
                    </a:p>
                  </a:txBody>
                  <a:tcPr marL="52958" marR="52958" marT="0" marB="0" anchor="ctr"/>
                </a:tc>
                <a:tc>
                  <a:txBody>
                    <a:bodyPr/>
                    <a:lstStyle/>
                    <a:p>
                      <a:pPr marL="0" marR="0" indent="0" algn="ctr">
                        <a:spcBef>
                          <a:spcPts val="400"/>
                        </a:spcBef>
                        <a:spcAft>
                          <a:spcPts val="0"/>
                        </a:spcAft>
                      </a:pPr>
                      <a:r>
                        <a:rPr lang="en-US" sz="2000" b="1">
                          <a:solidFill>
                            <a:schemeClr val="bg1"/>
                          </a:solidFill>
                          <a:latin typeface="Arial" panose="020B0604020202020204" pitchFamily="34" charset="0"/>
                          <a:ea typeface="Times New Roman"/>
                          <a:cs typeface="Arial" panose="020B0604020202020204" pitchFamily="34" charset="0"/>
                        </a:rPr>
                        <a:t>Paper-Based</a:t>
                      </a:r>
                      <a:endParaRPr lang="en-US" sz="2000">
                        <a:solidFill>
                          <a:schemeClr val="bg1"/>
                        </a:solidFill>
                        <a:latin typeface="Arial" panose="020B0604020202020204" pitchFamily="34" charset="0"/>
                        <a:ea typeface="Times New Roman"/>
                        <a:cs typeface="Arial" panose="020B0604020202020204" pitchFamily="34" charset="0"/>
                      </a:endParaRPr>
                    </a:p>
                  </a:txBody>
                  <a:tcPr marL="52958" marR="52958" marT="0" marB="0" anchor="ctr"/>
                </a:tc>
                <a:extLst>
                  <a:ext uri="{0D108BD9-81ED-4DB2-BD59-A6C34878D82A}">
                    <a16:rowId xmlns:a16="http://schemas.microsoft.com/office/drawing/2014/main" val="369207604"/>
                  </a:ext>
                </a:extLst>
              </a:tr>
              <a:tr h="4071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cs typeface="Arial" panose="020B0604020202020204" pitchFamily="34" charset="0"/>
                        </a:rPr>
                        <a:t>Paper test, if unable to use computer </a:t>
                      </a:r>
                      <a:r>
                        <a:rPr lang="en-US" sz="2000" b="0" i="1" kern="1200" dirty="0">
                          <a:solidFill>
                            <a:srgbClr val="FF0000"/>
                          </a:solidFill>
                          <a:latin typeface="Arial" panose="020B0604020202020204" pitchFamily="34" charset="0"/>
                          <a:ea typeface="+mn-ea"/>
                          <a:cs typeface="Arial" panose="020B0604020202020204" pitchFamily="34" charset="0"/>
                        </a:rPr>
                        <a:t>(SR)</a:t>
                      </a:r>
                      <a:endParaRPr lang="en-US" sz="2000" b="0" dirty="0">
                        <a:latin typeface="Arial" panose="020B0604020202020204" pitchFamily="34" charset="0"/>
                        <a:cs typeface="Arial" panose="020B0604020202020204" pitchFamily="34" charset="0"/>
                      </a:endParaRPr>
                    </a:p>
                  </a:txBody>
                  <a:tcPr/>
                </a:tc>
                <a:tc>
                  <a:txBody>
                    <a:bodyPr/>
                    <a:lstStyle/>
                    <a:p>
                      <a:pPr algn="l"/>
                      <a:r>
                        <a:rPr lang="en-US" sz="2000" b="0">
                          <a:latin typeface="Arial" panose="020B0604020202020204" pitchFamily="34" charset="0"/>
                          <a:cs typeface="Arial" panose="020B0604020202020204" pitchFamily="34" charset="0"/>
                        </a:rPr>
                        <a:t>N/A </a:t>
                      </a:r>
                    </a:p>
                  </a:txBody>
                  <a:tcPr/>
                </a:tc>
                <a:extLst>
                  <a:ext uri="{0D108BD9-81ED-4DB2-BD59-A6C34878D82A}">
                    <a16:rowId xmlns:a16="http://schemas.microsoft.com/office/drawing/2014/main" val="1371673532"/>
                  </a:ext>
                </a:extLst>
              </a:tr>
              <a:tr h="477949">
                <a:tc>
                  <a:txBody>
                    <a:bodyPr/>
                    <a:lstStyle/>
                    <a:p>
                      <a:pPr algn="l"/>
                      <a:r>
                        <a:rPr lang="en-US" sz="2000" b="0">
                          <a:latin typeface="Arial" panose="020B0604020202020204" pitchFamily="34" charset="0"/>
                          <a:cs typeface="Arial" panose="020B0604020202020204" pitchFamily="34" charset="0"/>
                        </a:rPr>
                        <a:t>N/A</a:t>
                      </a:r>
                    </a:p>
                  </a:txBody>
                  <a:tcPr/>
                </a:tc>
                <a:tc>
                  <a:txBody>
                    <a:bodyPr/>
                    <a:lstStyle/>
                    <a:p>
                      <a:pPr algn="l"/>
                      <a:r>
                        <a:rPr lang="en-US" sz="2000" b="0">
                          <a:latin typeface="Arial" panose="020B0604020202020204" pitchFamily="34" charset="0"/>
                          <a:cs typeface="Arial" panose="020B0604020202020204" pitchFamily="34" charset="0"/>
                        </a:rPr>
                        <a:t>Large print test </a:t>
                      </a:r>
                      <a:r>
                        <a:rPr lang="en-US" sz="2000" b="0" i="1" kern="1200">
                          <a:solidFill>
                            <a:srgbClr val="FF0000"/>
                          </a:solidFill>
                          <a:latin typeface="Arial" panose="020B0604020202020204" pitchFamily="34" charset="0"/>
                          <a:ea typeface="+mn-ea"/>
                          <a:cs typeface="Arial" panose="020B0604020202020204" pitchFamily="34" charset="0"/>
                        </a:rPr>
                        <a:t>(SR) </a:t>
                      </a:r>
                      <a:r>
                        <a:rPr lang="en-US" sz="2000" b="0" i="1" kern="1200">
                          <a:solidFill>
                            <a:schemeClr val="accent2"/>
                          </a:solidFill>
                          <a:latin typeface="Arial" panose="020B0604020202020204" pitchFamily="34" charset="0"/>
                          <a:ea typeface="+mn-ea"/>
                          <a:cs typeface="Arial" panose="020B0604020202020204" pitchFamily="34" charset="0"/>
                        </a:rPr>
                        <a:t>(FD)</a:t>
                      </a:r>
                      <a:endParaRPr lang="en-US" sz="20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19356410"/>
                  </a:ext>
                </a:extLst>
              </a:tr>
              <a:tr h="712449">
                <a:tc>
                  <a:txBody>
                    <a:bodyPr/>
                    <a:lstStyle/>
                    <a:p>
                      <a:pPr algn="l"/>
                      <a:r>
                        <a:rPr lang="en-US" sz="2000" b="0">
                          <a:latin typeface="Arial" panose="020B0604020202020204" pitchFamily="34" charset="0"/>
                          <a:cs typeface="Arial" panose="020B0604020202020204" pitchFamily="34" charset="0"/>
                        </a:rPr>
                        <a:t>Screen reader only for student who is blind and uses a school owned program </a:t>
                      </a:r>
                      <a:r>
                        <a:rPr lang="en-US" sz="2000" b="0" i="1" kern="1200">
                          <a:solidFill>
                            <a:srgbClr val="FF0000"/>
                          </a:solidFill>
                          <a:latin typeface="Arial" panose="020B0604020202020204" pitchFamily="34" charset="0"/>
                          <a:ea typeface="+mn-ea"/>
                          <a:cs typeface="Arial" panose="020B0604020202020204" pitchFamily="34" charset="0"/>
                        </a:rPr>
                        <a:t>(SR) </a:t>
                      </a:r>
                      <a:r>
                        <a:rPr lang="en-US" sz="2000" b="0" i="1" kern="1200">
                          <a:solidFill>
                            <a:schemeClr val="accent2"/>
                          </a:solidFill>
                          <a:latin typeface="Arial" panose="020B0604020202020204" pitchFamily="34" charset="0"/>
                          <a:ea typeface="+mn-ea"/>
                          <a:cs typeface="Arial" panose="020B0604020202020204" pitchFamily="34" charset="0"/>
                        </a:rPr>
                        <a:t>(FD)</a:t>
                      </a:r>
                      <a:endParaRPr lang="en-US" sz="2000" b="0">
                        <a:latin typeface="Arial" panose="020B0604020202020204" pitchFamily="34" charset="0"/>
                        <a:cs typeface="Arial" panose="020B0604020202020204" pitchFamily="34" charset="0"/>
                      </a:endParaRPr>
                    </a:p>
                  </a:txBody>
                  <a:tcPr/>
                </a:tc>
                <a:tc>
                  <a:txBody>
                    <a:bodyPr/>
                    <a:lstStyle/>
                    <a:p>
                      <a:pPr algn="l"/>
                      <a:r>
                        <a:rPr lang="en-US" sz="2000" b="0">
                          <a:latin typeface="Arial" panose="020B0604020202020204" pitchFamily="34" charset="0"/>
                          <a:cs typeface="Arial" panose="020B0604020202020204" pitchFamily="34" charset="0"/>
                        </a:rPr>
                        <a:t>Braille test </a:t>
                      </a:r>
                      <a:r>
                        <a:rPr lang="en-US" sz="2000" b="0" i="1" kern="1200">
                          <a:solidFill>
                            <a:srgbClr val="FF0000"/>
                          </a:solidFill>
                          <a:latin typeface="Arial" panose="020B0604020202020204" pitchFamily="34" charset="0"/>
                          <a:ea typeface="+mn-ea"/>
                          <a:cs typeface="Arial" panose="020B0604020202020204" pitchFamily="34" charset="0"/>
                        </a:rPr>
                        <a:t>(SR) </a:t>
                      </a:r>
                      <a:r>
                        <a:rPr lang="en-US" sz="2000" b="0" i="1" kern="1200">
                          <a:solidFill>
                            <a:schemeClr val="accent2"/>
                          </a:solidFill>
                          <a:latin typeface="Arial" panose="020B0604020202020204" pitchFamily="34" charset="0"/>
                          <a:ea typeface="+mn-ea"/>
                          <a:cs typeface="Arial" panose="020B0604020202020204" pitchFamily="34" charset="0"/>
                        </a:rPr>
                        <a:t>(FD)</a:t>
                      </a:r>
                      <a:endParaRPr lang="en-US" sz="20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4364756"/>
                  </a:ext>
                </a:extLst>
              </a:tr>
              <a:tr h="709361">
                <a:tc>
                  <a:txBody>
                    <a:bodyPr/>
                    <a:lstStyle/>
                    <a:p>
                      <a:pPr algn="l"/>
                      <a:r>
                        <a:rPr lang="en-US" sz="2000" b="0" u="none">
                          <a:solidFill>
                            <a:schemeClr val="tx1"/>
                          </a:solidFill>
                          <a:latin typeface="Arial" panose="020B0604020202020204" pitchFamily="34" charset="0"/>
                          <a:cs typeface="Arial" panose="020B0604020202020204" pitchFamily="34" charset="0"/>
                        </a:rPr>
                        <a:t>Text-to-Speech or </a:t>
                      </a:r>
                      <a:r>
                        <a:rPr lang="en-US" sz="2000" b="0">
                          <a:latin typeface="Arial" panose="020B0604020202020204" pitchFamily="34" charset="0"/>
                          <a:cs typeface="Arial" panose="020B0604020202020204" pitchFamily="34" charset="0"/>
                        </a:rPr>
                        <a:t>Human read-aloud for Math, STE, or Civics </a:t>
                      </a:r>
                      <a:r>
                        <a:rPr lang="en-US" sz="2000" b="0" i="1" kern="1200">
                          <a:solidFill>
                            <a:srgbClr val="FF0000"/>
                          </a:solidFill>
                          <a:latin typeface="Arial" panose="020B0604020202020204" pitchFamily="34" charset="0"/>
                          <a:ea typeface="+mn-ea"/>
                          <a:cs typeface="Arial" panose="020B0604020202020204" pitchFamily="34" charset="0"/>
                        </a:rPr>
                        <a:t>(SR) </a:t>
                      </a:r>
                      <a:r>
                        <a:rPr lang="en-US" sz="2000" b="0" i="1" kern="1200">
                          <a:solidFill>
                            <a:schemeClr val="accent2"/>
                          </a:solidFill>
                          <a:latin typeface="Arial" panose="020B0604020202020204" pitchFamily="34" charset="0"/>
                          <a:ea typeface="+mn-ea"/>
                          <a:cs typeface="Arial" panose="020B0604020202020204" pitchFamily="34" charset="0"/>
                        </a:rPr>
                        <a:t>(FD for Human read-aloud only)</a:t>
                      </a:r>
                      <a:endParaRPr lang="en-US" sz="2000" b="0">
                        <a:solidFill>
                          <a:schemeClr val="accent2"/>
                        </a:solidFill>
                        <a:latin typeface="Arial" panose="020B0604020202020204" pitchFamily="34" charset="0"/>
                        <a:cs typeface="Arial" panose="020B0604020202020204" pitchFamily="34" charset="0"/>
                      </a:endParaRPr>
                    </a:p>
                  </a:txBody>
                  <a:tcPr/>
                </a:tc>
                <a:tc>
                  <a:txBody>
                    <a:bodyPr/>
                    <a:lstStyle/>
                    <a:p>
                      <a:pPr algn="l"/>
                      <a:r>
                        <a:rPr lang="en-US" sz="2000" b="0">
                          <a:latin typeface="Arial" panose="020B0604020202020204" pitchFamily="34" charset="0"/>
                          <a:cs typeface="Arial" panose="020B0604020202020204" pitchFamily="34" charset="0"/>
                        </a:rPr>
                        <a:t>Human read-aloud for Math, STE, or Civics </a:t>
                      </a:r>
                      <a:r>
                        <a:rPr lang="en-US" sz="2000" b="0" i="1" kern="1200">
                          <a:solidFill>
                            <a:srgbClr val="FF0000"/>
                          </a:solidFill>
                          <a:latin typeface="Arial" panose="020B0604020202020204" pitchFamily="34" charset="0"/>
                          <a:ea typeface="+mn-ea"/>
                          <a:cs typeface="Arial" panose="020B0604020202020204" pitchFamily="34" charset="0"/>
                        </a:rPr>
                        <a:t>(SR) </a:t>
                      </a:r>
                      <a:r>
                        <a:rPr lang="en-US" sz="2000" b="0" i="1" kern="1200">
                          <a:solidFill>
                            <a:schemeClr val="accent2"/>
                          </a:solidFill>
                          <a:latin typeface="Arial" panose="020B0604020202020204" pitchFamily="34" charset="0"/>
                          <a:ea typeface="+mn-ea"/>
                          <a:cs typeface="Arial" panose="020B0604020202020204" pitchFamily="34" charset="0"/>
                        </a:rPr>
                        <a:t>(FD)</a:t>
                      </a:r>
                      <a:endParaRPr lang="en-US" sz="20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59704301"/>
                  </a:ext>
                </a:extLst>
              </a:tr>
              <a:tr h="967718">
                <a:tc>
                  <a:txBody>
                    <a:bodyPr/>
                    <a:lstStyle/>
                    <a:p>
                      <a:pPr algn="l"/>
                      <a:r>
                        <a:rPr lang="en-US" sz="2000" b="0" dirty="0">
                          <a:solidFill>
                            <a:schemeClr val="tx1"/>
                          </a:solidFill>
                          <a:latin typeface="Arial" panose="020B0604020202020204" pitchFamily="34" charset="0"/>
                          <a:cs typeface="Arial" panose="020B0604020202020204" pitchFamily="34" charset="0"/>
                        </a:rPr>
                        <a:t>Human signer for Math, STE, Civics and </a:t>
                      </a:r>
                      <a:r>
                        <a:rPr lang="en-US" sz="2000" b="0" u="sng" dirty="0">
                          <a:solidFill>
                            <a:schemeClr val="tx1"/>
                          </a:solidFill>
                          <a:latin typeface="Arial" panose="020B0604020202020204" pitchFamily="34" charset="0"/>
                          <a:cs typeface="Arial" panose="020B0604020202020204" pitchFamily="34" charset="0"/>
                        </a:rPr>
                        <a:t>test questions</a:t>
                      </a:r>
                      <a:r>
                        <a:rPr lang="en-US" sz="2000" b="0" dirty="0">
                          <a:solidFill>
                            <a:schemeClr val="tx1"/>
                          </a:solidFill>
                          <a:latin typeface="Arial" panose="020B0604020202020204" pitchFamily="34" charset="0"/>
                          <a:cs typeface="Arial" panose="020B0604020202020204" pitchFamily="34" charset="0"/>
                        </a:rPr>
                        <a:t> only for ELA </a:t>
                      </a:r>
                      <a:r>
                        <a:rPr lang="en-US" sz="2000" b="0" i="1" kern="1200" dirty="0">
                          <a:solidFill>
                            <a:schemeClr val="tx1"/>
                          </a:solidFill>
                          <a:latin typeface="Arial" panose="020B0604020202020204" pitchFamily="34" charset="0"/>
                          <a:ea typeface="+mn-ea"/>
                          <a:cs typeface="Arial" panose="020B0604020202020204" pitchFamily="34" charset="0"/>
                        </a:rPr>
                        <a:t>or ASL test forms available of grade 10 math and June Science </a:t>
                      </a:r>
                      <a:r>
                        <a:rPr lang="en-US" sz="2000" b="0" i="1" kern="1200" dirty="0">
                          <a:solidFill>
                            <a:srgbClr val="FF0000"/>
                          </a:solidFill>
                          <a:latin typeface="Arial" panose="020B0604020202020204" pitchFamily="34" charset="0"/>
                          <a:ea typeface="+mn-ea"/>
                          <a:cs typeface="Arial" panose="020B0604020202020204" pitchFamily="34" charset="0"/>
                        </a:rPr>
                        <a:t>(SR) </a:t>
                      </a:r>
                      <a:r>
                        <a:rPr lang="en-US" sz="2000" b="0" i="1" kern="1200" dirty="0">
                          <a:solidFill>
                            <a:schemeClr val="accent2"/>
                          </a:solidFill>
                          <a:latin typeface="Arial" panose="020B0604020202020204" pitchFamily="34" charset="0"/>
                          <a:ea typeface="+mn-ea"/>
                          <a:cs typeface="Arial" panose="020B0604020202020204" pitchFamily="34" charset="0"/>
                        </a:rPr>
                        <a:t>(FD)</a:t>
                      </a:r>
                      <a:endParaRPr lang="en-US" sz="2000" b="0" i="1" kern="1200" dirty="0">
                        <a:solidFill>
                          <a:srgbClr val="FF0000"/>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latin typeface="Arial" panose="020B0604020202020204" pitchFamily="34" charset="0"/>
                          <a:cs typeface="Arial" panose="020B0604020202020204" pitchFamily="34" charset="0"/>
                        </a:rPr>
                        <a:t>Human signer for Math, STE, Civics and </a:t>
                      </a:r>
                      <a:r>
                        <a:rPr lang="en-US" sz="2000" b="0" u="sng">
                          <a:latin typeface="Arial" panose="020B0604020202020204" pitchFamily="34" charset="0"/>
                          <a:cs typeface="Arial" panose="020B0604020202020204" pitchFamily="34" charset="0"/>
                        </a:rPr>
                        <a:t>test questions</a:t>
                      </a:r>
                      <a:r>
                        <a:rPr lang="en-US" sz="2000" b="0">
                          <a:latin typeface="Arial" panose="020B0604020202020204" pitchFamily="34" charset="0"/>
                          <a:cs typeface="Arial" panose="020B0604020202020204" pitchFamily="34" charset="0"/>
                        </a:rPr>
                        <a:t> only for ELA </a:t>
                      </a:r>
                      <a:r>
                        <a:rPr lang="en-US" sz="2000" b="0" i="1" kern="1200">
                          <a:solidFill>
                            <a:srgbClr val="FF0000"/>
                          </a:solidFill>
                          <a:latin typeface="Arial" panose="020B0604020202020204" pitchFamily="34" charset="0"/>
                          <a:ea typeface="+mn-ea"/>
                          <a:cs typeface="Arial" panose="020B0604020202020204" pitchFamily="34" charset="0"/>
                        </a:rPr>
                        <a:t>(SR) </a:t>
                      </a:r>
                      <a:r>
                        <a:rPr lang="en-US" sz="2000" b="0" i="1" kern="1200">
                          <a:solidFill>
                            <a:schemeClr val="accent2"/>
                          </a:solidFill>
                          <a:latin typeface="Arial" panose="020B0604020202020204" pitchFamily="34" charset="0"/>
                          <a:ea typeface="+mn-ea"/>
                          <a:cs typeface="Arial" panose="020B0604020202020204" pitchFamily="34" charset="0"/>
                        </a:rPr>
                        <a:t>(FD)</a:t>
                      </a:r>
                      <a:endParaRPr lang="en-US" sz="20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4193662"/>
                  </a:ext>
                </a:extLst>
              </a:tr>
              <a:tr h="477949">
                <a:tc>
                  <a:txBody>
                    <a:bodyPr/>
                    <a:lstStyle/>
                    <a:p>
                      <a:pPr algn="l"/>
                      <a:r>
                        <a:rPr lang="en-US" sz="2000" b="0" dirty="0">
                          <a:latin typeface="Arial" panose="020B0604020202020204" pitchFamily="34" charset="0"/>
                          <a:cs typeface="Arial" panose="020B0604020202020204" pitchFamily="34" charset="0"/>
                        </a:rPr>
                        <a:t>Test administrator helps student track test items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latin typeface="Arial" panose="020B0604020202020204" pitchFamily="34" charset="0"/>
                          <a:cs typeface="Arial" panose="020B0604020202020204" pitchFamily="34" charset="0"/>
                        </a:rPr>
                        <a:t>Test administrator helps student track test items</a:t>
                      </a:r>
                    </a:p>
                  </a:txBody>
                  <a:tcPr/>
                </a:tc>
                <a:extLst>
                  <a:ext uri="{0D108BD9-81ED-4DB2-BD59-A6C34878D82A}">
                    <a16:rowId xmlns:a16="http://schemas.microsoft.com/office/drawing/2014/main" val="3593344964"/>
                  </a:ext>
                </a:extLst>
              </a:tr>
            </a:tbl>
          </a:graphicData>
        </a:graphic>
      </p:graphicFrame>
      <p:sp>
        <p:nvSpPr>
          <p:cNvPr id="2" name="Slide Number Placeholder 1">
            <a:extLst>
              <a:ext uri="{FF2B5EF4-FFF2-40B4-BE49-F238E27FC236}">
                <a16:creationId xmlns:a16="http://schemas.microsoft.com/office/drawing/2014/main" id="{F62F4A9E-C83C-13FE-315B-2316A9A255EB}"/>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3214950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C47A87-30E0-A8BD-9408-10F780BEF922}"/>
              </a:ext>
            </a:extLst>
          </p:cNvPr>
          <p:cNvSpPr>
            <a:spLocks noGrp="1"/>
          </p:cNvSpPr>
          <p:nvPr>
            <p:ph type="title"/>
          </p:nvPr>
        </p:nvSpPr>
        <p:spPr/>
        <p:txBody>
          <a:bodyPr>
            <a:normAutofit fontScale="90000"/>
          </a:bodyPr>
          <a:lstStyle/>
          <a:p>
            <a:r>
              <a:rPr lang="en-US" dirty="0">
                <a:solidFill>
                  <a:schemeClr val="bg1"/>
                </a:solidFill>
              </a:rPr>
              <a:t>Response Accommodations for Students with Disabilities</a:t>
            </a:r>
          </a:p>
        </p:txBody>
      </p:sp>
      <p:graphicFrame>
        <p:nvGraphicFramePr>
          <p:cNvPr id="4" name="Table 4">
            <a:extLst>
              <a:ext uri="{FF2B5EF4-FFF2-40B4-BE49-F238E27FC236}">
                <a16:creationId xmlns:a16="http://schemas.microsoft.com/office/drawing/2014/main" id="{53BC122D-206A-455B-CABF-B6D38DE72ACE}"/>
              </a:ext>
            </a:extLst>
          </p:cNvPr>
          <p:cNvGraphicFramePr>
            <a:graphicFrameLocks noGrp="1"/>
          </p:cNvGraphicFramePr>
          <p:nvPr>
            <p:ph idx="1"/>
            <p:extLst>
              <p:ext uri="{D42A27DB-BD31-4B8C-83A1-F6EECF244321}">
                <p14:modId xmlns:p14="http://schemas.microsoft.com/office/powerpoint/2010/main" val="3827511375"/>
              </p:ext>
            </p:extLst>
          </p:nvPr>
        </p:nvGraphicFramePr>
        <p:xfrm>
          <a:off x="173179" y="1559290"/>
          <a:ext cx="11890374" cy="5180080"/>
        </p:xfrm>
        <a:graphic>
          <a:graphicData uri="http://schemas.openxmlformats.org/drawingml/2006/table">
            <a:tbl>
              <a:tblPr firstRow="1" bandRow="1">
                <a:tableStyleId>{5C22544A-7EE6-4342-B048-85BDC9FD1C3A}</a:tableStyleId>
              </a:tblPr>
              <a:tblGrid>
                <a:gridCol w="5945187">
                  <a:extLst>
                    <a:ext uri="{9D8B030D-6E8A-4147-A177-3AD203B41FA5}">
                      <a16:colId xmlns:a16="http://schemas.microsoft.com/office/drawing/2014/main" val="2771659967"/>
                    </a:ext>
                  </a:extLst>
                </a:gridCol>
                <a:gridCol w="5945187">
                  <a:extLst>
                    <a:ext uri="{9D8B030D-6E8A-4147-A177-3AD203B41FA5}">
                      <a16:colId xmlns:a16="http://schemas.microsoft.com/office/drawing/2014/main" val="709730607"/>
                    </a:ext>
                  </a:extLst>
                </a:gridCol>
              </a:tblGrid>
              <a:tr h="27943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Arial"/>
                          <a:ea typeface="Times New Roman"/>
                          <a:cs typeface="Arial"/>
                        </a:rPr>
                        <a:t>Computer-Based</a:t>
                      </a:r>
                      <a:endParaRPr lang="en-US" sz="1600" dirty="0">
                        <a:solidFill>
                          <a:schemeClr val="bg1"/>
                        </a:solidFill>
                        <a:latin typeface="Arial"/>
                        <a:ea typeface="Times New Roman"/>
                        <a:cs typeface="Arial"/>
                      </a:endParaRPr>
                    </a:p>
                  </a:txBody>
                  <a:tcPr marL="52958" marR="52958" marT="0" marB="0" anchor="ctr"/>
                </a:tc>
                <a:tc>
                  <a:txBody>
                    <a:bodyPr/>
                    <a:lstStyle/>
                    <a:p>
                      <a:pPr marL="0" marR="0" indent="0" algn="ctr">
                        <a:spcBef>
                          <a:spcPts val="400"/>
                        </a:spcBef>
                        <a:spcAft>
                          <a:spcPts val="0"/>
                        </a:spcAft>
                      </a:pPr>
                      <a:r>
                        <a:rPr lang="en-US" sz="1800" b="1" dirty="0">
                          <a:solidFill>
                            <a:schemeClr val="bg1"/>
                          </a:solidFill>
                          <a:latin typeface="Arial"/>
                          <a:ea typeface="Times New Roman"/>
                          <a:cs typeface="Arial"/>
                        </a:rPr>
                        <a:t>Paper-Based</a:t>
                      </a:r>
                      <a:endParaRPr lang="en-US" sz="1800" dirty="0">
                        <a:solidFill>
                          <a:schemeClr val="bg1"/>
                        </a:solidFill>
                        <a:latin typeface="Arial"/>
                        <a:ea typeface="Times New Roman"/>
                        <a:cs typeface="Arial"/>
                      </a:endParaRPr>
                    </a:p>
                  </a:txBody>
                  <a:tcPr marL="52958" marR="52958" marT="0" marB="0" anchor="ctr"/>
                </a:tc>
                <a:extLst>
                  <a:ext uri="{0D108BD9-81ED-4DB2-BD59-A6C34878D82A}">
                    <a16:rowId xmlns:a16="http://schemas.microsoft.com/office/drawing/2014/main" val="2060978176"/>
                  </a:ext>
                </a:extLst>
              </a:tr>
              <a:tr h="1210885">
                <a:tc>
                  <a:txBody>
                    <a:bodyPr/>
                    <a:lstStyle/>
                    <a:p>
                      <a:pPr algn="l"/>
                      <a:r>
                        <a:rPr lang="en-US" sz="1800" b="0">
                          <a:latin typeface="Arial"/>
                          <a:cs typeface="Arial"/>
                        </a:rPr>
                        <a:t>Department-provided </a:t>
                      </a:r>
                      <a:r>
                        <a:rPr lang="en-US" sz="1800" b="0">
                          <a:latin typeface="Arial"/>
                          <a:cs typeface="Arial"/>
                          <a:hlinkClick r:id="rId2"/>
                        </a:rPr>
                        <a:t>ELA graphic organizer or Math/STE reference sheets  </a:t>
                      </a:r>
                      <a:r>
                        <a:rPr lang="en-US" sz="1800" b="0" i="1">
                          <a:solidFill>
                            <a:srgbClr val="FF0000"/>
                          </a:solidFill>
                          <a:latin typeface="Arial"/>
                          <a:cs typeface="Arial"/>
                        </a:rPr>
                        <a:t>(SR) </a:t>
                      </a:r>
                      <a:endParaRPr lang="en-US" sz="1800" b="0">
                        <a:latin typeface="Arial"/>
                        <a:cs typeface="Arial"/>
                      </a:endParaRPr>
                    </a:p>
                    <a:p>
                      <a:pPr algn="l"/>
                      <a:r>
                        <a:rPr lang="en-US" sz="1800" b="0">
                          <a:latin typeface="Arial"/>
                          <a:cs typeface="Arial"/>
                          <a:sym typeface="Symbol"/>
                        </a:rPr>
                        <a:t>(For STE, Customized reference sheet allowed, if approved by DESE</a:t>
                      </a:r>
                      <a:r>
                        <a:rPr lang="en-US" sz="1800" b="0" baseline="0">
                          <a:latin typeface="Arial"/>
                          <a:cs typeface="Arial"/>
                        </a:rPr>
                        <a:t>)</a:t>
                      </a:r>
                      <a:endParaRPr lang="en-US" sz="1800" b="0" i="1">
                        <a:solidFill>
                          <a:schemeClr val="tx1"/>
                        </a:solidFill>
                        <a:latin typeface="Arial"/>
                        <a:cs typeface="Arial"/>
                      </a:endParaRPr>
                    </a:p>
                  </a:txBody>
                  <a:tcPr/>
                </a:tc>
                <a:tc>
                  <a:txBody>
                    <a:bodyPr/>
                    <a:lstStyle/>
                    <a:p>
                      <a:pPr algn="l"/>
                      <a:r>
                        <a:rPr lang="en-US" sz="1800" b="0" i="1">
                          <a:latin typeface="Arial"/>
                          <a:cs typeface="Arial"/>
                        </a:rPr>
                        <a:t>Same as computer</a:t>
                      </a:r>
                      <a:endParaRPr lang="en-US" sz="1800" b="0" i="1">
                        <a:solidFill>
                          <a:schemeClr val="tx1"/>
                        </a:solidFill>
                        <a:latin typeface="Arial"/>
                        <a:cs typeface="Arial"/>
                      </a:endParaRPr>
                    </a:p>
                  </a:txBody>
                  <a:tcPr/>
                </a:tc>
                <a:extLst>
                  <a:ext uri="{0D108BD9-81ED-4DB2-BD59-A6C34878D82A}">
                    <a16:rowId xmlns:a16="http://schemas.microsoft.com/office/drawing/2014/main" val="355300854"/>
                  </a:ext>
                </a:extLst>
              </a:tr>
              <a:tr h="652015">
                <a:tc>
                  <a:txBody>
                    <a:bodyPr/>
                    <a:lstStyle/>
                    <a:p>
                      <a:pPr algn="l"/>
                      <a:r>
                        <a:rPr lang="en-US" sz="1800" b="0">
                          <a:latin typeface="Arial"/>
                          <a:cs typeface="Arial"/>
                        </a:rPr>
                        <a:t>Human scribe or speech-to-text device for Math/Science/Civics </a:t>
                      </a:r>
                      <a:r>
                        <a:rPr lang="en-US" sz="1800" b="0" i="1">
                          <a:solidFill>
                            <a:srgbClr val="FF0000"/>
                          </a:solidFill>
                          <a:latin typeface="Arial"/>
                          <a:cs typeface="Arial"/>
                        </a:rPr>
                        <a:t>(SR)</a:t>
                      </a:r>
                      <a:endParaRPr lang="en-US" sz="1800" b="0">
                        <a:latin typeface="Arial"/>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a:latin typeface="Arial"/>
                          <a:cs typeface="Arial"/>
                        </a:rPr>
                        <a:t>Same as computer</a:t>
                      </a:r>
                      <a:endParaRPr lang="en-US" sz="1800" b="0">
                        <a:latin typeface="Arial"/>
                        <a:cs typeface="Arial"/>
                      </a:endParaRPr>
                    </a:p>
                  </a:txBody>
                  <a:tcPr/>
                </a:tc>
                <a:extLst>
                  <a:ext uri="{0D108BD9-81ED-4DB2-BD59-A6C34878D82A}">
                    <a16:rowId xmlns:a16="http://schemas.microsoft.com/office/drawing/2014/main" val="3201543141"/>
                  </a:ext>
                </a:extLst>
              </a:tr>
              <a:tr h="931450">
                <a:tc>
                  <a:txBody>
                    <a:bodyPr/>
                    <a:lstStyle/>
                    <a:p>
                      <a:pPr algn="l"/>
                      <a:r>
                        <a:rPr lang="en-US" sz="1800" b="0">
                          <a:latin typeface="Arial"/>
                          <a:cs typeface="Arial"/>
                        </a:rPr>
                        <a:t>Word Prediction for Mathematics, Science, and Civics (</a:t>
                      </a:r>
                      <a:r>
                        <a:rPr lang="en-US" sz="1800" b="0" i="1">
                          <a:latin typeface="Arial"/>
                          <a:cs typeface="Arial"/>
                        </a:rPr>
                        <a:t>not ELA</a:t>
                      </a:r>
                      <a:r>
                        <a:rPr lang="en-US" sz="1800" b="0">
                          <a:latin typeface="Arial"/>
                          <a:cs typeface="Arial"/>
                        </a:rPr>
                        <a:t>) Note: Refer to Appendix E of the </a:t>
                      </a:r>
                      <a:r>
                        <a:rPr lang="en-US" sz="1800" b="0" i="1">
                          <a:latin typeface="Arial"/>
                          <a:cs typeface="Arial"/>
                          <a:hlinkClick r:id="rId3"/>
                        </a:rPr>
                        <a:t>Accessibility and Accommodations Manual</a:t>
                      </a:r>
                      <a:r>
                        <a:rPr lang="en-US" sz="1800" b="0">
                          <a:latin typeface="Arial"/>
                          <a:cs typeface="Arial"/>
                        </a:rPr>
                        <a:t>. </a:t>
                      </a:r>
                      <a:r>
                        <a:rPr lang="en-US" sz="1800" b="0" i="1">
                          <a:solidFill>
                            <a:srgbClr val="FF0000"/>
                          </a:solidFill>
                          <a:latin typeface="Arial"/>
                          <a:cs typeface="Arial"/>
                        </a:rPr>
                        <a:t>(SR)</a:t>
                      </a:r>
                      <a:endParaRPr lang="en-US" sz="1800" b="0">
                        <a:latin typeface="Arial"/>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a:latin typeface="Arial"/>
                          <a:cs typeface="Arial"/>
                        </a:rPr>
                        <a:t>Same as computer</a:t>
                      </a:r>
                      <a:endParaRPr lang="en-US" sz="1800" b="0">
                        <a:latin typeface="Arial"/>
                        <a:cs typeface="Arial"/>
                      </a:endParaRPr>
                    </a:p>
                  </a:txBody>
                  <a:tcPr/>
                </a:tc>
                <a:extLst>
                  <a:ext uri="{0D108BD9-81ED-4DB2-BD59-A6C34878D82A}">
                    <a16:rowId xmlns:a16="http://schemas.microsoft.com/office/drawing/2014/main" val="1991143877"/>
                  </a:ext>
                </a:extLst>
              </a:tr>
              <a:tr h="3725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latin typeface="Arial"/>
                          <a:cs typeface="Arial"/>
                        </a:rPr>
                        <a:t>Answers recorded in test booklet or special paper</a:t>
                      </a:r>
                    </a:p>
                  </a:txBody>
                  <a:tcPr/>
                </a:tc>
                <a:tc>
                  <a:txBody>
                    <a:bodyPr/>
                    <a:lstStyle/>
                    <a:p>
                      <a:pPr algn="l"/>
                      <a:r>
                        <a:rPr lang="en-US" sz="1800" b="0" i="1">
                          <a:latin typeface="Arial"/>
                          <a:cs typeface="Arial"/>
                        </a:rPr>
                        <a:t>Same as computer</a:t>
                      </a:r>
                      <a:endParaRPr lang="en-US" sz="1800" b="0">
                        <a:latin typeface="Arial"/>
                        <a:cs typeface="Arial"/>
                      </a:endParaRPr>
                    </a:p>
                  </a:txBody>
                  <a:tcPr/>
                </a:tc>
                <a:extLst>
                  <a:ext uri="{0D108BD9-81ED-4DB2-BD59-A6C34878D82A}">
                    <a16:rowId xmlns:a16="http://schemas.microsoft.com/office/drawing/2014/main" val="2253777160"/>
                  </a:ext>
                </a:extLst>
              </a:tr>
              <a:tr h="652015">
                <a:tc>
                  <a:txBody>
                    <a:bodyPr/>
                    <a:lstStyle/>
                    <a:p>
                      <a:pPr algn="l"/>
                      <a:r>
                        <a:rPr lang="en-US" sz="1800" b="0">
                          <a:latin typeface="Arial"/>
                          <a:cs typeface="Arial"/>
                        </a:rPr>
                        <a:t>N/A</a:t>
                      </a:r>
                    </a:p>
                  </a:txBody>
                  <a:tcPr anchor="ctr"/>
                </a:tc>
                <a:tc>
                  <a:txBody>
                    <a:bodyPr/>
                    <a:lstStyle/>
                    <a:p>
                      <a:pPr algn="l"/>
                      <a:r>
                        <a:rPr lang="en-US" sz="1800" b="0">
                          <a:latin typeface="Arial"/>
                          <a:cs typeface="Arial"/>
                        </a:rPr>
                        <a:t>Typed responses </a:t>
                      </a:r>
                      <a:r>
                        <a:rPr lang="en-US" sz="1800" b="0" i="1">
                          <a:solidFill>
                            <a:srgbClr val="FF0000"/>
                          </a:solidFill>
                          <a:latin typeface="Arial"/>
                          <a:cs typeface="Arial"/>
                        </a:rPr>
                        <a:t>(SR)</a:t>
                      </a:r>
                      <a:endParaRPr lang="en-US" sz="1800" b="0">
                        <a:latin typeface="Arial"/>
                        <a:cs typeface="Arial"/>
                      </a:endParaRPr>
                    </a:p>
                    <a:p>
                      <a:pPr algn="l"/>
                      <a:r>
                        <a:rPr lang="en-US" sz="1800" b="0">
                          <a:latin typeface="Arial"/>
                          <a:cs typeface="Arial"/>
                        </a:rPr>
                        <a:t>(Transcription not needed)</a:t>
                      </a:r>
                    </a:p>
                  </a:txBody>
                  <a:tcPr/>
                </a:tc>
                <a:extLst>
                  <a:ext uri="{0D108BD9-81ED-4DB2-BD59-A6C34878D82A}">
                    <a16:rowId xmlns:a16="http://schemas.microsoft.com/office/drawing/2014/main" val="3665656587"/>
                  </a:ext>
                </a:extLst>
              </a:tr>
              <a:tr h="652015">
                <a:tc>
                  <a:txBody>
                    <a:bodyPr/>
                    <a:lstStyle/>
                    <a:p>
                      <a:pPr algn="l"/>
                      <a:r>
                        <a:rPr lang="en-US" sz="1800" b="0">
                          <a:latin typeface="Arial"/>
                          <a:cs typeface="Arial"/>
                        </a:rPr>
                        <a:t>Responses recorded (audio or video), then transcribed by student during playback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a:latin typeface="Arial"/>
                          <a:cs typeface="Arial"/>
                        </a:rPr>
                        <a:t>Same as computer</a:t>
                      </a:r>
                    </a:p>
                  </a:txBody>
                  <a:tcPr/>
                </a:tc>
                <a:extLst>
                  <a:ext uri="{0D108BD9-81ED-4DB2-BD59-A6C34878D82A}">
                    <a16:rowId xmlns:a16="http://schemas.microsoft.com/office/drawing/2014/main" val="4224871882"/>
                  </a:ext>
                </a:extLst>
              </a:tr>
              <a:tr h="429685">
                <a:tc>
                  <a:txBody>
                    <a:bodyPr/>
                    <a:lstStyle/>
                    <a:p>
                      <a:pPr algn="l"/>
                      <a:r>
                        <a:rPr lang="en-US" sz="1800" b="0" kern="1200">
                          <a:solidFill>
                            <a:schemeClr val="dk1"/>
                          </a:solidFill>
                          <a:latin typeface="Arial"/>
                          <a:ea typeface="+mn-ea"/>
                          <a:cs typeface="Arial"/>
                        </a:rPr>
                        <a:t>Monitor placement of test responses </a:t>
                      </a:r>
                      <a:endParaRPr lang="en-US" sz="1800" b="0">
                        <a:latin typeface="Arial"/>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1" kern="1200">
                          <a:solidFill>
                            <a:schemeClr val="dk1"/>
                          </a:solidFill>
                          <a:latin typeface="Arial"/>
                          <a:ea typeface="+mn-ea"/>
                          <a:cs typeface="Arial"/>
                        </a:rPr>
                        <a:t>Same as computer</a:t>
                      </a:r>
                      <a:endParaRPr lang="en-US" sz="1800" b="0" i="1">
                        <a:latin typeface="Arial"/>
                        <a:cs typeface="Arial"/>
                      </a:endParaRPr>
                    </a:p>
                  </a:txBody>
                  <a:tcPr/>
                </a:tc>
                <a:extLst>
                  <a:ext uri="{0D108BD9-81ED-4DB2-BD59-A6C34878D82A}">
                    <a16:rowId xmlns:a16="http://schemas.microsoft.com/office/drawing/2014/main" val="515525868"/>
                  </a:ext>
                </a:extLst>
              </a:tr>
            </a:tbl>
          </a:graphicData>
        </a:graphic>
      </p:graphicFrame>
      <p:sp>
        <p:nvSpPr>
          <p:cNvPr id="2" name="Slide Number Placeholder 1">
            <a:extLst>
              <a:ext uri="{FF2B5EF4-FFF2-40B4-BE49-F238E27FC236}">
                <a16:creationId xmlns:a16="http://schemas.microsoft.com/office/drawing/2014/main" id="{9CAF675B-DAA9-175F-91DA-2ECADA890487}"/>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20460818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DF82ED-352E-F4BB-5CD7-B5902A4F93BF}"/>
              </a:ext>
            </a:extLst>
          </p:cNvPr>
          <p:cNvSpPr>
            <a:spLocks noGrp="1"/>
          </p:cNvSpPr>
          <p:nvPr>
            <p:ph type="title"/>
          </p:nvPr>
        </p:nvSpPr>
        <p:spPr/>
        <p:txBody>
          <a:bodyPr>
            <a:normAutofit/>
          </a:bodyPr>
          <a:lstStyle/>
          <a:p>
            <a:r>
              <a:rPr lang="en-US">
                <a:solidFill>
                  <a:schemeClr val="bg1"/>
                </a:solidFill>
              </a:rPr>
              <a:t>Special Access Accommodations</a:t>
            </a:r>
            <a:endParaRPr lang="en-US" sz="4000" i="1">
              <a:solidFill>
                <a:schemeClr val="bg1"/>
              </a:solidFill>
            </a:endParaRPr>
          </a:p>
        </p:txBody>
      </p:sp>
      <p:graphicFrame>
        <p:nvGraphicFramePr>
          <p:cNvPr id="4" name="Table 4">
            <a:extLst>
              <a:ext uri="{FF2B5EF4-FFF2-40B4-BE49-F238E27FC236}">
                <a16:creationId xmlns:a16="http://schemas.microsoft.com/office/drawing/2014/main" id="{4BF18922-2E0D-DBE1-763C-EF79C3000B5F}"/>
              </a:ext>
            </a:extLst>
          </p:cNvPr>
          <p:cNvGraphicFramePr>
            <a:graphicFrameLocks noGrp="1"/>
          </p:cNvGraphicFramePr>
          <p:nvPr>
            <p:ph idx="1"/>
            <p:extLst>
              <p:ext uri="{D42A27DB-BD31-4B8C-83A1-F6EECF244321}">
                <p14:modId xmlns:p14="http://schemas.microsoft.com/office/powerpoint/2010/main" val="2626794583"/>
              </p:ext>
            </p:extLst>
          </p:nvPr>
        </p:nvGraphicFramePr>
        <p:xfrm>
          <a:off x="173038" y="1590675"/>
          <a:ext cx="11890374" cy="4600720"/>
        </p:xfrm>
        <a:graphic>
          <a:graphicData uri="http://schemas.openxmlformats.org/drawingml/2006/table">
            <a:tbl>
              <a:tblPr firstRow="1" bandRow="1">
                <a:tableStyleId>{5C22544A-7EE6-4342-B048-85BDC9FD1C3A}</a:tableStyleId>
              </a:tblPr>
              <a:tblGrid>
                <a:gridCol w="11890374">
                  <a:extLst>
                    <a:ext uri="{9D8B030D-6E8A-4147-A177-3AD203B41FA5}">
                      <a16:colId xmlns:a16="http://schemas.microsoft.com/office/drawing/2014/main" val="781508356"/>
                    </a:ext>
                  </a:extLst>
                </a:gridCol>
              </a:tblGrid>
              <a:tr h="510044">
                <a:tc>
                  <a:txBody>
                    <a:bodyPr/>
                    <a:lstStyle/>
                    <a:p>
                      <a:pPr algn="ctr">
                        <a:spcBef>
                          <a:spcPts val="400"/>
                        </a:spcBef>
                        <a:spcAft>
                          <a:spcPts val="400"/>
                        </a:spcAft>
                      </a:pPr>
                      <a:r>
                        <a:rPr lang="en-US" sz="2200" b="1">
                          <a:solidFill>
                            <a:schemeClr val="bg1"/>
                          </a:solidFill>
                          <a:latin typeface="Arial" panose="020B0604020202020204" pitchFamily="34" charset="0"/>
                          <a:cs typeface="Arial" panose="020B0604020202020204" pitchFamily="34" charset="0"/>
                        </a:rPr>
                        <a:t>Computer and Paper</a:t>
                      </a:r>
                    </a:p>
                  </a:txBody>
                  <a:tcPr anchor="ctr"/>
                </a:tc>
                <a:extLst>
                  <a:ext uri="{0D108BD9-81ED-4DB2-BD59-A6C34878D82A}">
                    <a16:rowId xmlns:a16="http://schemas.microsoft.com/office/drawing/2014/main" val="653634030"/>
                  </a:ext>
                </a:extLst>
              </a:tr>
              <a:tr h="510044">
                <a:tc>
                  <a:txBody>
                    <a:bodyPr/>
                    <a:lstStyle/>
                    <a:p>
                      <a:pPr algn="ctr">
                        <a:spcBef>
                          <a:spcPts val="400"/>
                        </a:spcBef>
                        <a:spcAft>
                          <a:spcPts val="400"/>
                        </a:spcAft>
                      </a:pPr>
                      <a:r>
                        <a:rPr lang="en-US" sz="2200" b="1" kern="1200">
                          <a:solidFill>
                            <a:schemeClr val="dk1"/>
                          </a:solidFill>
                          <a:latin typeface="Arial" panose="020B0604020202020204" pitchFamily="34" charset="0"/>
                          <a:ea typeface="+mn-ea"/>
                          <a:cs typeface="Arial" panose="020B0604020202020204" pitchFamily="34" charset="0"/>
                        </a:rPr>
                        <a:t>Text-to-speech/Human reader for ELA </a:t>
                      </a:r>
                      <a:r>
                        <a:rPr lang="en-US" sz="2200" b="0" i="1" kern="1200">
                          <a:solidFill>
                            <a:srgbClr val="FF0000"/>
                          </a:solidFill>
                          <a:latin typeface="Arial" panose="020B0604020202020204" pitchFamily="34" charset="0"/>
                          <a:ea typeface="+mn-ea"/>
                          <a:cs typeface="Arial" panose="020B0604020202020204" pitchFamily="34" charset="0"/>
                        </a:rPr>
                        <a:t>(SR) </a:t>
                      </a:r>
                      <a:r>
                        <a:rPr lang="en-US" sz="2400" b="0" i="1" kern="1200">
                          <a:solidFill>
                            <a:schemeClr val="accent2"/>
                          </a:solidFill>
                          <a:latin typeface="Arial" panose="020B0604020202020204" pitchFamily="34" charset="0"/>
                          <a:ea typeface="+mn-ea"/>
                          <a:cs typeface="Arial" panose="020B0604020202020204" pitchFamily="34" charset="0"/>
                        </a:rPr>
                        <a:t>(FD – Human reader only)</a:t>
                      </a:r>
                      <a:endParaRPr lang="en-US" sz="2200" b="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7023406"/>
                  </a:ext>
                </a:extLst>
              </a:tr>
              <a:tr h="510044">
                <a:tc>
                  <a:txBody>
                    <a:bodyPr/>
                    <a:lstStyle/>
                    <a:p>
                      <a:pPr algn="ctr">
                        <a:spcBef>
                          <a:spcPts val="400"/>
                        </a:spcBef>
                        <a:spcAft>
                          <a:spcPts val="400"/>
                        </a:spcAft>
                      </a:pPr>
                      <a:r>
                        <a:rPr lang="en-US" sz="2200" b="1" kern="1200">
                          <a:solidFill>
                            <a:schemeClr val="dk1"/>
                          </a:solidFill>
                          <a:latin typeface="Arial" panose="020B0604020202020204" pitchFamily="34" charset="0"/>
                          <a:ea typeface="+mn-ea"/>
                          <a:cs typeface="Arial" panose="020B0604020202020204" pitchFamily="34" charset="0"/>
                        </a:rPr>
                        <a:t>Signing the ELA reading passages </a:t>
                      </a:r>
                      <a:r>
                        <a:rPr lang="en-US" sz="2200" b="0" i="1" kern="1200">
                          <a:solidFill>
                            <a:srgbClr val="FF0000"/>
                          </a:solidFill>
                          <a:latin typeface="Arial" panose="020B0604020202020204" pitchFamily="34" charset="0"/>
                          <a:ea typeface="+mn-ea"/>
                          <a:cs typeface="Arial" panose="020B0604020202020204" pitchFamily="34" charset="0"/>
                        </a:rPr>
                        <a:t>(SR) </a:t>
                      </a:r>
                      <a:r>
                        <a:rPr lang="en-US" sz="2400" b="0" i="1" kern="1200">
                          <a:solidFill>
                            <a:schemeClr val="accent2"/>
                          </a:solidFill>
                          <a:latin typeface="Arial" panose="020B0604020202020204" pitchFamily="34" charset="0"/>
                          <a:ea typeface="+mn-ea"/>
                          <a:cs typeface="Arial" panose="020B0604020202020204" pitchFamily="34" charset="0"/>
                        </a:rPr>
                        <a:t>(FD)</a:t>
                      </a:r>
                      <a:endParaRPr lang="en-US" sz="2200" b="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3230238354"/>
                  </a:ext>
                </a:extLst>
              </a:tr>
              <a:tr h="617522">
                <a:tc>
                  <a:txBody>
                    <a:bodyPr/>
                    <a:lstStyle/>
                    <a:p>
                      <a:pPr algn="ctr">
                        <a:spcBef>
                          <a:spcPts val="0"/>
                        </a:spcBef>
                        <a:spcAft>
                          <a:spcPts val="0"/>
                        </a:spcAft>
                      </a:pPr>
                      <a:r>
                        <a:rPr lang="en-US" sz="2200" b="1" kern="1200">
                          <a:solidFill>
                            <a:schemeClr val="dk1"/>
                          </a:solidFill>
                          <a:latin typeface="Arial" panose="020B0604020202020204" pitchFamily="34" charset="0"/>
                          <a:ea typeface="+mn-ea"/>
                          <a:cs typeface="Arial" panose="020B0604020202020204" pitchFamily="34" charset="0"/>
                        </a:rPr>
                        <a:t>Scribe responses or speech-to-text for ELA </a:t>
                      </a:r>
                      <a:r>
                        <a:rPr lang="en-US" sz="2200" b="0" i="1" kern="1200">
                          <a:solidFill>
                            <a:srgbClr val="FF0000"/>
                          </a:solidFill>
                          <a:latin typeface="Arial" panose="020B0604020202020204" pitchFamily="34" charset="0"/>
                          <a:ea typeface="+mn-ea"/>
                          <a:cs typeface="Arial" panose="020B0604020202020204" pitchFamily="34" charset="0"/>
                        </a:rPr>
                        <a:t>(SR)</a:t>
                      </a:r>
                    </a:p>
                  </a:txBody>
                  <a:tcPr anchor="ctr"/>
                </a:tc>
                <a:extLst>
                  <a:ext uri="{0D108BD9-81ED-4DB2-BD59-A6C34878D82A}">
                    <a16:rowId xmlns:a16="http://schemas.microsoft.com/office/drawing/2014/main" val="2424985766"/>
                  </a:ext>
                </a:extLst>
              </a:tr>
              <a:tr h="971511">
                <a:tc>
                  <a:txBody>
                    <a:bodyPr/>
                    <a:lstStyle/>
                    <a:p>
                      <a:pPr algn="ctr">
                        <a:lnSpc>
                          <a:spcPct val="100000"/>
                        </a:lnSpc>
                        <a:spcBef>
                          <a:spcPts val="400"/>
                        </a:spcBef>
                        <a:spcAft>
                          <a:spcPts val="0"/>
                        </a:spcAft>
                      </a:pPr>
                      <a:r>
                        <a:rPr lang="en-US" sz="2200" b="1" kern="1200">
                          <a:solidFill>
                            <a:schemeClr val="dk1"/>
                          </a:solidFill>
                          <a:latin typeface="Arial" panose="020B0604020202020204" pitchFamily="34" charset="0"/>
                          <a:ea typeface="+mn-ea"/>
                          <a:cs typeface="Arial" panose="020B0604020202020204" pitchFamily="34" charset="0"/>
                        </a:rPr>
                        <a:t>Calculator or other mathematics tool,</a:t>
                      </a:r>
                      <a:r>
                        <a:rPr lang="en-US" sz="2200" kern="1200">
                          <a:solidFill>
                            <a:schemeClr val="dk1"/>
                          </a:solidFill>
                          <a:latin typeface="Arial" panose="020B0604020202020204" pitchFamily="34" charset="0"/>
                          <a:ea typeface="+mn-ea"/>
                          <a:cs typeface="Arial" panose="020B0604020202020204" pitchFamily="34" charset="0"/>
                        </a:rPr>
                        <a:t> </a:t>
                      </a:r>
                      <a:r>
                        <a:rPr lang="en-US" sz="2200" b="1" kern="1200">
                          <a:solidFill>
                            <a:schemeClr val="dk1"/>
                          </a:solidFill>
                          <a:latin typeface="Arial" panose="020B0604020202020204" pitchFamily="34" charset="0"/>
                          <a:ea typeface="+mn-ea"/>
                          <a:cs typeface="Arial" panose="020B0604020202020204" pitchFamily="34" charset="0"/>
                        </a:rPr>
                        <a:t>device,</a:t>
                      </a:r>
                      <a:r>
                        <a:rPr lang="en-US" sz="2200" b="1" kern="1200" baseline="0">
                          <a:solidFill>
                            <a:schemeClr val="dk1"/>
                          </a:solidFill>
                          <a:latin typeface="Arial" panose="020B0604020202020204" pitchFamily="34" charset="0"/>
                          <a:ea typeface="+mn-ea"/>
                          <a:cs typeface="Arial" panose="020B0604020202020204" pitchFamily="34" charset="0"/>
                        </a:rPr>
                        <a:t> or manipulatives </a:t>
                      </a:r>
                    </a:p>
                    <a:p>
                      <a:pPr algn="ctr">
                        <a:lnSpc>
                          <a:spcPct val="100000"/>
                        </a:lnSpc>
                        <a:spcBef>
                          <a:spcPts val="400"/>
                        </a:spcBef>
                        <a:spcAft>
                          <a:spcPts val="0"/>
                        </a:spcAft>
                      </a:pPr>
                      <a:r>
                        <a:rPr lang="en-US" sz="2200" b="0" kern="1200">
                          <a:solidFill>
                            <a:schemeClr val="dk1"/>
                          </a:solidFill>
                          <a:latin typeface="Arial" panose="020B0604020202020204" pitchFamily="34" charset="0"/>
                          <a:ea typeface="+mn-ea"/>
                          <a:cs typeface="Arial" panose="020B0604020202020204" pitchFamily="34" charset="0"/>
                        </a:rPr>
                        <a:t>on </a:t>
                      </a:r>
                      <a:r>
                        <a:rPr lang="en-US" sz="2200" b="0" kern="1200" err="1">
                          <a:solidFill>
                            <a:schemeClr val="dk1"/>
                          </a:solidFill>
                          <a:latin typeface="Arial" panose="020B0604020202020204" pitchFamily="34" charset="0"/>
                          <a:ea typeface="+mn-ea"/>
                          <a:cs typeface="Arial" panose="020B0604020202020204" pitchFamily="34" charset="0"/>
                        </a:rPr>
                        <a:t>noncalculator</a:t>
                      </a:r>
                      <a:r>
                        <a:rPr lang="en-US" sz="2200" b="0" kern="1200">
                          <a:solidFill>
                            <a:schemeClr val="dk1"/>
                          </a:solidFill>
                          <a:latin typeface="Arial" panose="020B0604020202020204" pitchFamily="34" charset="0"/>
                          <a:ea typeface="+mn-ea"/>
                          <a:cs typeface="Arial" panose="020B0604020202020204" pitchFamily="34" charset="0"/>
                        </a:rPr>
                        <a:t> session of Math </a:t>
                      </a:r>
                      <a:r>
                        <a:rPr lang="en-US" sz="2200" b="0" i="1" kern="1200">
                          <a:solidFill>
                            <a:srgbClr val="FF0000"/>
                          </a:solidFill>
                          <a:latin typeface="Arial" panose="020B0604020202020204" pitchFamily="34" charset="0"/>
                          <a:ea typeface="+mn-ea"/>
                          <a:cs typeface="Arial" panose="020B0604020202020204" pitchFamily="34" charset="0"/>
                        </a:rPr>
                        <a:t>(SR)</a:t>
                      </a:r>
                      <a:endParaRPr lang="en-US" sz="2200" b="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201736764"/>
                  </a:ext>
                </a:extLst>
              </a:tr>
              <a:tr h="971511">
                <a:tc>
                  <a:txBody>
                    <a:bodyPr/>
                    <a:lstStyle/>
                    <a:p>
                      <a:pPr algn="ctr">
                        <a:spcBef>
                          <a:spcPts val="400"/>
                        </a:spcBef>
                        <a:spcAft>
                          <a:spcPts val="0"/>
                        </a:spcAft>
                      </a:pPr>
                      <a:r>
                        <a:rPr lang="en-US" sz="2200" b="1" kern="1200">
                          <a:solidFill>
                            <a:schemeClr val="dk1"/>
                          </a:solidFill>
                          <a:latin typeface="Arial" panose="020B0604020202020204" pitchFamily="34" charset="0"/>
                          <a:ea typeface="+mn-ea"/>
                          <a:cs typeface="Arial" panose="020B0604020202020204" pitchFamily="34" charset="0"/>
                        </a:rPr>
                        <a:t>Spell-checker for ELA  </a:t>
                      </a:r>
                      <a:r>
                        <a:rPr lang="en-US" sz="2200" b="0" i="1" kern="1200">
                          <a:solidFill>
                            <a:srgbClr val="FF0000"/>
                          </a:solidFill>
                          <a:latin typeface="Arial" panose="020B0604020202020204" pitchFamily="34" charset="0"/>
                          <a:ea typeface="+mn-ea"/>
                          <a:cs typeface="Arial" panose="020B0604020202020204" pitchFamily="34" charset="0"/>
                        </a:rPr>
                        <a:t>(SR)</a:t>
                      </a:r>
                      <a:endParaRPr lang="en-US" sz="2200" b="0" kern="1200">
                        <a:solidFill>
                          <a:schemeClr val="dk1"/>
                        </a:solidFill>
                        <a:latin typeface="Arial" panose="020B0604020202020204" pitchFamily="34" charset="0"/>
                        <a:ea typeface="+mn-ea"/>
                        <a:cs typeface="Arial" panose="020B0604020202020204" pitchFamily="34" charset="0"/>
                      </a:endParaRPr>
                    </a:p>
                    <a:p>
                      <a:pPr algn="ctr">
                        <a:spcBef>
                          <a:spcPts val="400"/>
                        </a:spcBef>
                        <a:spcAft>
                          <a:spcPts val="0"/>
                        </a:spcAft>
                      </a:pPr>
                      <a:r>
                        <a:rPr lang="en-US" sz="2200" b="0" kern="1200">
                          <a:solidFill>
                            <a:schemeClr val="dk1"/>
                          </a:solidFill>
                          <a:latin typeface="Arial" panose="020B0604020202020204" pitchFamily="34" charset="0"/>
                          <a:ea typeface="+mn-ea"/>
                          <a:cs typeface="Arial" panose="020B0604020202020204" pitchFamily="34" charset="0"/>
                        </a:rPr>
                        <a:t>(Note: available to </a:t>
                      </a:r>
                      <a:r>
                        <a:rPr lang="en-US" sz="2200" b="0" u="sng" kern="1200">
                          <a:solidFill>
                            <a:schemeClr val="dk1"/>
                          </a:solidFill>
                          <a:latin typeface="Arial" panose="020B0604020202020204" pitchFamily="34" charset="0"/>
                          <a:ea typeface="+mn-ea"/>
                          <a:cs typeface="Arial" panose="020B0604020202020204" pitchFamily="34" charset="0"/>
                        </a:rPr>
                        <a:t>all</a:t>
                      </a:r>
                      <a:r>
                        <a:rPr lang="en-US" sz="2200" b="0" kern="1200">
                          <a:solidFill>
                            <a:schemeClr val="dk1"/>
                          </a:solidFill>
                          <a:latin typeface="Arial" panose="020B0604020202020204" pitchFamily="34" charset="0"/>
                          <a:ea typeface="+mn-ea"/>
                          <a:cs typeface="Arial" panose="020B0604020202020204" pitchFamily="34" charset="0"/>
                        </a:rPr>
                        <a:t> students for Math, STE, and Civics)</a:t>
                      </a:r>
                      <a:endParaRPr lang="en-US" sz="2200" b="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9665749"/>
                  </a:ext>
                </a:extLst>
              </a:tr>
              <a:tr h="510044">
                <a:tc>
                  <a:txBody>
                    <a:bodyPr/>
                    <a:lstStyle/>
                    <a:p>
                      <a:pPr algn="ctr">
                        <a:spcBef>
                          <a:spcPts val="400"/>
                        </a:spcBef>
                        <a:spcAft>
                          <a:spcPts val="400"/>
                        </a:spcAft>
                      </a:pPr>
                      <a:r>
                        <a:rPr lang="en-US" sz="2200" b="1" kern="1200">
                          <a:solidFill>
                            <a:schemeClr val="dk1"/>
                          </a:solidFill>
                          <a:latin typeface="Arial" panose="020B0604020202020204" pitchFamily="34" charset="0"/>
                          <a:ea typeface="+mn-ea"/>
                          <a:cs typeface="Arial" panose="020B0604020202020204" pitchFamily="34" charset="0"/>
                        </a:rPr>
                        <a:t>Word prediction for ELA  </a:t>
                      </a:r>
                      <a:r>
                        <a:rPr lang="en-US" sz="2200" b="0" i="1" kern="1200">
                          <a:solidFill>
                            <a:srgbClr val="FF0000"/>
                          </a:solidFill>
                          <a:latin typeface="Arial" panose="020B0604020202020204" pitchFamily="34" charset="0"/>
                          <a:ea typeface="+mn-ea"/>
                          <a:cs typeface="Arial" panose="020B0604020202020204" pitchFamily="34" charset="0"/>
                        </a:rPr>
                        <a:t>(SR)</a:t>
                      </a:r>
                      <a:endParaRPr lang="en-US" sz="2200" b="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16984206"/>
                  </a:ext>
                </a:extLst>
              </a:tr>
            </a:tbl>
          </a:graphicData>
        </a:graphic>
      </p:graphicFrame>
      <p:sp>
        <p:nvSpPr>
          <p:cNvPr id="2" name="Slide Number Placeholder 1">
            <a:extLst>
              <a:ext uri="{FF2B5EF4-FFF2-40B4-BE49-F238E27FC236}">
                <a16:creationId xmlns:a16="http://schemas.microsoft.com/office/drawing/2014/main" id="{6A1E7854-2572-C532-F3CA-F1723E1392C5}"/>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22226983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658F51-A832-38C8-518C-38EDB7A0C365}"/>
              </a:ext>
            </a:extLst>
          </p:cNvPr>
          <p:cNvSpPr>
            <a:spLocks noGrp="1"/>
          </p:cNvSpPr>
          <p:nvPr>
            <p:ph type="title"/>
          </p:nvPr>
        </p:nvSpPr>
        <p:spPr/>
        <p:txBody>
          <a:bodyPr>
            <a:normAutofit fontScale="90000"/>
          </a:bodyPr>
          <a:lstStyle/>
          <a:p>
            <a:r>
              <a:rPr lang="en-US">
                <a:solidFill>
                  <a:schemeClr val="bg1"/>
                </a:solidFill>
              </a:rPr>
              <a:t>Criteria for Providing Special Access Accommodations</a:t>
            </a:r>
          </a:p>
        </p:txBody>
      </p:sp>
      <p:sp>
        <p:nvSpPr>
          <p:cNvPr id="2" name="Content Placeholder 1">
            <a:extLst>
              <a:ext uri="{FF2B5EF4-FFF2-40B4-BE49-F238E27FC236}">
                <a16:creationId xmlns:a16="http://schemas.microsoft.com/office/drawing/2014/main" id="{883A5243-B207-7056-94A6-ABA9BE3DE248}"/>
              </a:ext>
            </a:extLst>
          </p:cNvPr>
          <p:cNvSpPr>
            <a:spLocks noGrp="1"/>
          </p:cNvSpPr>
          <p:nvPr>
            <p:ph idx="1"/>
          </p:nvPr>
        </p:nvSpPr>
        <p:spPr>
          <a:xfrm>
            <a:off x="173179" y="1523161"/>
            <a:ext cx="11890665" cy="4819274"/>
          </a:xfrm>
        </p:spPr>
        <p:txBody>
          <a:bodyPr>
            <a:noAutofit/>
          </a:bodyPr>
          <a:lstStyle/>
          <a:p>
            <a:r>
              <a:rPr lang="en-US" sz="2300">
                <a:solidFill>
                  <a:schemeClr val="tx1"/>
                </a:solidFill>
              </a:rPr>
              <a:t>Special Access Accommodations may be provided only to a limited number of students who:</a:t>
            </a:r>
          </a:p>
          <a:p>
            <a:pPr lvl="1"/>
            <a:r>
              <a:rPr lang="en-US" sz="2200" dirty="0">
                <a:solidFill>
                  <a:schemeClr val="tx1"/>
                </a:solidFill>
              </a:rPr>
              <a:t>Demonstrated substantial deficits in reading, calculating, writing, or spelling </a:t>
            </a:r>
            <a:br>
              <a:rPr lang="en-US" sz="2200" dirty="0">
                <a:solidFill>
                  <a:schemeClr val="tx1"/>
                </a:solidFill>
              </a:rPr>
            </a:br>
            <a:r>
              <a:rPr lang="en-US" sz="2200" dirty="0">
                <a:solidFill>
                  <a:schemeClr val="tx1"/>
                </a:solidFill>
              </a:rPr>
              <a:t>AND</a:t>
            </a:r>
          </a:p>
          <a:p>
            <a:pPr lvl="1"/>
            <a:r>
              <a:rPr lang="en-US" sz="2200" dirty="0">
                <a:solidFill>
                  <a:schemeClr val="tx1"/>
                </a:solidFill>
              </a:rPr>
              <a:t>Receive ongoing intervention for these skills</a:t>
            </a:r>
          </a:p>
          <a:p>
            <a:pPr lvl="1"/>
            <a:r>
              <a:rPr lang="en-US" sz="2200" dirty="0">
                <a:solidFill>
                  <a:schemeClr val="tx1"/>
                </a:solidFill>
              </a:rPr>
              <a:t>Require the supports to consistently access classroom work.</a:t>
            </a:r>
          </a:p>
          <a:p>
            <a:r>
              <a:rPr lang="en-US" sz="2300">
                <a:solidFill>
                  <a:schemeClr val="tx1"/>
                </a:solidFill>
              </a:rPr>
              <a:t>Special Access Accommodations may not be provided if student is simply performing “below grade level.”</a:t>
            </a:r>
          </a:p>
          <a:p>
            <a:r>
              <a:rPr lang="en-US" sz="2300">
                <a:solidFill>
                  <a:schemeClr val="tx1"/>
                </a:solidFill>
              </a:rPr>
              <a:t>Scores may be invalidated if ineligible students are provided Special Access Accommodations.</a:t>
            </a:r>
          </a:p>
          <a:p>
            <a:r>
              <a:rPr lang="en-US" sz="2300">
                <a:solidFill>
                  <a:schemeClr val="tx1"/>
                </a:solidFill>
              </a:rPr>
              <a:t>Use of Special Access Accommodations will be reported with a notation on</a:t>
            </a:r>
          </a:p>
          <a:p>
            <a:pPr lvl="1"/>
            <a:r>
              <a:rPr lang="en-US" sz="2200" dirty="0">
                <a:solidFill>
                  <a:schemeClr val="tx1"/>
                </a:solidFill>
              </a:rPr>
              <a:t>Individual Student Reports (ISRs)</a:t>
            </a:r>
          </a:p>
          <a:p>
            <a:pPr lvl="1"/>
            <a:r>
              <a:rPr lang="en-US" sz="2200" dirty="0">
                <a:solidFill>
                  <a:schemeClr val="tx1"/>
                </a:solidFill>
              </a:rPr>
              <a:t>School and District Rosters</a:t>
            </a:r>
          </a:p>
        </p:txBody>
      </p:sp>
      <p:sp>
        <p:nvSpPr>
          <p:cNvPr id="4" name="Slide Number Placeholder 3">
            <a:extLst>
              <a:ext uri="{FF2B5EF4-FFF2-40B4-BE49-F238E27FC236}">
                <a16:creationId xmlns:a16="http://schemas.microsoft.com/office/drawing/2014/main" id="{F1F2A3DB-271D-2647-165D-5B15536CC57E}"/>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357501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274FB84-D671-4BE0-B743-3AFE0C2F2262}"/>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EEB5C600-A085-4DD0-AD91-655236D57E28}"/>
              </a:ext>
            </a:extLst>
          </p:cNvPr>
          <p:cNvSpPr>
            <a:spLocks noGrp="1"/>
          </p:cNvSpPr>
          <p:nvPr>
            <p:ph idx="1"/>
          </p:nvPr>
        </p:nvSpPr>
        <p:spPr/>
        <p:txBody>
          <a:bodyPr>
            <a:normAutofit/>
          </a:bodyPr>
          <a:lstStyle/>
          <a:p>
            <a:pPr marL="0" indent="0">
              <a:buNone/>
            </a:pPr>
            <a:r>
              <a:rPr lang="en-US" sz="3200" b="1" dirty="0"/>
              <a:t>Do students need their own software/web-application for text-to-speech, speech-to-text or word prediction MCAS CBT accommodations?</a:t>
            </a:r>
          </a:p>
          <a:p>
            <a:pPr marL="0" indent="0">
              <a:buNone/>
            </a:pPr>
            <a:endParaRPr lang="en-US" dirty="0">
              <a:latin typeface="Aptos" panose="020B0004020202020204" pitchFamily="34" charset="0"/>
            </a:endParaRPr>
          </a:p>
          <a:p>
            <a:pPr marL="514350" indent="-514350">
              <a:buFont typeface="+mj-lt"/>
              <a:buAutoNum type="alphaUcPeriod"/>
            </a:pPr>
            <a:r>
              <a:rPr lang="en-US" dirty="0"/>
              <a:t>Yes</a:t>
            </a:r>
          </a:p>
          <a:p>
            <a:pPr marL="514350" indent="-514350">
              <a:buFont typeface="+mj-lt"/>
              <a:buAutoNum type="alphaUcPeriod"/>
            </a:pPr>
            <a:r>
              <a:rPr lang="en-US" dirty="0"/>
              <a:t>No</a:t>
            </a:r>
          </a:p>
          <a:p>
            <a:pPr marL="0" indent="0">
              <a:buNone/>
            </a:pPr>
            <a:endParaRPr lang="en-US" dirty="0"/>
          </a:p>
        </p:txBody>
      </p:sp>
      <p:sp>
        <p:nvSpPr>
          <p:cNvPr id="2" name="Slide Number Placeholder 1">
            <a:extLst>
              <a:ext uri="{FF2B5EF4-FFF2-40B4-BE49-F238E27FC236}">
                <a16:creationId xmlns:a16="http://schemas.microsoft.com/office/drawing/2014/main" id="{DEFCF936-4BCB-ECEF-8048-49087C539123}"/>
              </a:ext>
            </a:extLst>
          </p:cNvPr>
          <p:cNvSpPr>
            <a:spLocks noGrp="1"/>
          </p:cNvSpPr>
          <p:nvPr>
            <p:ph type="sldNum" sz="quarter" idx="12"/>
          </p:nvPr>
        </p:nvSpPr>
        <p:spPr/>
        <p:txBody>
          <a:bodyPr/>
          <a:lstStyle/>
          <a:p>
            <a:fld id="{68A8D22E-6BC5-9E47-900C-2BB94685D9F5}" type="slidenum">
              <a:rPr lang="en-US" smtClean="0"/>
              <a:pPr/>
              <a:t>35</a:t>
            </a:fld>
            <a:endParaRPr lang="en-US"/>
          </a:p>
        </p:txBody>
      </p:sp>
    </p:spTree>
    <p:extLst>
      <p:ext uri="{BB962C8B-B14F-4D97-AF65-F5344CB8AC3E}">
        <p14:creationId xmlns:p14="http://schemas.microsoft.com/office/powerpoint/2010/main" val="3827956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E255-C580-7517-0EC3-715A369AFD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9748B-15F8-68F1-8903-6267409FD426}"/>
              </a:ext>
            </a:extLst>
          </p:cNvPr>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0BE7681F-ABF6-0097-9351-FF05FD9C897A}"/>
              </a:ext>
            </a:extLst>
          </p:cNvPr>
          <p:cNvSpPr>
            <a:spLocks noGrp="1"/>
          </p:cNvSpPr>
          <p:nvPr>
            <p:ph idx="1"/>
          </p:nvPr>
        </p:nvSpPr>
        <p:spPr/>
        <p:txBody>
          <a:bodyPr/>
          <a:lstStyle/>
          <a:p>
            <a:pPr algn="l" rtl="0" fontAlgn="base">
              <a:buClr>
                <a:srgbClr val="000000"/>
              </a:buClr>
              <a:buFont typeface="Arial" panose="020B0604020202020204" pitchFamily="34" charset="0"/>
              <a:buChar char="•"/>
            </a:pPr>
            <a:r>
              <a:rPr lang="en-US" sz="2800">
                <a:solidFill>
                  <a:srgbClr val="000000"/>
                </a:solidFill>
                <a:latin typeface="Arial" panose="020B0604020202020204" pitchFamily="34" charset="0"/>
                <a:cs typeface="Arial" panose="020B0604020202020204" pitchFamily="34" charset="0"/>
              </a:rPr>
              <a:t>Text-to-speech</a:t>
            </a:r>
          </a:p>
          <a:p>
            <a:pPr algn="l" rtl="0" fontAlgn="base">
              <a:buClr>
                <a:srgbClr val="000000"/>
              </a:buClr>
              <a:buFont typeface="Arial" panose="020B0604020202020204" pitchFamily="34" charset="0"/>
              <a:buChar char="•"/>
            </a:pPr>
            <a:r>
              <a:rPr lang="en-US">
                <a:solidFill>
                  <a:srgbClr val="000000"/>
                </a:solidFill>
              </a:rPr>
              <a:t>Spell-checker</a:t>
            </a:r>
            <a:endParaRPr lang="en-US" sz="4000">
              <a:solidFill>
                <a:srgbClr val="000000"/>
              </a:solidFill>
            </a:endParaRPr>
          </a:p>
          <a:p>
            <a:pPr algn="l" rtl="0" fontAlgn="base">
              <a:buClr>
                <a:srgbClr val="000000"/>
              </a:buClr>
              <a:buFont typeface="Arial" panose="020B0604020202020204" pitchFamily="34" charset="0"/>
              <a:buChar char="•"/>
            </a:pPr>
            <a:r>
              <a:rPr lang="en-US">
                <a:solidFill>
                  <a:srgbClr val="000000"/>
                </a:solidFill>
              </a:rPr>
              <a:t>Speech-to-text</a:t>
            </a:r>
          </a:p>
          <a:p>
            <a:pPr algn="l" rtl="0" fontAlgn="base">
              <a:buClr>
                <a:srgbClr val="000000"/>
              </a:buClr>
              <a:buFont typeface="Arial" panose="020B0604020202020204" pitchFamily="34" charset="0"/>
              <a:buChar char="•"/>
            </a:pPr>
            <a:r>
              <a:rPr lang="en-US">
                <a:solidFill>
                  <a:srgbClr val="000000"/>
                </a:solidFill>
              </a:rPr>
              <a:t>Word prediction </a:t>
            </a:r>
          </a:p>
        </p:txBody>
      </p:sp>
      <p:sp>
        <p:nvSpPr>
          <p:cNvPr id="4" name="Slide Number Placeholder 3">
            <a:extLst>
              <a:ext uri="{FF2B5EF4-FFF2-40B4-BE49-F238E27FC236}">
                <a16:creationId xmlns:a16="http://schemas.microsoft.com/office/drawing/2014/main" id="{12D728C6-5C39-21F5-E577-9B05DF0778B4}"/>
              </a:ext>
            </a:extLst>
          </p:cNvPr>
          <p:cNvSpPr>
            <a:spLocks noGrp="1"/>
          </p:cNvSpPr>
          <p:nvPr>
            <p:ph type="sldNum" sz="quarter" idx="12"/>
          </p:nvPr>
        </p:nvSpPr>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235475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281916-43E9-4D49-8BFE-C016C4D9D0F3}"/>
              </a:ext>
            </a:extLst>
          </p:cNvPr>
          <p:cNvSpPr>
            <a:spLocks noGrp="1"/>
          </p:cNvSpPr>
          <p:nvPr>
            <p:ph type="title"/>
          </p:nvPr>
        </p:nvSpPr>
        <p:spPr/>
        <p:txBody>
          <a:bodyPr/>
          <a:lstStyle/>
          <a:p>
            <a:r>
              <a:rPr lang="en-US" dirty="0">
                <a:solidFill>
                  <a:schemeClr val="bg1"/>
                </a:solidFill>
              </a:rPr>
              <a:t>Text-to-Speech (SR) </a:t>
            </a:r>
          </a:p>
        </p:txBody>
      </p:sp>
      <p:sp>
        <p:nvSpPr>
          <p:cNvPr id="6" name="TextBox 5">
            <a:extLst>
              <a:ext uri="{FF2B5EF4-FFF2-40B4-BE49-F238E27FC236}">
                <a16:creationId xmlns:a16="http://schemas.microsoft.com/office/drawing/2014/main" id="{5F7B4C9A-9492-9294-725F-2010BD6024EB}"/>
              </a:ext>
            </a:extLst>
          </p:cNvPr>
          <p:cNvSpPr txBox="1"/>
          <p:nvPr/>
        </p:nvSpPr>
        <p:spPr>
          <a:xfrm>
            <a:off x="7371771" y="1440215"/>
            <a:ext cx="2987934" cy="400110"/>
          </a:xfrm>
          <a:prstGeom prst="rect">
            <a:avLst/>
          </a:prstGeom>
          <a:noFill/>
        </p:spPr>
        <p:txBody>
          <a:bodyPr wrap="none" rtlCol="0">
            <a:spAutoFit/>
          </a:bodyPr>
          <a:lstStyle/>
          <a:p>
            <a:r>
              <a:rPr lang="en-US" sz="2000" b="1" dirty="0">
                <a:latin typeface="Aptos" panose="020B0004020202020204" pitchFamily="34" charset="0"/>
              </a:rPr>
              <a:t>Text-to-Speech</a:t>
            </a:r>
            <a:r>
              <a:rPr lang="en-US" sz="2000" dirty="0">
                <a:latin typeface="Aptos" panose="020B0004020202020204" pitchFamily="34" charset="0"/>
              </a:rPr>
              <a:t> </a:t>
            </a:r>
            <a:r>
              <a:rPr lang="en-US" sz="2000" b="1" dirty="0">
                <a:latin typeface="Aptos" panose="020B0004020202020204" pitchFamily="34" charset="0"/>
              </a:rPr>
              <a:t>Selector</a:t>
            </a:r>
          </a:p>
        </p:txBody>
      </p:sp>
      <p:cxnSp>
        <p:nvCxnSpPr>
          <p:cNvPr id="11" name="Straight Arrow Connector 10" descr="this is an image of the text-to-speech tool">
            <a:extLst>
              <a:ext uri="{FF2B5EF4-FFF2-40B4-BE49-F238E27FC236}">
                <a16:creationId xmlns:a16="http://schemas.microsoft.com/office/drawing/2014/main" id="{F2B5BEC5-DFFF-0036-A125-85423EA20D37}"/>
              </a:ext>
            </a:extLst>
          </p:cNvPr>
          <p:cNvCxnSpPr>
            <a:cxnSpLocks/>
            <a:stCxn id="6" idx="2"/>
          </p:cNvCxnSpPr>
          <p:nvPr/>
        </p:nvCxnSpPr>
        <p:spPr>
          <a:xfrm flipH="1">
            <a:off x="8842852" y="1840325"/>
            <a:ext cx="22886" cy="472307"/>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8" name="TextBox 7">
            <a:extLst>
              <a:ext uri="{FF2B5EF4-FFF2-40B4-BE49-F238E27FC236}">
                <a16:creationId xmlns:a16="http://schemas.microsoft.com/office/drawing/2014/main" id="{8F4AE66C-CD6A-7BE9-8918-10433123D0B7}"/>
              </a:ext>
            </a:extLst>
          </p:cNvPr>
          <p:cNvSpPr txBox="1"/>
          <p:nvPr/>
        </p:nvSpPr>
        <p:spPr>
          <a:xfrm>
            <a:off x="10210700" y="1721434"/>
            <a:ext cx="1593304" cy="400110"/>
          </a:xfrm>
          <a:prstGeom prst="rect">
            <a:avLst/>
          </a:prstGeom>
          <a:noFill/>
        </p:spPr>
        <p:txBody>
          <a:bodyPr wrap="square" rtlCol="0">
            <a:spAutoFit/>
          </a:bodyPr>
          <a:lstStyle/>
          <a:p>
            <a:r>
              <a:rPr lang="en-US" sz="2000" b="1" dirty="0">
                <a:latin typeface="Aptos" panose="020B0004020202020204" pitchFamily="34" charset="0"/>
              </a:rPr>
              <a:t>Play/Pause</a:t>
            </a:r>
          </a:p>
        </p:txBody>
      </p:sp>
      <p:pic>
        <p:nvPicPr>
          <p:cNvPr id="5" name="Picture 4" descr="Image of Text to speech tool.">
            <a:extLst>
              <a:ext uri="{FF2B5EF4-FFF2-40B4-BE49-F238E27FC236}">
                <a16:creationId xmlns:a16="http://schemas.microsoft.com/office/drawing/2014/main" id="{BB641B8E-AB82-A9AF-D0F1-80547E698C33}"/>
              </a:ext>
            </a:extLst>
          </p:cNvPr>
          <p:cNvPicPr>
            <a:picLocks noChangeAspect="1"/>
          </p:cNvPicPr>
          <p:nvPr/>
        </p:nvPicPr>
        <p:blipFill>
          <a:blip r:embed="rId3"/>
          <a:srcRect l="-752" t="10714" r="20069" b="47884"/>
          <a:stretch/>
        </p:blipFill>
        <p:spPr>
          <a:xfrm>
            <a:off x="173179" y="2437741"/>
            <a:ext cx="11901446" cy="3568205"/>
          </a:xfrm>
          <a:prstGeom prst="rect">
            <a:avLst/>
          </a:prstGeom>
        </p:spPr>
      </p:pic>
      <p:cxnSp>
        <p:nvCxnSpPr>
          <p:cNvPr id="14" name="Straight Arrow Connector 13" descr="Image of text to speech selector.">
            <a:extLst>
              <a:ext uri="{FF2B5EF4-FFF2-40B4-BE49-F238E27FC236}">
                <a16:creationId xmlns:a16="http://schemas.microsoft.com/office/drawing/2014/main" id="{61D6861E-70C5-7ECB-9DDF-3B7D3FD01C76}"/>
              </a:ext>
            </a:extLst>
          </p:cNvPr>
          <p:cNvCxnSpPr>
            <a:cxnSpLocks/>
          </p:cNvCxnSpPr>
          <p:nvPr/>
        </p:nvCxnSpPr>
        <p:spPr>
          <a:xfrm flipH="1">
            <a:off x="9513385" y="1928607"/>
            <a:ext cx="725352" cy="49304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869D76FC-F841-9600-53C8-087D1ED5F08A}"/>
              </a:ext>
            </a:extLst>
          </p:cNvPr>
          <p:cNvSpPr txBox="1"/>
          <p:nvPr/>
        </p:nvSpPr>
        <p:spPr>
          <a:xfrm>
            <a:off x="11130678" y="2400365"/>
            <a:ext cx="1651585" cy="707886"/>
          </a:xfrm>
          <a:prstGeom prst="rect">
            <a:avLst/>
          </a:prstGeom>
          <a:noFill/>
        </p:spPr>
        <p:txBody>
          <a:bodyPr wrap="square" rtlCol="0">
            <a:spAutoFit/>
          </a:bodyPr>
          <a:lstStyle/>
          <a:p>
            <a:r>
              <a:rPr lang="en-US" sz="2000" b="1" dirty="0">
                <a:latin typeface="Aptos" panose="020B0004020202020204" pitchFamily="34" charset="0"/>
              </a:rPr>
              <a:t>Speech Settings</a:t>
            </a:r>
          </a:p>
        </p:txBody>
      </p:sp>
      <p:cxnSp>
        <p:nvCxnSpPr>
          <p:cNvPr id="16" name="Straight Arrow Connector 15" descr="Image of play/pause&#10;">
            <a:extLst>
              <a:ext uri="{FF2B5EF4-FFF2-40B4-BE49-F238E27FC236}">
                <a16:creationId xmlns:a16="http://schemas.microsoft.com/office/drawing/2014/main" id="{BB55154E-3DA8-CF01-2DB9-F2DCAE361FD3}"/>
              </a:ext>
            </a:extLst>
          </p:cNvPr>
          <p:cNvCxnSpPr>
            <a:cxnSpLocks/>
          </p:cNvCxnSpPr>
          <p:nvPr/>
        </p:nvCxnSpPr>
        <p:spPr>
          <a:xfrm flipH="1">
            <a:off x="10688779" y="2762159"/>
            <a:ext cx="564541"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Slide Number Placeholder 1">
            <a:extLst>
              <a:ext uri="{FF2B5EF4-FFF2-40B4-BE49-F238E27FC236}">
                <a16:creationId xmlns:a16="http://schemas.microsoft.com/office/drawing/2014/main" id="{D2CC52C8-CFB7-3372-1072-B1D899BBD0AE}"/>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2669000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E395F9-E350-6D4F-0CC7-9091BA403E79}"/>
              </a:ext>
            </a:extLst>
          </p:cNvPr>
          <p:cNvSpPr>
            <a:spLocks noGrp="1"/>
          </p:cNvSpPr>
          <p:nvPr>
            <p:ph type="title"/>
          </p:nvPr>
        </p:nvSpPr>
        <p:spPr>
          <a:xfrm>
            <a:off x="61237" y="148191"/>
            <a:ext cx="10515600" cy="861002"/>
          </a:xfrm>
        </p:spPr>
        <p:txBody>
          <a:bodyPr>
            <a:normAutofit/>
          </a:bodyPr>
          <a:lstStyle/>
          <a:p>
            <a:r>
              <a:rPr lang="en-US">
                <a:solidFill>
                  <a:schemeClr val="bg1"/>
                </a:solidFill>
              </a:rPr>
              <a:t>Spell-Checker (SR) </a:t>
            </a:r>
          </a:p>
        </p:txBody>
      </p:sp>
      <p:sp>
        <p:nvSpPr>
          <p:cNvPr id="6" name="TextBox 5">
            <a:extLst>
              <a:ext uri="{FF2B5EF4-FFF2-40B4-BE49-F238E27FC236}">
                <a16:creationId xmlns:a16="http://schemas.microsoft.com/office/drawing/2014/main" id="{E55DD496-756A-657A-0A4F-D1198A5D5749}"/>
              </a:ext>
            </a:extLst>
          </p:cNvPr>
          <p:cNvSpPr txBox="1"/>
          <p:nvPr/>
        </p:nvSpPr>
        <p:spPr>
          <a:xfrm>
            <a:off x="9436311" y="1491817"/>
            <a:ext cx="2411835" cy="3108543"/>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rPr>
              <a:t>Spell-checker is automatically available for Math, Science and Civics.</a:t>
            </a:r>
          </a:p>
        </p:txBody>
      </p:sp>
      <p:pic>
        <p:nvPicPr>
          <p:cNvPr id="8" name="Picture 7" descr="Image of spell-checker&#10;">
            <a:extLst>
              <a:ext uri="{FF2B5EF4-FFF2-40B4-BE49-F238E27FC236}">
                <a16:creationId xmlns:a16="http://schemas.microsoft.com/office/drawing/2014/main" id="{A6FCD260-1E87-4B7D-FBE4-3A8A7193D728}"/>
              </a:ext>
            </a:extLst>
          </p:cNvPr>
          <p:cNvPicPr>
            <a:picLocks noChangeAspect="1"/>
          </p:cNvPicPr>
          <p:nvPr/>
        </p:nvPicPr>
        <p:blipFill>
          <a:blip r:embed="rId2"/>
          <a:srcRect t="15909" r="30227" b="16559"/>
          <a:stretch/>
        </p:blipFill>
        <p:spPr>
          <a:xfrm>
            <a:off x="0" y="1491817"/>
            <a:ext cx="9079258" cy="4613565"/>
          </a:xfrm>
          <a:prstGeom prst="rect">
            <a:avLst/>
          </a:prstGeom>
        </p:spPr>
      </p:pic>
      <p:sp>
        <p:nvSpPr>
          <p:cNvPr id="2" name="Slide Number Placeholder 1">
            <a:extLst>
              <a:ext uri="{FF2B5EF4-FFF2-40B4-BE49-F238E27FC236}">
                <a16:creationId xmlns:a16="http://schemas.microsoft.com/office/drawing/2014/main" id="{5CBE7249-C3C7-8E4E-851E-C52391562682}"/>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34120341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5C5B5-D5A3-29A0-61EC-3E10E3D337D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E5561C-F694-2271-0015-650D756E11B0}"/>
              </a:ext>
            </a:extLst>
          </p:cNvPr>
          <p:cNvSpPr>
            <a:spLocks noGrp="1"/>
          </p:cNvSpPr>
          <p:nvPr>
            <p:ph type="title"/>
          </p:nvPr>
        </p:nvSpPr>
        <p:spPr/>
        <p:txBody>
          <a:bodyPr>
            <a:normAutofit/>
          </a:bodyPr>
          <a:lstStyle/>
          <a:p>
            <a:r>
              <a:rPr lang="en-US">
                <a:solidFill>
                  <a:schemeClr val="bg1"/>
                </a:solidFill>
              </a:rPr>
              <a:t>Speech-to-text (SR) </a:t>
            </a:r>
          </a:p>
        </p:txBody>
      </p:sp>
      <p:sp>
        <p:nvSpPr>
          <p:cNvPr id="9" name="TextBox 8">
            <a:extLst>
              <a:ext uri="{FF2B5EF4-FFF2-40B4-BE49-F238E27FC236}">
                <a16:creationId xmlns:a16="http://schemas.microsoft.com/office/drawing/2014/main" id="{C3A94643-9F40-A30D-F699-E2C02D3A2C13}"/>
              </a:ext>
            </a:extLst>
          </p:cNvPr>
          <p:cNvSpPr txBox="1"/>
          <p:nvPr/>
        </p:nvSpPr>
        <p:spPr>
          <a:xfrm>
            <a:off x="8299714" y="1167110"/>
            <a:ext cx="3588327"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Student must be tested in separated space.</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Student should be familiar with speech-to-text prior to providing as an accommodation.</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Standard accommodation for available for Math, Science, and Civics</a:t>
            </a:r>
          </a:p>
        </p:txBody>
      </p:sp>
      <p:pic>
        <p:nvPicPr>
          <p:cNvPr id="11" name="Picture 10" descr="Image of speech to text.&#10;">
            <a:extLst>
              <a:ext uri="{FF2B5EF4-FFF2-40B4-BE49-F238E27FC236}">
                <a16:creationId xmlns:a16="http://schemas.microsoft.com/office/drawing/2014/main" id="{758A40BB-90C6-516A-B6DB-DC43DA7F2B2F}"/>
              </a:ext>
            </a:extLst>
          </p:cNvPr>
          <p:cNvPicPr>
            <a:picLocks noChangeAspect="1"/>
          </p:cNvPicPr>
          <p:nvPr/>
        </p:nvPicPr>
        <p:blipFill>
          <a:blip r:embed="rId2"/>
          <a:srcRect t="18497" r="37045" b="16126"/>
          <a:stretch/>
        </p:blipFill>
        <p:spPr>
          <a:xfrm>
            <a:off x="173179" y="1591254"/>
            <a:ext cx="7675418" cy="4184695"/>
          </a:xfrm>
          <a:prstGeom prst="rect">
            <a:avLst/>
          </a:prstGeom>
        </p:spPr>
      </p:pic>
      <p:sp>
        <p:nvSpPr>
          <p:cNvPr id="2" name="Slide Number Placeholder 1">
            <a:extLst>
              <a:ext uri="{FF2B5EF4-FFF2-40B4-BE49-F238E27FC236}">
                <a16:creationId xmlns:a16="http://schemas.microsoft.com/office/drawing/2014/main" id="{8926E375-CEF9-E428-5E22-AE508E00F93C}"/>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3074214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169A38-063D-7C25-9F1A-2B5F393D4726}"/>
              </a:ext>
            </a:extLst>
          </p:cNvPr>
          <p:cNvSpPr>
            <a:spLocks noGrp="1"/>
          </p:cNvSpPr>
          <p:nvPr>
            <p:ph type="title"/>
          </p:nvPr>
        </p:nvSpPr>
        <p:spPr/>
        <p:txBody>
          <a:bodyPr>
            <a:normAutofit/>
          </a:bodyPr>
          <a:lstStyle/>
          <a:p>
            <a:r>
              <a:rPr lang="en-US">
                <a:solidFill>
                  <a:schemeClr val="bg1"/>
                </a:solidFill>
              </a:rPr>
              <a:t>Word Prediction (SR)</a:t>
            </a:r>
          </a:p>
        </p:txBody>
      </p:sp>
      <p:pic>
        <p:nvPicPr>
          <p:cNvPr id="12" name="Picture 11" descr="This is an image of the word prediction tool">
            <a:extLst>
              <a:ext uri="{FF2B5EF4-FFF2-40B4-BE49-F238E27FC236}">
                <a16:creationId xmlns:a16="http://schemas.microsoft.com/office/drawing/2014/main" id="{2DA4577E-C359-0557-3898-C53EB21C507D}"/>
              </a:ext>
            </a:extLst>
          </p:cNvPr>
          <p:cNvPicPr>
            <a:picLocks noChangeAspect="1"/>
          </p:cNvPicPr>
          <p:nvPr/>
        </p:nvPicPr>
        <p:blipFill>
          <a:blip r:embed="rId2"/>
          <a:stretch>
            <a:fillRect/>
          </a:stretch>
        </p:blipFill>
        <p:spPr>
          <a:xfrm>
            <a:off x="393755" y="1740643"/>
            <a:ext cx="4216919" cy="4439731"/>
          </a:xfrm>
          <a:prstGeom prst="rect">
            <a:avLst/>
          </a:prstGeom>
        </p:spPr>
      </p:pic>
      <p:sp>
        <p:nvSpPr>
          <p:cNvPr id="13" name="TextBox 12" descr="Image of word prediction tool">
            <a:extLst>
              <a:ext uri="{FF2B5EF4-FFF2-40B4-BE49-F238E27FC236}">
                <a16:creationId xmlns:a16="http://schemas.microsoft.com/office/drawing/2014/main" id="{C4FFCD92-6715-93D8-55CC-CCC8665AB1FA}"/>
              </a:ext>
            </a:extLst>
          </p:cNvPr>
          <p:cNvSpPr txBox="1"/>
          <p:nvPr/>
        </p:nvSpPr>
        <p:spPr>
          <a:xfrm>
            <a:off x="5140037" y="1424355"/>
            <a:ext cx="6192979" cy="4401205"/>
          </a:xfrm>
          <a:prstGeom prst="rect">
            <a:avLst/>
          </a:prstGeom>
          <a:noFill/>
        </p:spPr>
        <p:txBody>
          <a:bodyPr wrap="square" rtlCol="0">
            <a:spAutoFit/>
          </a:bodyPr>
          <a:lstStyle/>
          <a:p>
            <a:endParaRPr lang="en-US" sz="2800" dirty="0">
              <a:latin typeface="Aptos" panose="020B00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As student types, a choice of words becomes available.</a:t>
            </a:r>
          </a:p>
          <a:p>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Student should have experience using word prediction prior to testing.</a:t>
            </a:r>
          </a:p>
          <a:p>
            <a:pPr marL="342900" indent="-3429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Standard accommodation available for Math, Science, and Civics</a:t>
            </a:r>
          </a:p>
        </p:txBody>
      </p:sp>
      <p:sp>
        <p:nvSpPr>
          <p:cNvPr id="2" name="Slide Number Placeholder 1">
            <a:extLst>
              <a:ext uri="{FF2B5EF4-FFF2-40B4-BE49-F238E27FC236}">
                <a16:creationId xmlns:a16="http://schemas.microsoft.com/office/drawing/2014/main" id="{AFAAA28C-6F53-4344-6ACF-00E7203D043C}"/>
              </a:ext>
            </a:extLst>
          </p:cNvPr>
          <p:cNvSpPr>
            <a:spLocks noGrp="1"/>
          </p:cNvSpPr>
          <p:nvPr>
            <p:ph type="sldNum" sz="quarter" idx="12"/>
          </p:nvPr>
        </p:nvSpPr>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42896340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1A2154-272B-1589-21F3-5C75983F2E41}"/>
              </a:ext>
            </a:extLst>
          </p:cNvPr>
          <p:cNvSpPr>
            <a:spLocks noGrp="1"/>
          </p:cNvSpPr>
          <p:nvPr>
            <p:ph type="title"/>
          </p:nvPr>
        </p:nvSpPr>
        <p:spPr/>
        <p:txBody>
          <a:bodyPr>
            <a:normAutofit fontScale="90000"/>
          </a:bodyPr>
          <a:lstStyle/>
          <a:p>
            <a:r>
              <a:rPr lang="en-US">
                <a:solidFill>
                  <a:schemeClr val="bg1"/>
                </a:solidFill>
              </a:rPr>
              <a:t>Accommodations for English Learners (ELs)</a:t>
            </a:r>
          </a:p>
        </p:txBody>
      </p:sp>
      <p:graphicFrame>
        <p:nvGraphicFramePr>
          <p:cNvPr id="4" name="Table 4">
            <a:extLst>
              <a:ext uri="{FF2B5EF4-FFF2-40B4-BE49-F238E27FC236}">
                <a16:creationId xmlns:a16="http://schemas.microsoft.com/office/drawing/2014/main" id="{4DBFF594-13D0-E2A0-EB2D-1A18873D59CB}"/>
              </a:ext>
            </a:extLst>
          </p:cNvPr>
          <p:cNvGraphicFramePr>
            <a:graphicFrameLocks noGrp="1"/>
          </p:cNvGraphicFramePr>
          <p:nvPr>
            <p:ph idx="1"/>
            <p:extLst>
              <p:ext uri="{D42A27DB-BD31-4B8C-83A1-F6EECF244321}">
                <p14:modId xmlns:p14="http://schemas.microsoft.com/office/powerpoint/2010/main" val="1636641512"/>
              </p:ext>
            </p:extLst>
          </p:nvPr>
        </p:nvGraphicFramePr>
        <p:xfrm>
          <a:off x="173179" y="1406816"/>
          <a:ext cx="11890374" cy="5332553"/>
        </p:xfrm>
        <a:graphic>
          <a:graphicData uri="http://schemas.openxmlformats.org/drawingml/2006/table">
            <a:tbl>
              <a:tblPr firstRow="1" bandRow="1">
                <a:tableStyleId>{5C22544A-7EE6-4342-B048-85BDC9FD1C3A}</a:tableStyleId>
              </a:tblPr>
              <a:tblGrid>
                <a:gridCol w="11890374">
                  <a:extLst>
                    <a:ext uri="{9D8B030D-6E8A-4147-A177-3AD203B41FA5}">
                      <a16:colId xmlns:a16="http://schemas.microsoft.com/office/drawing/2014/main" val="3455831791"/>
                    </a:ext>
                  </a:extLst>
                </a:gridCol>
              </a:tblGrid>
              <a:tr h="4770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a:solidFill>
                            <a:schemeClr val="bg1"/>
                          </a:solidFill>
                          <a:latin typeface="Arial" panose="020B0604020202020204" pitchFamily="34" charset="0"/>
                          <a:cs typeface="Arial" panose="020B0604020202020204" pitchFamily="34" charset="0"/>
                        </a:rPr>
                        <a:t>Computer and Paper</a:t>
                      </a:r>
                      <a:endParaRPr lang="en-US" sz="220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65595997"/>
                  </a:ext>
                </a:extLst>
              </a:tr>
              <a:tr h="851832">
                <a:tc>
                  <a:txBody>
                    <a:bodyPr/>
                    <a:lstStyle/>
                    <a:p>
                      <a:pPr algn="ctr"/>
                      <a:r>
                        <a:rPr lang="en-US" sz="2200" b="1" u="none" kern="1200">
                          <a:solidFill>
                            <a:schemeClr val="dk1"/>
                          </a:solidFill>
                          <a:latin typeface="Arial" panose="020B0604020202020204" pitchFamily="34" charset="0"/>
                          <a:ea typeface="+mn-ea"/>
                          <a:cs typeface="Arial" panose="020B0604020202020204" pitchFamily="34" charset="0"/>
                        </a:rPr>
                        <a:t>Approved Bilingual Word-to-Word Dictionary or Glossary                             </a:t>
                      </a:r>
                      <a:br>
                        <a:rPr lang="en-US" sz="2200" b="1" u="none" kern="1200">
                          <a:solidFill>
                            <a:schemeClr val="dk1"/>
                          </a:solidFill>
                          <a:latin typeface="Arial" panose="020B0604020202020204" pitchFamily="34" charset="0"/>
                          <a:ea typeface="+mn-ea"/>
                          <a:cs typeface="Arial" panose="020B0604020202020204" pitchFamily="34" charset="0"/>
                        </a:rPr>
                      </a:br>
                      <a:r>
                        <a:rPr lang="en-US" sz="2200" b="0" u="none" kern="1200">
                          <a:solidFill>
                            <a:schemeClr val="dk1"/>
                          </a:solidFill>
                          <a:latin typeface="Arial" panose="020B0604020202020204" pitchFamily="34" charset="0"/>
                          <a:ea typeface="+mn-ea"/>
                          <a:cs typeface="Arial" panose="020B0604020202020204" pitchFamily="34" charset="0"/>
                        </a:rPr>
                        <a:t>(also available for Former English Learners)</a:t>
                      </a:r>
                      <a:endParaRPr lang="en-US" sz="2200" b="0" u="none">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457081862"/>
                  </a:ext>
                </a:extLst>
              </a:tr>
              <a:tr h="477025">
                <a:tc>
                  <a:txBody>
                    <a:bodyPr/>
                    <a:lstStyle/>
                    <a:p>
                      <a:pPr algn="ctr"/>
                      <a:r>
                        <a:rPr lang="en-US" sz="2200" b="1" i="0">
                          <a:solidFill>
                            <a:schemeClr val="tx1"/>
                          </a:solidFill>
                          <a:latin typeface="Arial" panose="020B0604020202020204" pitchFamily="34" charset="0"/>
                          <a:cs typeface="Arial" panose="020B0604020202020204" pitchFamily="34" charset="0"/>
                        </a:rPr>
                        <a:t>Paper-based Test </a:t>
                      </a:r>
                      <a:r>
                        <a:rPr lang="en-US" sz="2200" b="0" i="1" kern="1200">
                          <a:solidFill>
                            <a:srgbClr val="FF0000"/>
                          </a:solidFill>
                          <a:latin typeface="Arial" panose="020B0604020202020204" pitchFamily="34" charset="0"/>
                          <a:ea typeface="+mn-ea"/>
                          <a:cs typeface="Arial" panose="020B0604020202020204" pitchFamily="34" charset="0"/>
                        </a:rPr>
                        <a:t>(SR)</a:t>
                      </a:r>
                      <a:endParaRPr lang="en-US" sz="2200" b="1" i="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47873938"/>
                  </a:ext>
                </a:extLst>
              </a:tr>
              <a:tr h="780028">
                <a:tc>
                  <a:txBody>
                    <a:bodyPr/>
                    <a:lstStyle/>
                    <a:p>
                      <a:pPr algn="ctr"/>
                      <a:r>
                        <a:rPr lang="en-US" sz="2200" b="1" kern="1200" dirty="0">
                          <a:solidFill>
                            <a:schemeClr val="dk1"/>
                          </a:solidFill>
                          <a:latin typeface="Arial" panose="020B0604020202020204" pitchFamily="34" charset="0"/>
                          <a:ea typeface="+mn-ea"/>
                          <a:cs typeface="Arial" panose="020B0604020202020204" pitchFamily="34" charset="0"/>
                        </a:rPr>
                        <a:t>Text-to-speech/human reader </a:t>
                      </a:r>
                      <a:r>
                        <a:rPr lang="en-US" sz="2200" b="0" kern="1200" dirty="0">
                          <a:solidFill>
                            <a:schemeClr val="dk1"/>
                          </a:solidFill>
                          <a:latin typeface="Arial" panose="020B0604020202020204" pitchFamily="34" charset="0"/>
                          <a:ea typeface="+mn-ea"/>
                          <a:cs typeface="Arial" panose="020B0604020202020204" pitchFamily="34" charset="0"/>
                        </a:rPr>
                        <a:t>for Math, Science, and Civics (in English) </a:t>
                      </a:r>
                      <a:r>
                        <a:rPr lang="en-US" sz="2200" b="0" i="1" kern="1200" dirty="0">
                          <a:solidFill>
                            <a:srgbClr val="FF0000"/>
                          </a:solidFill>
                          <a:latin typeface="Arial" panose="020B0604020202020204" pitchFamily="34" charset="0"/>
                          <a:ea typeface="+mn-ea"/>
                          <a:cs typeface="Arial" panose="020B0604020202020204" pitchFamily="34" charset="0"/>
                        </a:rPr>
                        <a:t>(SR) </a:t>
                      </a:r>
                      <a:r>
                        <a:rPr lang="en-US" sz="2200" b="0" i="1" kern="1200" dirty="0">
                          <a:solidFill>
                            <a:schemeClr val="accent2"/>
                          </a:solidFill>
                          <a:latin typeface="Arial" panose="020B0604020202020204" pitchFamily="34" charset="0"/>
                          <a:ea typeface="+mn-ea"/>
                          <a:cs typeface="Arial" panose="020B0604020202020204" pitchFamily="34" charset="0"/>
                        </a:rPr>
                        <a:t>(FD for human reader only)</a:t>
                      </a:r>
                      <a:endParaRPr lang="en-US" sz="2200" b="0" i="1"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49857703"/>
                  </a:ext>
                </a:extLst>
              </a:tr>
              <a:tr h="477025">
                <a:tc>
                  <a:txBody>
                    <a:bodyPr/>
                    <a:lstStyle/>
                    <a:p>
                      <a:pPr algn="ctr"/>
                      <a:r>
                        <a:rPr lang="en-US" sz="2200" b="1" kern="1200" dirty="0">
                          <a:solidFill>
                            <a:schemeClr val="dk1"/>
                          </a:solidFill>
                          <a:latin typeface="Arial" panose="020B0604020202020204" pitchFamily="34" charset="0"/>
                          <a:ea typeface="+mn-ea"/>
                          <a:cs typeface="Arial" panose="020B0604020202020204" pitchFamily="34" charset="0"/>
                        </a:rPr>
                        <a:t>Scribe/Speech-to-text </a:t>
                      </a:r>
                      <a:r>
                        <a:rPr lang="en-US" sz="2200" b="0" kern="1200" dirty="0">
                          <a:solidFill>
                            <a:schemeClr val="dk1"/>
                          </a:solidFill>
                          <a:latin typeface="Arial" panose="020B0604020202020204" pitchFamily="34" charset="0"/>
                          <a:ea typeface="+mn-ea"/>
                          <a:cs typeface="Arial" panose="020B0604020202020204" pitchFamily="34" charset="0"/>
                        </a:rPr>
                        <a:t>for Math, Science, Civics </a:t>
                      </a:r>
                      <a:r>
                        <a:rPr lang="en-US" sz="2200" b="0" i="1" kern="1200" dirty="0">
                          <a:solidFill>
                            <a:srgbClr val="FF0000"/>
                          </a:solidFill>
                          <a:latin typeface="Arial" panose="020B0604020202020204" pitchFamily="34" charset="0"/>
                          <a:ea typeface="+mn-ea"/>
                          <a:cs typeface="Arial" panose="020B0604020202020204" pitchFamily="34" charset="0"/>
                        </a:rPr>
                        <a:t>(SR)</a:t>
                      </a:r>
                      <a:endParaRPr lang="en-US" sz="22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4527089"/>
                  </a:ext>
                </a:extLst>
              </a:tr>
              <a:tr h="477025">
                <a:tc>
                  <a:txBody>
                    <a:bodyPr/>
                    <a:lstStyle/>
                    <a:p>
                      <a:pPr algn="ctr"/>
                      <a:r>
                        <a:rPr lang="en-US" sz="2200" b="1" kern="1200">
                          <a:solidFill>
                            <a:schemeClr val="dk1"/>
                          </a:solidFill>
                          <a:latin typeface="Arial" panose="020B0604020202020204" pitchFamily="34" charset="0"/>
                          <a:ea typeface="+mn-ea"/>
                          <a:cs typeface="Arial" panose="020B0604020202020204" pitchFamily="34" charset="0"/>
                        </a:rPr>
                        <a:t>Word Prediction </a:t>
                      </a:r>
                      <a:r>
                        <a:rPr lang="en-US" sz="2200" b="0" kern="1200">
                          <a:solidFill>
                            <a:schemeClr val="dk1"/>
                          </a:solidFill>
                          <a:latin typeface="Arial" panose="020B0604020202020204" pitchFamily="34" charset="0"/>
                          <a:ea typeface="+mn-ea"/>
                          <a:cs typeface="Arial" panose="020B0604020202020204" pitchFamily="34" charset="0"/>
                        </a:rPr>
                        <a:t>for Math, Science, Civics </a:t>
                      </a:r>
                      <a:r>
                        <a:rPr lang="en-US" sz="2200" b="0" i="1" kern="1200">
                          <a:solidFill>
                            <a:srgbClr val="FF0000"/>
                          </a:solidFill>
                          <a:latin typeface="Arial" panose="020B0604020202020204" pitchFamily="34" charset="0"/>
                          <a:ea typeface="+mn-ea"/>
                          <a:cs typeface="Arial" panose="020B0604020202020204" pitchFamily="34" charset="0"/>
                        </a:rPr>
                        <a:t>(SR)</a:t>
                      </a:r>
                      <a:endParaRPr lang="en-US" sz="22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64130462"/>
                  </a:ext>
                </a:extLst>
              </a:tr>
              <a:tr h="851832">
                <a:tc>
                  <a:txBody>
                    <a:bodyPr/>
                    <a:lstStyle/>
                    <a:p>
                      <a:pPr algn="ctr"/>
                      <a:r>
                        <a:rPr lang="en-US" sz="2200" b="1" u="sng" kern="1200" dirty="0">
                          <a:solidFill>
                            <a:schemeClr val="dk1"/>
                          </a:solidFill>
                          <a:latin typeface="Arial" panose="020B0604020202020204" pitchFamily="34" charset="0"/>
                          <a:ea typeface="+mn-ea"/>
                          <a:cs typeface="Arial" panose="020B0604020202020204" pitchFamily="34" charset="0"/>
                        </a:rPr>
                        <a:t>Spanish/English</a:t>
                      </a:r>
                      <a:r>
                        <a:rPr lang="en-US" sz="2200" b="1" kern="1200" dirty="0">
                          <a:solidFill>
                            <a:schemeClr val="dk1"/>
                          </a:solidFill>
                          <a:latin typeface="Arial" panose="020B0604020202020204" pitchFamily="34" charset="0"/>
                          <a:ea typeface="+mn-ea"/>
                          <a:cs typeface="Arial" panose="020B0604020202020204" pitchFamily="34" charset="0"/>
                        </a:rPr>
                        <a:t> </a:t>
                      </a:r>
                      <a:r>
                        <a:rPr lang="en-US" sz="2200" b="0" kern="1200" dirty="0">
                          <a:solidFill>
                            <a:schemeClr val="dk1"/>
                          </a:solidFill>
                          <a:latin typeface="Arial" panose="020B0604020202020204" pitchFamily="34" charset="0"/>
                          <a:ea typeface="+mn-ea"/>
                          <a:cs typeface="Arial" panose="020B0604020202020204" pitchFamily="34" charset="0"/>
                        </a:rPr>
                        <a:t>edition of Math, Science and Civics </a:t>
                      </a:r>
                      <a:br>
                        <a:rPr lang="en-US" sz="2200" b="0" kern="1200" dirty="0">
                          <a:solidFill>
                            <a:schemeClr val="dk1"/>
                          </a:solidFill>
                          <a:latin typeface="Arial" panose="020B0604020202020204" pitchFamily="34" charset="0"/>
                          <a:ea typeface="+mn-ea"/>
                          <a:cs typeface="Arial" panose="020B0604020202020204" pitchFamily="34" charset="0"/>
                        </a:rPr>
                      </a:br>
                      <a:r>
                        <a:rPr lang="en-US" sz="2200" b="0" kern="1200" dirty="0">
                          <a:solidFill>
                            <a:schemeClr val="dk1"/>
                          </a:solidFill>
                          <a:latin typeface="Arial" panose="020B0604020202020204" pitchFamily="34" charset="0"/>
                          <a:ea typeface="+mn-ea"/>
                          <a:cs typeface="Arial" panose="020B0604020202020204" pitchFamily="34" charset="0"/>
                        </a:rPr>
                        <a:t>(</a:t>
                      </a:r>
                      <a:r>
                        <a:rPr lang="en-US" sz="2200" b="0" kern="1200" dirty="0">
                          <a:solidFill>
                            <a:schemeClr val="dk1"/>
                          </a:solidFill>
                          <a:latin typeface="Arial" panose="020B0604020202020204" pitchFamily="34" charset="0"/>
                          <a:ea typeface="+mn-ea"/>
                          <a:cs typeface="Arial" panose="020B0604020202020204" pitchFamily="34" charset="0"/>
                          <a:hlinkClick r:id="rId2"/>
                        </a:rPr>
                        <a:t>if enrolled for less than 3 years</a:t>
                      </a:r>
                      <a:r>
                        <a:rPr lang="en-US" sz="2200" b="0" kern="1200" dirty="0">
                          <a:solidFill>
                            <a:schemeClr val="dk1"/>
                          </a:solidFill>
                          <a:latin typeface="Arial" panose="020B0604020202020204" pitchFamily="34" charset="0"/>
                          <a:ea typeface="+mn-ea"/>
                          <a:cs typeface="Arial" panose="020B0604020202020204" pitchFamily="34" charset="0"/>
                        </a:rPr>
                        <a:t>) </a:t>
                      </a:r>
                      <a:r>
                        <a:rPr lang="en-US" sz="2200" b="0" i="1" kern="1200" dirty="0">
                          <a:solidFill>
                            <a:srgbClr val="FF0000"/>
                          </a:solidFill>
                          <a:latin typeface="Arial" panose="020B0604020202020204" pitchFamily="34" charset="0"/>
                          <a:ea typeface="+mn-ea"/>
                          <a:cs typeface="Arial" panose="020B0604020202020204" pitchFamily="34" charset="0"/>
                        </a:rPr>
                        <a:t>(SR) </a:t>
                      </a:r>
                      <a:r>
                        <a:rPr lang="en-US" sz="2200" b="0" i="1" kern="1200" dirty="0">
                          <a:solidFill>
                            <a:schemeClr val="accent2"/>
                          </a:solidFill>
                          <a:latin typeface="Arial" panose="020B0604020202020204" pitchFamily="34" charset="0"/>
                          <a:ea typeface="+mn-ea"/>
                          <a:cs typeface="Arial" panose="020B0604020202020204" pitchFamily="34" charset="0"/>
                        </a:rPr>
                        <a:t>(FD) </a:t>
                      </a:r>
                      <a:endParaRPr lang="en-US" sz="2200" b="0" dirty="0">
                        <a:solidFill>
                          <a:schemeClr val="accent2"/>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67893769"/>
                  </a:ext>
                </a:extLst>
              </a:tr>
              <a:tr h="463736">
                <a:tc>
                  <a:txBody>
                    <a:bodyPr/>
                    <a:lstStyle/>
                    <a:p>
                      <a:pPr algn="ctr"/>
                      <a:r>
                        <a:rPr lang="en-US" sz="2200" b="1" kern="1200" dirty="0">
                          <a:solidFill>
                            <a:schemeClr val="dk1"/>
                          </a:solidFill>
                          <a:latin typeface="Arial" panose="020B0604020202020204" pitchFamily="34" charset="0"/>
                          <a:ea typeface="+mn-ea"/>
                          <a:cs typeface="Arial" panose="020B0604020202020204" pitchFamily="34" charset="0"/>
                        </a:rPr>
                        <a:t>Read aloud/repeat/clarify</a:t>
                      </a:r>
                      <a:r>
                        <a:rPr lang="en-US" sz="2200" kern="1200" dirty="0">
                          <a:solidFill>
                            <a:schemeClr val="dk1"/>
                          </a:solidFill>
                          <a:latin typeface="Arial" panose="020B0604020202020204" pitchFamily="34" charset="0"/>
                          <a:ea typeface="+mn-ea"/>
                          <a:cs typeface="Arial" panose="020B0604020202020204" pitchFamily="34" charset="0"/>
                        </a:rPr>
                        <a:t> </a:t>
                      </a:r>
                      <a:r>
                        <a:rPr lang="en-US" sz="2200" b="1" kern="1200" dirty="0">
                          <a:solidFill>
                            <a:schemeClr val="dk1"/>
                          </a:solidFill>
                          <a:latin typeface="Arial" panose="020B0604020202020204" pitchFamily="34" charset="0"/>
                          <a:ea typeface="+mn-ea"/>
                          <a:cs typeface="Arial" panose="020B0604020202020204" pitchFamily="34" charset="0"/>
                        </a:rPr>
                        <a:t>test </a:t>
                      </a:r>
                      <a:r>
                        <a:rPr lang="en-US" sz="2200" b="1" u="sng" kern="1200" dirty="0">
                          <a:solidFill>
                            <a:schemeClr val="dk1"/>
                          </a:solidFill>
                          <a:latin typeface="Arial" panose="020B0604020202020204" pitchFamily="34" charset="0"/>
                          <a:ea typeface="+mn-ea"/>
                          <a:cs typeface="Arial" panose="020B0604020202020204" pitchFamily="34" charset="0"/>
                        </a:rPr>
                        <a:t>directions</a:t>
                      </a:r>
                      <a:r>
                        <a:rPr lang="en-US" sz="2200" b="1" kern="1200" dirty="0">
                          <a:solidFill>
                            <a:schemeClr val="dk1"/>
                          </a:solidFill>
                          <a:latin typeface="Arial" panose="020B0604020202020204" pitchFamily="34" charset="0"/>
                          <a:ea typeface="+mn-ea"/>
                          <a:cs typeface="Arial" panose="020B0604020202020204" pitchFamily="34" charset="0"/>
                        </a:rPr>
                        <a:t> in student’s native language </a:t>
                      </a:r>
                    </a:p>
                  </a:txBody>
                  <a:tcPr/>
                </a:tc>
                <a:extLst>
                  <a:ext uri="{0D108BD9-81ED-4DB2-BD59-A6C34878D82A}">
                    <a16:rowId xmlns:a16="http://schemas.microsoft.com/office/drawing/2014/main" val="1246808279"/>
                  </a:ext>
                </a:extLst>
              </a:tr>
              <a:tr h="47702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kern="1200" dirty="0">
                          <a:solidFill>
                            <a:schemeClr val="dk1"/>
                          </a:solidFill>
                          <a:latin typeface="Arial" panose="020B0604020202020204" pitchFamily="34" charset="0"/>
                          <a:ea typeface="+mn-ea"/>
                          <a:cs typeface="Arial" panose="020B0604020202020204" pitchFamily="34" charset="0"/>
                        </a:rPr>
                        <a:t>“Stop testing” policy</a:t>
                      </a:r>
                      <a:endParaRPr lang="en-US" sz="2200" b="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429577374"/>
                  </a:ext>
                </a:extLst>
              </a:tr>
            </a:tbl>
          </a:graphicData>
        </a:graphic>
      </p:graphicFrame>
      <p:sp>
        <p:nvSpPr>
          <p:cNvPr id="2" name="Slide Number Placeholder 1">
            <a:extLst>
              <a:ext uri="{FF2B5EF4-FFF2-40B4-BE49-F238E27FC236}">
                <a16:creationId xmlns:a16="http://schemas.microsoft.com/office/drawing/2014/main" id="{FC240E93-439D-165D-BA6F-F0DB23E8289E}"/>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484112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D184-5E55-6A1F-600E-CA08B87C5563}"/>
              </a:ext>
            </a:extLst>
          </p:cNvPr>
          <p:cNvSpPr>
            <a:spLocks noGrp="1"/>
          </p:cNvSpPr>
          <p:nvPr>
            <p:ph type="title" idx="4294967295"/>
          </p:nvPr>
        </p:nvSpPr>
        <p:spPr>
          <a:xfrm>
            <a:off x="3144253" y="1452981"/>
            <a:ext cx="10515600" cy="3132138"/>
          </a:xfrm>
        </p:spPr>
        <p:txBody>
          <a:bodyPr>
            <a:normAutofit/>
          </a:bodyPr>
          <a:lstStyle/>
          <a:p>
            <a:r>
              <a:rPr lang="en-US">
                <a:solidFill>
                  <a:schemeClr val="tx1"/>
                </a:solidFill>
              </a:rPr>
              <a:t>5. Preparation for Testing</a:t>
            </a:r>
          </a:p>
        </p:txBody>
      </p:sp>
      <p:sp>
        <p:nvSpPr>
          <p:cNvPr id="3" name="Slide Number Placeholder 2">
            <a:extLst>
              <a:ext uri="{FF2B5EF4-FFF2-40B4-BE49-F238E27FC236}">
                <a16:creationId xmlns:a16="http://schemas.microsoft.com/office/drawing/2014/main" id="{5101A291-F689-215E-A182-49C2A3682803}"/>
              </a:ext>
            </a:extLst>
          </p:cNvPr>
          <p:cNvSpPr>
            <a:spLocks noGrp="1"/>
          </p:cNvSpPr>
          <p:nvPr>
            <p:ph type="sldNum" sz="quarter" idx="12"/>
          </p:nvPr>
        </p:nvSpPr>
        <p:spPr/>
        <p:txBody>
          <a:bodyPr/>
          <a:lstStyle/>
          <a:p>
            <a:fld id="{68A8D22E-6BC5-9E47-900C-2BB94685D9F5}" type="slidenum">
              <a:rPr lang="en-US" smtClean="0"/>
              <a:pPr/>
              <a:t>42</a:t>
            </a:fld>
            <a:endParaRPr lang="en-US"/>
          </a:p>
        </p:txBody>
      </p:sp>
    </p:spTree>
    <p:extLst>
      <p:ext uri="{BB962C8B-B14F-4D97-AF65-F5344CB8AC3E}">
        <p14:creationId xmlns:p14="http://schemas.microsoft.com/office/powerpoint/2010/main" val="1125100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3A70E-CFBF-FD84-699F-35142DC3F0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21187A-649A-68B0-FA13-62160E6B1DFA}"/>
              </a:ext>
            </a:extLst>
          </p:cNvPr>
          <p:cNvSpPr>
            <a:spLocks noGrp="1"/>
          </p:cNvSpPr>
          <p:nvPr>
            <p:ph type="title"/>
          </p:nvPr>
        </p:nvSpPr>
        <p:spPr>
          <a:xfrm>
            <a:off x="173179" y="308699"/>
            <a:ext cx="10515600" cy="861002"/>
          </a:xfrm>
        </p:spPr>
        <p:txBody>
          <a:bodyPr/>
          <a:lstStyle/>
          <a:p>
            <a:r>
              <a:rPr lang="en-US" dirty="0"/>
              <a:t>Poll Question</a:t>
            </a:r>
          </a:p>
        </p:txBody>
      </p:sp>
      <p:sp>
        <p:nvSpPr>
          <p:cNvPr id="4" name="Content Placeholder 3">
            <a:extLst>
              <a:ext uri="{FF2B5EF4-FFF2-40B4-BE49-F238E27FC236}">
                <a16:creationId xmlns:a16="http://schemas.microsoft.com/office/drawing/2014/main" id="{6CA9C09F-1B13-9B47-6B09-0D014DCE3BA3}"/>
              </a:ext>
            </a:extLst>
          </p:cNvPr>
          <p:cNvSpPr>
            <a:spLocks noGrp="1"/>
          </p:cNvSpPr>
          <p:nvPr>
            <p:ph idx="1"/>
          </p:nvPr>
        </p:nvSpPr>
        <p:spPr>
          <a:xfrm>
            <a:off x="173038" y="1470143"/>
            <a:ext cx="11784012" cy="4722577"/>
          </a:xfrm>
        </p:spPr>
        <p:txBody>
          <a:bodyPr>
            <a:noAutofit/>
          </a:bodyPr>
          <a:lstStyle/>
          <a:p>
            <a:pPr marL="0" indent="0">
              <a:lnSpc>
                <a:spcPct val="110000"/>
              </a:lnSpc>
              <a:buNone/>
            </a:pPr>
            <a:r>
              <a:rPr lang="en-US" sz="2500" b="1" dirty="0">
                <a:latin typeface="Arial"/>
                <a:cs typeface="Arial"/>
              </a:rPr>
              <a:t>How does your school generally review, assign, and verify accommodations for your students?</a:t>
            </a:r>
          </a:p>
          <a:p>
            <a:pPr marL="514350" indent="-514350">
              <a:lnSpc>
                <a:spcPct val="110000"/>
              </a:lnSpc>
              <a:buAutoNum type="alphaUcPeriod"/>
            </a:pPr>
            <a:r>
              <a:rPr lang="en-US" sz="2200" dirty="0">
                <a:latin typeface="Arial"/>
                <a:cs typeface="Arial"/>
              </a:rPr>
              <a:t>The </a:t>
            </a:r>
            <a:r>
              <a:rPr lang="en-US" sz="2200" i="1" dirty="0">
                <a:latin typeface="Arial"/>
                <a:cs typeface="Arial"/>
              </a:rPr>
              <a:t>test coordinator </a:t>
            </a:r>
            <a:r>
              <a:rPr lang="en-US" sz="2200" dirty="0">
                <a:latin typeface="Arial"/>
                <a:cs typeface="Arial"/>
              </a:rPr>
              <a:t>manages assigning all accommodations in the MCAS Portal (editing DESE's .CSV file and uploading student registration, or making updates directly in the MCAS Portal user interface).</a:t>
            </a:r>
          </a:p>
          <a:p>
            <a:pPr marL="514350" indent="-514350">
              <a:lnSpc>
                <a:spcPct val="110000"/>
              </a:lnSpc>
              <a:buAutoNum type="alphaUcPeriod"/>
            </a:pPr>
            <a:r>
              <a:rPr lang="en-US" sz="2200" dirty="0">
                <a:latin typeface="Arial"/>
                <a:cs typeface="Arial"/>
              </a:rPr>
              <a:t>The </a:t>
            </a:r>
            <a:r>
              <a:rPr lang="en-US" sz="2200" i="1" dirty="0">
                <a:latin typeface="Arial"/>
                <a:cs typeface="Arial"/>
              </a:rPr>
              <a:t>special education director </a:t>
            </a:r>
            <a:r>
              <a:rPr lang="en-US" sz="2200" dirty="0">
                <a:latin typeface="Arial"/>
                <a:cs typeface="Arial"/>
              </a:rPr>
              <a:t>does the steps in A above.</a:t>
            </a:r>
          </a:p>
          <a:p>
            <a:pPr marL="514350" indent="-514350">
              <a:lnSpc>
                <a:spcPct val="110000"/>
              </a:lnSpc>
              <a:buAutoNum type="alphaUcPeriod"/>
            </a:pPr>
            <a:r>
              <a:rPr lang="en-US" sz="2200" dirty="0">
                <a:latin typeface="Arial"/>
                <a:cs typeface="Arial"/>
              </a:rPr>
              <a:t>The special education director reviews and verifies IEP information, and then sends the data to the test coordinator to assign accommodations in the MCAS Portal. </a:t>
            </a:r>
          </a:p>
          <a:p>
            <a:pPr marL="514350" indent="-514350">
              <a:lnSpc>
                <a:spcPct val="110000"/>
              </a:lnSpc>
              <a:buAutoNum type="alphaUcPeriod"/>
            </a:pPr>
            <a:r>
              <a:rPr lang="en-US" sz="2200" dirty="0">
                <a:latin typeface="Arial"/>
                <a:cs typeface="Arial"/>
              </a:rPr>
              <a:t>The test coordinator and special education director meet to review, assign, and verify all student accommodations together. </a:t>
            </a:r>
          </a:p>
          <a:p>
            <a:pPr marL="514350" indent="-514350">
              <a:lnSpc>
                <a:spcPct val="110000"/>
              </a:lnSpc>
              <a:buAutoNum type="alphaUcPeriod"/>
            </a:pPr>
            <a:r>
              <a:rPr lang="en-US" sz="2200" dirty="0">
                <a:latin typeface="Arial"/>
                <a:cs typeface="Arial"/>
              </a:rPr>
              <a:t>Other (Please type your answer in the Q&amp;A.) </a:t>
            </a:r>
            <a:endParaRPr lang="en-US" sz="2200" dirty="0"/>
          </a:p>
        </p:txBody>
      </p:sp>
      <p:sp>
        <p:nvSpPr>
          <p:cNvPr id="2" name="Slide Number Placeholder 1">
            <a:extLst>
              <a:ext uri="{FF2B5EF4-FFF2-40B4-BE49-F238E27FC236}">
                <a16:creationId xmlns:a16="http://schemas.microsoft.com/office/drawing/2014/main" id="{D0D90E05-A37E-EB97-C6BF-334302DE0B63}"/>
              </a:ext>
            </a:extLst>
          </p:cNvPr>
          <p:cNvSpPr>
            <a:spLocks noGrp="1"/>
          </p:cNvSpPr>
          <p:nvPr>
            <p:ph type="sldNum" sz="quarter" idx="12"/>
          </p:nvPr>
        </p:nvSpPr>
        <p:spPr>
          <a:xfrm>
            <a:off x="9632372" y="6492875"/>
            <a:ext cx="2324099" cy="246495"/>
          </a:xfrm>
        </p:spPr>
        <p:txBody>
          <a:bodyPr/>
          <a:lstStyle/>
          <a:p>
            <a:fld id="{68A8D22E-6BC5-9E47-900C-2BB94685D9F5}" type="slidenum">
              <a:rPr lang="en-US" smtClean="0"/>
              <a:pPr/>
              <a:t>43</a:t>
            </a:fld>
            <a:endParaRPr lang="en-US"/>
          </a:p>
        </p:txBody>
      </p:sp>
    </p:spTree>
    <p:extLst>
      <p:ext uri="{BB962C8B-B14F-4D97-AF65-F5344CB8AC3E}">
        <p14:creationId xmlns:p14="http://schemas.microsoft.com/office/powerpoint/2010/main" val="1455164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9CD01-1292-824E-082E-7939D3293A57}"/>
              </a:ext>
            </a:extLst>
          </p:cNvPr>
          <p:cNvSpPr>
            <a:spLocks noGrp="1"/>
          </p:cNvSpPr>
          <p:nvPr>
            <p:ph type="title"/>
          </p:nvPr>
        </p:nvSpPr>
        <p:spPr/>
        <p:txBody>
          <a:bodyPr/>
          <a:lstStyle/>
          <a:p>
            <a:r>
              <a:rPr lang="en-US"/>
              <a:t>Demonstration</a:t>
            </a:r>
          </a:p>
        </p:txBody>
      </p:sp>
      <p:sp>
        <p:nvSpPr>
          <p:cNvPr id="3" name="Content Placeholder 2">
            <a:extLst>
              <a:ext uri="{FF2B5EF4-FFF2-40B4-BE49-F238E27FC236}">
                <a16:creationId xmlns:a16="http://schemas.microsoft.com/office/drawing/2014/main" id="{ED7669C0-79C2-5A1C-C7FE-9E13122E8E7D}"/>
              </a:ext>
            </a:extLst>
          </p:cNvPr>
          <p:cNvSpPr>
            <a:spLocks noGrp="1"/>
          </p:cNvSpPr>
          <p:nvPr>
            <p:ph idx="1"/>
          </p:nvPr>
        </p:nvSpPr>
        <p:spPr/>
        <p:txBody>
          <a:bodyPr/>
          <a:lstStyle/>
          <a:p>
            <a:r>
              <a:rPr lang="en-US">
                <a:solidFill>
                  <a:schemeClr val="tx1"/>
                </a:solidFill>
              </a:rPr>
              <a:t>New Export Accommodations feature</a:t>
            </a:r>
          </a:p>
        </p:txBody>
      </p:sp>
      <p:sp>
        <p:nvSpPr>
          <p:cNvPr id="4" name="Slide Number Placeholder 3">
            <a:extLst>
              <a:ext uri="{FF2B5EF4-FFF2-40B4-BE49-F238E27FC236}">
                <a16:creationId xmlns:a16="http://schemas.microsoft.com/office/drawing/2014/main" id="{8FE56B1B-B69F-E634-BF30-9115667F4D82}"/>
              </a:ext>
            </a:extLst>
          </p:cNvPr>
          <p:cNvSpPr>
            <a:spLocks noGrp="1"/>
          </p:cNvSpPr>
          <p:nvPr>
            <p:ph type="sldNum" sz="quarter" idx="12"/>
          </p:nvPr>
        </p:nvSpPr>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32934498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48B1-12D4-18C9-227E-F1077A5815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0C5FD0-2F65-81B3-60E5-9138A584F6F0}"/>
              </a:ext>
            </a:extLst>
          </p:cNvPr>
          <p:cNvSpPr>
            <a:spLocks noGrp="1"/>
          </p:cNvSpPr>
          <p:nvPr>
            <p:ph type="title"/>
          </p:nvPr>
        </p:nvSpPr>
        <p:spPr/>
        <p:txBody>
          <a:bodyPr>
            <a:normAutofit/>
          </a:bodyPr>
          <a:lstStyle/>
          <a:p>
            <a:r>
              <a:rPr lang="en-US" dirty="0">
                <a:solidFill>
                  <a:schemeClr val="bg1"/>
                </a:solidFill>
              </a:rPr>
              <a:t>New Export Accommodations Feature</a:t>
            </a:r>
          </a:p>
        </p:txBody>
      </p:sp>
      <p:sp>
        <p:nvSpPr>
          <p:cNvPr id="2" name="Content Placeholder 1">
            <a:extLst>
              <a:ext uri="{FF2B5EF4-FFF2-40B4-BE49-F238E27FC236}">
                <a16:creationId xmlns:a16="http://schemas.microsoft.com/office/drawing/2014/main" id="{E14A6FF6-FABD-BDCE-F3EE-F8A1CE710AAE}"/>
              </a:ext>
            </a:extLst>
          </p:cNvPr>
          <p:cNvSpPr>
            <a:spLocks noGrp="1"/>
          </p:cNvSpPr>
          <p:nvPr>
            <p:ph idx="1"/>
          </p:nvPr>
        </p:nvSpPr>
        <p:spPr>
          <a:xfrm>
            <a:off x="79873" y="1591254"/>
            <a:ext cx="11890665" cy="4414692"/>
          </a:xfrm>
        </p:spPr>
        <p:txBody>
          <a:bodyPr>
            <a:normAutofit/>
          </a:bodyPr>
          <a:lstStyle/>
          <a:p>
            <a:pPr lvl="1">
              <a:spcAft>
                <a:spcPts val="500"/>
              </a:spcAft>
            </a:pPr>
            <a:r>
              <a:rPr lang="en-US" b="1">
                <a:solidFill>
                  <a:schemeClr val="tx1"/>
                </a:solidFill>
              </a:rPr>
              <a:t>New for 2026</a:t>
            </a:r>
            <a:r>
              <a:rPr lang="en-US">
                <a:solidFill>
                  <a:schemeClr val="tx1"/>
                </a:solidFill>
              </a:rPr>
              <a:t>: Test coordinators can verify accommodations using the Export Accommodations feature on the Students page in the MCAS Portal. (</a:t>
            </a:r>
            <a:r>
              <a:rPr lang="en-US" b="1">
                <a:solidFill>
                  <a:schemeClr val="tx1"/>
                </a:solidFill>
              </a:rPr>
              <a:t>Administration &gt; Students &gt; Export Accommodations</a:t>
            </a:r>
            <a:r>
              <a:rPr lang="en-US">
                <a:solidFill>
                  <a:schemeClr val="tx1"/>
                </a:solidFill>
              </a:rPr>
              <a:t>) </a:t>
            </a:r>
          </a:p>
          <a:p>
            <a:pPr lvl="2">
              <a:spcAft>
                <a:spcPts val="500"/>
              </a:spcAft>
            </a:pPr>
            <a:r>
              <a:rPr lang="en-US" sz="2400">
                <a:solidFill>
                  <a:schemeClr val="tx1"/>
                </a:solidFill>
              </a:rPr>
              <a:t>A .CSV file will be downloaded to your computer containing the students’ first and last names, SASIDs, and a 1 in the column for each accommodation selected for each student. </a:t>
            </a:r>
          </a:p>
          <a:p>
            <a:pPr marL="457200" lvl="1" indent="0">
              <a:spcAft>
                <a:spcPts val="500"/>
              </a:spcAft>
              <a:buNone/>
            </a:pPr>
            <a:endParaRPr lang="en-US" sz="2800">
              <a:latin typeface="Aptos" panose="020B0004020202020204" pitchFamily="34" charset="0"/>
            </a:endParaRPr>
          </a:p>
        </p:txBody>
      </p:sp>
      <p:pic>
        <p:nvPicPr>
          <p:cNvPr id="4" name="Picture 3" descr="Image of assigning accommodations in lighthouse.">
            <a:extLst>
              <a:ext uri="{FF2B5EF4-FFF2-40B4-BE49-F238E27FC236}">
                <a16:creationId xmlns:a16="http://schemas.microsoft.com/office/drawing/2014/main" id="{4EA70A8F-56F6-245B-32C3-B7123366DA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502" y="3871752"/>
            <a:ext cx="7772400" cy="1743513"/>
          </a:xfrm>
          <a:prstGeom prst="rect">
            <a:avLst/>
          </a:prstGeom>
        </p:spPr>
      </p:pic>
      <p:pic>
        <p:nvPicPr>
          <p:cNvPr id="5" name="Picture 4" descr="Image of .CSV file.">
            <a:extLst>
              <a:ext uri="{FF2B5EF4-FFF2-40B4-BE49-F238E27FC236}">
                <a16:creationId xmlns:a16="http://schemas.microsoft.com/office/drawing/2014/main" id="{53B8F54E-2976-A2D1-58BE-16A97127D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3458" y="5760499"/>
            <a:ext cx="8987080" cy="854144"/>
          </a:xfrm>
          <a:prstGeom prst="rect">
            <a:avLst/>
          </a:prstGeom>
        </p:spPr>
      </p:pic>
      <p:sp>
        <p:nvSpPr>
          <p:cNvPr id="6" name="Slide Number Placeholder 5">
            <a:extLst>
              <a:ext uri="{FF2B5EF4-FFF2-40B4-BE49-F238E27FC236}">
                <a16:creationId xmlns:a16="http://schemas.microsoft.com/office/drawing/2014/main" id="{985890FA-5D9D-56E2-945B-4711E9B5D796}"/>
              </a:ext>
            </a:extLst>
          </p:cNvPr>
          <p:cNvSpPr>
            <a:spLocks noGrp="1"/>
          </p:cNvSpPr>
          <p:nvPr>
            <p:ph type="sldNum" sz="quarter" idx="12"/>
          </p:nvPr>
        </p:nvSpPr>
        <p:spPr/>
        <p:txBody>
          <a:bodyPr/>
          <a:lstStyle/>
          <a:p>
            <a:fld id="{68A8D22E-6BC5-9E47-900C-2BB94685D9F5}" type="slidenum">
              <a:rPr lang="en-US" smtClean="0"/>
              <a:t>45</a:t>
            </a:fld>
            <a:endParaRPr lang="en-US"/>
          </a:p>
        </p:txBody>
      </p:sp>
    </p:spTree>
    <p:extLst>
      <p:ext uri="{BB962C8B-B14F-4D97-AF65-F5344CB8AC3E}">
        <p14:creationId xmlns:p14="http://schemas.microsoft.com/office/powerpoint/2010/main" val="1677697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17144D-392B-683F-8E6E-487E753F66CB}"/>
              </a:ext>
            </a:extLst>
          </p:cNvPr>
          <p:cNvSpPr>
            <a:spLocks noGrp="1"/>
          </p:cNvSpPr>
          <p:nvPr>
            <p:ph type="title"/>
          </p:nvPr>
        </p:nvSpPr>
        <p:spPr/>
        <p:txBody>
          <a:bodyPr>
            <a:normAutofit fontScale="90000"/>
          </a:bodyPr>
          <a:lstStyle/>
          <a:p>
            <a:r>
              <a:rPr lang="en-US">
                <a:solidFill>
                  <a:schemeClr val="bg1"/>
                </a:solidFill>
              </a:rPr>
              <a:t>Ensuring Accommodations Are Assigned</a:t>
            </a:r>
          </a:p>
        </p:txBody>
      </p:sp>
      <p:sp>
        <p:nvSpPr>
          <p:cNvPr id="2" name="Content Placeholder 1">
            <a:extLst>
              <a:ext uri="{FF2B5EF4-FFF2-40B4-BE49-F238E27FC236}">
                <a16:creationId xmlns:a16="http://schemas.microsoft.com/office/drawing/2014/main" id="{DA90278B-4343-4452-3142-3D0C52F6E1A7}"/>
              </a:ext>
            </a:extLst>
          </p:cNvPr>
          <p:cNvSpPr>
            <a:spLocks noGrp="1"/>
          </p:cNvSpPr>
          <p:nvPr>
            <p:ph idx="1"/>
          </p:nvPr>
        </p:nvSpPr>
        <p:spPr>
          <a:xfrm>
            <a:off x="79873" y="1591254"/>
            <a:ext cx="11890665" cy="4414692"/>
          </a:xfrm>
        </p:spPr>
        <p:txBody>
          <a:bodyPr>
            <a:normAutofit/>
          </a:bodyPr>
          <a:lstStyle/>
          <a:p>
            <a:pPr lvl="1">
              <a:spcAft>
                <a:spcPts val="500"/>
              </a:spcAft>
            </a:pPr>
            <a:r>
              <a:rPr lang="en-US" dirty="0">
                <a:solidFill>
                  <a:schemeClr val="tx1"/>
                </a:solidFill>
              </a:rPr>
              <a:t>Test coordinators and test administrators can view all assigned accommodations for each CBT class on the summary page that is provided with student logins. </a:t>
            </a:r>
          </a:p>
          <a:p>
            <a:pPr lvl="1">
              <a:spcAft>
                <a:spcPts val="500"/>
              </a:spcAft>
            </a:pPr>
            <a:r>
              <a:rPr lang="en-US" dirty="0">
                <a:solidFill>
                  <a:schemeClr val="tx1"/>
                </a:solidFill>
              </a:rPr>
              <a:t>Test coordinators and test administrators can view assigned accommodated forms for CBT on the View Details/Student Logins page in the MCAS Portal. (</a:t>
            </a:r>
            <a:r>
              <a:rPr lang="en-US" b="1" dirty="0">
                <a:solidFill>
                  <a:schemeClr val="tx1"/>
                </a:solidFill>
              </a:rPr>
              <a:t>Administration &gt; Test Scheduling &gt; select the scheduled test &gt; View Details/Student Logins</a:t>
            </a:r>
            <a:r>
              <a:rPr lang="en-US" dirty="0">
                <a:solidFill>
                  <a:schemeClr val="tx1"/>
                </a:solidFill>
              </a:rPr>
              <a:t>)</a:t>
            </a:r>
          </a:p>
          <a:p>
            <a:pPr lvl="1">
              <a:spcAft>
                <a:spcPts val="500"/>
              </a:spcAft>
            </a:pPr>
            <a:r>
              <a:rPr lang="en-US" dirty="0">
                <a:solidFill>
                  <a:schemeClr val="tx1"/>
                </a:solidFill>
              </a:rPr>
              <a:t>Individual student accommodations can be viewed on the Edit Students page in the MCAS Portal. (</a:t>
            </a:r>
            <a:r>
              <a:rPr lang="en-US" b="1" dirty="0">
                <a:solidFill>
                  <a:schemeClr val="tx1"/>
                </a:solidFill>
              </a:rPr>
              <a:t>Administration &gt; Students &gt; search for the student &gt; Edit</a:t>
            </a:r>
            <a:r>
              <a:rPr lang="en-US" dirty="0">
                <a:solidFill>
                  <a:schemeClr val="tx1"/>
                </a:solidFill>
              </a:rPr>
              <a:t>) </a:t>
            </a:r>
          </a:p>
          <a:p>
            <a:pPr marL="457200" lvl="1" indent="0">
              <a:spcAft>
                <a:spcPts val="500"/>
              </a:spcAft>
              <a:buNone/>
            </a:pPr>
            <a:endParaRPr lang="en-US" sz="2800" dirty="0">
              <a:latin typeface="Aptos" panose="020B0004020202020204" pitchFamily="34" charset="0"/>
            </a:endParaRPr>
          </a:p>
        </p:txBody>
      </p:sp>
      <p:sp>
        <p:nvSpPr>
          <p:cNvPr id="4" name="Slide Number Placeholder 3">
            <a:extLst>
              <a:ext uri="{FF2B5EF4-FFF2-40B4-BE49-F238E27FC236}">
                <a16:creationId xmlns:a16="http://schemas.microsoft.com/office/drawing/2014/main" id="{7CA00782-3E45-5124-E0C3-A4D0A0D952A7}"/>
              </a:ext>
            </a:extLst>
          </p:cNvPr>
          <p:cNvSpPr>
            <a:spLocks noGrp="1"/>
          </p:cNvSpPr>
          <p:nvPr>
            <p:ph type="sldNum" sz="quarter" idx="12"/>
          </p:nvPr>
        </p:nvSpPr>
        <p:spPr/>
        <p:txBody>
          <a:bodyPr/>
          <a:lstStyle/>
          <a:p>
            <a:fld id="{68A8D22E-6BC5-9E47-900C-2BB94685D9F5}" type="slidenum">
              <a:rPr lang="en-US" smtClean="0"/>
              <a:t>46</a:t>
            </a:fld>
            <a:endParaRPr lang="en-US"/>
          </a:p>
        </p:txBody>
      </p:sp>
    </p:spTree>
    <p:extLst>
      <p:ext uri="{BB962C8B-B14F-4D97-AF65-F5344CB8AC3E}">
        <p14:creationId xmlns:p14="http://schemas.microsoft.com/office/powerpoint/2010/main" val="17990135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17144D-392B-683F-8E6E-487E753F66CB}"/>
              </a:ext>
            </a:extLst>
          </p:cNvPr>
          <p:cNvSpPr>
            <a:spLocks noGrp="1"/>
          </p:cNvSpPr>
          <p:nvPr>
            <p:ph type="title"/>
          </p:nvPr>
        </p:nvSpPr>
        <p:spPr/>
        <p:txBody>
          <a:bodyPr>
            <a:normAutofit/>
          </a:bodyPr>
          <a:lstStyle/>
          <a:p>
            <a:r>
              <a:rPr lang="en-US">
                <a:solidFill>
                  <a:schemeClr val="bg1"/>
                </a:solidFill>
              </a:rPr>
              <a:t>Preparing for Test Administration</a:t>
            </a:r>
          </a:p>
        </p:txBody>
      </p:sp>
      <p:sp>
        <p:nvSpPr>
          <p:cNvPr id="2" name="Content Placeholder 1">
            <a:extLst>
              <a:ext uri="{FF2B5EF4-FFF2-40B4-BE49-F238E27FC236}">
                <a16:creationId xmlns:a16="http://schemas.microsoft.com/office/drawing/2014/main" id="{DA90278B-4343-4452-3142-3D0C52F6E1A7}"/>
              </a:ext>
            </a:extLst>
          </p:cNvPr>
          <p:cNvSpPr>
            <a:spLocks noGrp="1"/>
          </p:cNvSpPr>
          <p:nvPr>
            <p:ph idx="1"/>
          </p:nvPr>
        </p:nvSpPr>
        <p:spPr/>
        <p:txBody>
          <a:bodyPr>
            <a:normAutofit/>
          </a:bodyPr>
          <a:lstStyle/>
          <a:p>
            <a:pPr>
              <a:spcBef>
                <a:spcPts val="600"/>
              </a:spcBef>
              <a:spcAft>
                <a:spcPts val="600"/>
              </a:spcAft>
            </a:pPr>
            <a:r>
              <a:rPr lang="en-US" sz="2800" dirty="0">
                <a:solidFill>
                  <a:schemeClr val="tx1"/>
                </a:solidFill>
              </a:rPr>
              <a:t>Provide training to those who will provide accommodations.</a:t>
            </a:r>
          </a:p>
          <a:p>
            <a:pPr lvl="1">
              <a:spcAft>
                <a:spcPts val="500"/>
              </a:spcAft>
            </a:pPr>
            <a:r>
              <a:rPr lang="en-US" sz="2400" dirty="0">
                <a:solidFill>
                  <a:schemeClr val="tx1"/>
                </a:solidFill>
              </a:rPr>
              <a:t>Test administrators</a:t>
            </a:r>
          </a:p>
          <a:p>
            <a:pPr lvl="1">
              <a:spcAft>
                <a:spcPts val="500"/>
              </a:spcAft>
            </a:pPr>
            <a:r>
              <a:rPr lang="en-US" sz="2400" dirty="0">
                <a:solidFill>
                  <a:schemeClr val="tx1"/>
                </a:solidFill>
              </a:rPr>
              <a:t>Other professional staff</a:t>
            </a:r>
          </a:p>
          <a:p>
            <a:pPr>
              <a:spcAft>
                <a:spcPts val="500"/>
              </a:spcAft>
            </a:pPr>
            <a:r>
              <a:rPr lang="en-US" dirty="0">
                <a:solidFill>
                  <a:schemeClr val="tx1"/>
                </a:solidFill>
              </a:rPr>
              <a:t>Develop plan to monitor accommodations that require 1:1 test administration.</a:t>
            </a:r>
          </a:p>
          <a:p>
            <a:pPr>
              <a:spcAft>
                <a:spcPts val="500"/>
              </a:spcAft>
            </a:pPr>
            <a:r>
              <a:rPr lang="en-US" sz="2800" dirty="0">
                <a:solidFill>
                  <a:schemeClr val="tx1"/>
                </a:solidFill>
              </a:rPr>
              <a:t>Provide students opportunities to view the </a:t>
            </a:r>
            <a:r>
              <a:rPr lang="en-US" sz="2800" b="1" dirty="0">
                <a:solidFill>
                  <a:schemeClr val="tx1"/>
                </a:solidFill>
              </a:rPr>
              <a:t>Student Tutorial </a:t>
            </a:r>
            <a:r>
              <a:rPr lang="en-US" sz="2800" dirty="0">
                <a:solidFill>
                  <a:schemeClr val="tx1"/>
                </a:solidFill>
              </a:rPr>
              <a:t>and take online </a:t>
            </a:r>
            <a:r>
              <a:rPr lang="en-US" sz="2800" b="1" dirty="0">
                <a:solidFill>
                  <a:schemeClr val="tx1"/>
                </a:solidFill>
              </a:rPr>
              <a:t>Practice tests </a:t>
            </a:r>
            <a:r>
              <a:rPr lang="en-US" sz="2800" dirty="0">
                <a:solidFill>
                  <a:schemeClr val="tx1"/>
                </a:solidFill>
              </a:rPr>
              <a:t>using accommodated format, if appropriate.</a:t>
            </a:r>
          </a:p>
          <a:p>
            <a:pPr>
              <a:spcAft>
                <a:spcPts val="500"/>
              </a:spcAft>
            </a:pPr>
            <a:r>
              <a:rPr lang="en-US" i="0" dirty="0">
                <a:solidFill>
                  <a:srgbClr val="212529"/>
                </a:solidFill>
                <a:effectLst/>
              </a:rPr>
              <a:t>Attend DESE </a:t>
            </a:r>
            <a:r>
              <a:rPr lang="en-US">
                <a:solidFill>
                  <a:srgbClr val="212529"/>
                </a:solidFill>
              </a:rPr>
              <a:t>trainings</a:t>
            </a:r>
            <a:r>
              <a:rPr lang="en-US" dirty="0">
                <a:solidFill>
                  <a:srgbClr val="212529"/>
                </a:solidFill>
              </a:rPr>
              <a:t> listed on the </a:t>
            </a:r>
            <a:r>
              <a:rPr lang="en-US" dirty="0">
                <a:solidFill>
                  <a:srgbClr val="212529"/>
                </a:solidFill>
                <a:hlinkClick r:id="rId2"/>
              </a:rPr>
              <a:t>Training Opportunities</a:t>
            </a:r>
            <a:r>
              <a:rPr lang="en-US" dirty="0">
                <a:solidFill>
                  <a:srgbClr val="212529"/>
                </a:solidFill>
              </a:rPr>
              <a:t> webpage.</a:t>
            </a:r>
            <a:endParaRPr lang="en-US" dirty="0"/>
          </a:p>
        </p:txBody>
      </p:sp>
      <p:sp>
        <p:nvSpPr>
          <p:cNvPr id="4" name="Slide Number Placeholder 3">
            <a:extLst>
              <a:ext uri="{FF2B5EF4-FFF2-40B4-BE49-F238E27FC236}">
                <a16:creationId xmlns:a16="http://schemas.microsoft.com/office/drawing/2014/main" id="{FCAD9FFF-C317-C5A4-7661-B647A390E0BC}"/>
              </a:ext>
            </a:extLst>
          </p:cNvPr>
          <p:cNvSpPr>
            <a:spLocks noGrp="1"/>
          </p:cNvSpPr>
          <p:nvPr>
            <p:ph type="sldNum" sz="quarter" idx="12"/>
          </p:nvPr>
        </p:nvSpPr>
        <p:spPr/>
        <p:txBody>
          <a:bodyPr/>
          <a:lstStyle/>
          <a:p>
            <a:fld id="{68A8D22E-6BC5-9E47-900C-2BB94685D9F5}" type="slidenum">
              <a:rPr lang="en-US" smtClean="0"/>
              <a:t>47</a:t>
            </a:fld>
            <a:endParaRPr lang="en-US"/>
          </a:p>
        </p:txBody>
      </p:sp>
    </p:spTree>
    <p:extLst>
      <p:ext uri="{BB962C8B-B14F-4D97-AF65-F5344CB8AC3E}">
        <p14:creationId xmlns:p14="http://schemas.microsoft.com/office/powerpoint/2010/main" val="1250617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DBF5C5-5398-DE1B-5543-C4DA11B59CA0}"/>
              </a:ext>
            </a:extLst>
          </p:cNvPr>
          <p:cNvSpPr>
            <a:spLocks noGrp="1"/>
          </p:cNvSpPr>
          <p:nvPr>
            <p:ph type="title"/>
          </p:nvPr>
        </p:nvSpPr>
        <p:spPr>
          <a:xfrm>
            <a:off x="173179" y="243323"/>
            <a:ext cx="10515600" cy="861002"/>
          </a:xfrm>
        </p:spPr>
        <p:txBody>
          <a:bodyPr>
            <a:noAutofit/>
          </a:bodyPr>
          <a:lstStyle/>
          <a:p>
            <a:r>
              <a:rPr lang="en-US" sz="3800" dirty="0">
                <a:solidFill>
                  <a:schemeClr val="bg1"/>
                </a:solidFill>
              </a:rPr>
              <a:t>REMINDER: </a:t>
            </a:r>
            <a:br>
              <a:rPr lang="en-US" sz="3800" dirty="0">
                <a:solidFill>
                  <a:schemeClr val="bg1"/>
                </a:solidFill>
              </a:rPr>
            </a:br>
            <a:r>
              <a:rPr lang="en-US" sz="3800" dirty="0">
                <a:solidFill>
                  <a:schemeClr val="bg1"/>
                </a:solidFill>
              </a:rPr>
              <a:t>Provide to all students during testing</a:t>
            </a:r>
          </a:p>
        </p:txBody>
      </p:sp>
      <p:sp>
        <p:nvSpPr>
          <p:cNvPr id="2" name="Content Placeholder 1">
            <a:extLst>
              <a:ext uri="{FF2B5EF4-FFF2-40B4-BE49-F238E27FC236}">
                <a16:creationId xmlns:a16="http://schemas.microsoft.com/office/drawing/2014/main" id="{0BC2B58E-5FBA-6AF7-5619-B0A72F04989C}"/>
              </a:ext>
            </a:extLst>
          </p:cNvPr>
          <p:cNvSpPr>
            <a:spLocks noGrp="1"/>
          </p:cNvSpPr>
          <p:nvPr>
            <p:ph idx="1"/>
          </p:nvPr>
        </p:nvSpPr>
        <p:spPr/>
        <p:txBody>
          <a:bodyPr>
            <a:normAutofit/>
          </a:bodyPr>
          <a:lstStyle/>
          <a:p>
            <a:r>
              <a:rPr lang="en-US" sz="3200">
                <a:solidFill>
                  <a:schemeClr val="tx1"/>
                </a:solidFill>
              </a:rPr>
              <a:t>Untimed test sessions</a:t>
            </a:r>
          </a:p>
          <a:p>
            <a:r>
              <a:rPr lang="en-US" sz="3200">
                <a:solidFill>
                  <a:schemeClr val="tx1"/>
                </a:solidFill>
              </a:rPr>
              <a:t>Blank scratch paper (including blank, lined, or graph paper)</a:t>
            </a:r>
          </a:p>
          <a:p>
            <a:r>
              <a:rPr lang="en-US" sz="3200">
                <a:solidFill>
                  <a:schemeClr val="tx1"/>
                </a:solidFill>
              </a:rPr>
              <a:t>Assistance from test administrator, as needed, to navigate the computer-based testing platform</a:t>
            </a:r>
          </a:p>
        </p:txBody>
      </p:sp>
      <p:sp>
        <p:nvSpPr>
          <p:cNvPr id="4" name="Slide Number Placeholder 3">
            <a:extLst>
              <a:ext uri="{FF2B5EF4-FFF2-40B4-BE49-F238E27FC236}">
                <a16:creationId xmlns:a16="http://schemas.microsoft.com/office/drawing/2014/main" id="{8F21A9E3-DD2C-9359-3F35-D8C311715634}"/>
              </a:ext>
            </a:extLst>
          </p:cNvPr>
          <p:cNvSpPr>
            <a:spLocks noGrp="1"/>
          </p:cNvSpPr>
          <p:nvPr>
            <p:ph type="sldNum" sz="quarter" idx="12"/>
          </p:nvPr>
        </p:nvSpPr>
        <p:spPr/>
        <p:txBody>
          <a:bodyPr/>
          <a:lstStyle/>
          <a:p>
            <a:fld id="{68A8D22E-6BC5-9E47-900C-2BB94685D9F5}" type="slidenum">
              <a:rPr lang="en-US" smtClean="0"/>
              <a:t>48</a:t>
            </a:fld>
            <a:endParaRPr lang="en-US"/>
          </a:p>
        </p:txBody>
      </p:sp>
    </p:spTree>
    <p:extLst>
      <p:ext uri="{BB962C8B-B14F-4D97-AF65-F5344CB8AC3E}">
        <p14:creationId xmlns:p14="http://schemas.microsoft.com/office/powerpoint/2010/main" val="16742732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E0A414-AB9C-6580-7598-20FE91158F81}"/>
              </a:ext>
            </a:extLst>
          </p:cNvPr>
          <p:cNvSpPr>
            <a:spLocks noGrp="1"/>
          </p:cNvSpPr>
          <p:nvPr>
            <p:ph type="title"/>
          </p:nvPr>
        </p:nvSpPr>
        <p:spPr/>
        <p:txBody>
          <a:bodyPr/>
          <a:lstStyle/>
          <a:p>
            <a:r>
              <a:rPr lang="en-US" dirty="0">
                <a:solidFill>
                  <a:schemeClr val="bg1"/>
                </a:solidFill>
              </a:rPr>
              <a:t>Reminders for Paper-Based Testing </a:t>
            </a:r>
          </a:p>
        </p:txBody>
      </p:sp>
      <p:sp>
        <p:nvSpPr>
          <p:cNvPr id="2" name="Content Placeholder 1">
            <a:extLst>
              <a:ext uri="{FF2B5EF4-FFF2-40B4-BE49-F238E27FC236}">
                <a16:creationId xmlns:a16="http://schemas.microsoft.com/office/drawing/2014/main" id="{75641B45-AF02-274F-6343-EA1668BDA8EB}"/>
              </a:ext>
            </a:extLst>
          </p:cNvPr>
          <p:cNvSpPr>
            <a:spLocks noGrp="1"/>
          </p:cNvSpPr>
          <p:nvPr>
            <p:ph idx="1"/>
          </p:nvPr>
        </p:nvSpPr>
        <p:spPr>
          <a:xfrm>
            <a:off x="173179" y="1717713"/>
            <a:ext cx="11890665" cy="4653904"/>
          </a:xfrm>
        </p:spPr>
        <p:txBody>
          <a:bodyPr vert="horz" lIns="91440" tIns="45720" rIns="91440" bIns="45720" rtlCol="0" anchor="t">
            <a:normAutofit fontScale="92500" lnSpcReduction="10000"/>
          </a:bodyPr>
          <a:lstStyle/>
          <a:p>
            <a:pPr>
              <a:spcBef>
                <a:spcPts val="300"/>
              </a:spcBef>
              <a:spcAft>
                <a:spcPts val="600"/>
              </a:spcAft>
            </a:pPr>
            <a:r>
              <a:rPr lang="en-US" sz="2800" dirty="0">
                <a:solidFill>
                  <a:schemeClr val="tx1"/>
                </a:solidFill>
                <a:latin typeface="Arial"/>
                <a:cs typeface="Arial"/>
              </a:rPr>
              <a:t>Review and follow </a:t>
            </a:r>
            <a:r>
              <a:rPr lang="en-US" sz="2800" b="1" dirty="0">
                <a:solidFill>
                  <a:schemeClr val="tx1"/>
                </a:solidFill>
                <a:latin typeface="Arial"/>
                <a:cs typeface="Arial"/>
              </a:rPr>
              <a:t>Special Instructions </a:t>
            </a:r>
            <a:r>
              <a:rPr lang="en-US" sz="2800" dirty="0">
                <a:solidFill>
                  <a:schemeClr val="tx1"/>
                </a:solidFill>
                <a:latin typeface="Arial"/>
                <a:cs typeface="Arial"/>
              </a:rPr>
              <a:t>included with special test forms (e.g., braille, large-print) to ensure tests are scored properly.</a:t>
            </a:r>
          </a:p>
          <a:p>
            <a:pPr>
              <a:spcBef>
                <a:spcPts val="300"/>
              </a:spcBef>
              <a:spcAft>
                <a:spcPts val="600"/>
              </a:spcAft>
            </a:pPr>
            <a:r>
              <a:rPr lang="en-US" sz="2800" dirty="0">
                <a:solidFill>
                  <a:schemeClr val="tx1"/>
                </a:solidFill>
                <a:latin typeface="Arial"/>
                <a:cs typeface="Arial"/>
              </a:rPr>
              <a:t>Designate test administrators to transcribe large-print, braille, and other responses into standard booklet and include with original in </a:t>
            </a:r>
            <a:r>
              <a:rPr lang="en-US" sz="2800" b="1" dirty="0">
                <a:solidFill>
                  <a:schemeClr val="tx1"/>
                </a:solidFill>
                <a:latin typeface="Arial"/>
                <a:cs typeface="Arial"/>
              </a:rPr>
              <a:t>Special Handling Envelope.</a:t>
            </a:r>
          </a:p>
          <a:p>
            <a:pPr lvl="1">
              <a:spcBef>
                <a:spcPts val="300"/>
              </a:spcBef>
              <a:spcAft>
                <a:spcPts val="600"/>
              </a:spcAft>
            </a:pPr>
            <a:r>
              <a:rPr lang="en-US" dirty="0">
                <a:solidFill>
                  <a:schemeClr val="tx1"/>
                </a:solidFill>
                <a:latin typeface="Arial"/>
                <a:cs typeface="Arial"/>
              </a:rPr>
              <a:t>Refer to the </a:t>
            </a:r>
            <a:r>
              <a:rPr lang="en-US" dirty="0">
                <a:solidFill>
                  <a:srgbClr val="467886"/>
                </a:solidFill>
                <a:effectLst/>
                <a:latin typeface="Arial"/>
                <a:cs typeface="Arial"/>
                <a:hlinkClick r:id="rId2">
                  <a:extLst>
                    <a:ext uri="{A12FA001-AC4F-418D-AE19-62706E023703}">
                      <ahyp:hlinkClr xmlns:ahyp="http://schemas.microsoft.com/office/drawing/2018/hyperlinkcolor" val="tx"/>
                    </a:ext>
                  </a:extLst>
                </a:hlinkClick>
              </a:rPr>
              <a:t>Procedures for Scribing and Transcribing Student Responses (Appendix C)</a:t>
            </a:r>
            <a:r>
              <a:rPr lang="en-US" dirty="0">
                <a:solidFill>
                  <a:schemeClr val="tx1"/>
                </a:solidFill>
                <a:effectLst/>
                <a:latin typeface="Arial"/>
                <a:cs typeface="Arial"/>
              </a:rPr>
              <a:t> </a:t>
            </a:r>
            <a:r>
              <a:rPr lang="en-US" dirty="0">
                <a:solidFill>
                  <a:schemeClr val="tx1"/>
                </a:solidFill>
                <a:latin typeface="Arial"/>
                <a:cs typeface="Arial"/>
              </a:rPr>
              <a:t>of</a:t>
            </a:r>
            <a:r>
              <a:rPr lang="en-US" dirty="0">
                <a:solidFill>
                  <a:schemeClr val="tx1"/>
                </a:solidFill>
                <a:effectLst/>
                <a:latin typeface="Arial"/>
                <a:cs typeface="Arial"/>
              </a:rPr>
              <a:t> the </a:t>
            </a:r>
            <a:r>
              <a:rPr lang="en-US" i="1">
                <a:solidFill>
                  <a:schemeClr val="tx1"/>
                </a:solidFill>
                <a:effectLst/>
                <a:latin typeface="Arial"/>
                <a:cs typeface="Arial"/>
              </a:rPr>
              <a:t>Accessibility and Accommodation Manual</a:t>
            </a:r>
            <a:endParaRPr lang="en-US" b="1" i="1">
              <a:solidFill>
                <a:schemeClr val="tx1"/>
              </a:solidFill>
              <a:latin typeface="Arial"/>
              <a:cs typeface="Arial"/>
            </a:endParaRPr>
          </a:p>
          <a:p>
            <a:pPr>
              <a:spcBef>
                <a:spcPts val="300"/>
              </a:spcBef>
              <a:spcAft>
                <a:spcPts val="500"/>
              </a:spcAft>
            </a:pPr>
            <a:r>
              <a:rPr lang="en-US" sz="2800" dirty="0">
                <a:solidFill>
                  <a:schemeClr val="tx1"/>
                </a:solidFill>
                <a:latin typeface="Arial"/>
                <a:cs typeface="Arial"/>
              </a:rPr>
              <a:t>Typed responses: </a:t>
            </a:r>
          </a:p>
          <a:p>
            <a:pPr lvl="1">
              <a:spcBef>
                <a:spcPts val="300"/>
              </a:spcBef>
              <a:spcAft>
                <a:spcPts val="500"/>
              </a:spcAft>
            </a:pPr>
            <a:r>
              <a:rPr lang="en-US" dirty="0">
                <a:solidFill>
                  <a:schemeClr val="tx1"/>
                </a:solidFill>
                <a:latin typeface="Arial"/>
                <a:cs typeface="Arial"/>
              </a:rPr>
              <a:t>One item response per page</a:t>
            </a:r>
          </a:p>
          <a:p>
            <a:pPr lvl="1">
              <a:spcBef>
                <a:spcPts val="300"/>
              </a:spcBef>
              <a:spcAft>
                <a:spcPts val="500"/>
              </a:spcAft>
            </a:pPr>
            <a:r>
              <a:rPr lang="en-US" dirty="0">
                <a:solidFill>
                  <a:schemeClr val="tx1"/>
                </a:solidFill>
                <a:latin typeface="Arial"/>
                <a:cs typeface="Arial"/>
              </a:rPr>
              <a:t>Each response must not exceed one page</a:t>
            </a:r>
          </a:p>
          <a:p>
            <a:pPr lvl="1">
              <a:spcBef>
                <a:spcPts val="300"/>
              </a:spcBef>
              <a:spcAft>
                <a:spcPts val="500"/>
              </a:spcAft>
            </a:pPr>
            <a:r>
              <a:rPr lang="en-US" dirty="0">
                <a:solidFill>
                  <a:schemeClr val="tx1"/>
                </a:solidFill>
                <a:latin typeface="Arial"/>
                <a:cs typeface="Arial"/>
              </a:rPr>
              <a:t>Each page must include all parts of each item (e.g., a., b., c., d…)</a:t>
            </a:r>
          </a:p>
          <a:p>
            <a:pPr lvl="1">
              <a:spcBef>
                <a:spcPts val="300"/>
              </a:spcBef>
              <a:spcAft>
                <a:spcPts val="500"/>
              </a:spcAft>
            </a:pPr>
            <a:r>
              <a:rPr lang="en-US" dirty="0">
                <a:solidFill>
                  <a:schemeClr val="tx1"/>
                </a:solidFill>
                <a:latin typeface="Arial"/>
                <a:cs typeface="Arial"/>
              </a:rPr>
              <a:t>Include student information in header/footer according to Appendix C of the </a:t>
            </a:r>
            <a:r>
              <a:rPr lang="en-US" i="1" dirty="0">
                <a:solidFill>
                  <a:schemeClr val="tx1"/>
                </a:solidFill>
                <a:latin typeface="Arial"/>
                <a:cs typeface="Arial"/>
              </a:rPr>
              <a:t>Principal’s Administration Manual</a:t>
            </a:r>
            <a:endParaRPr lang="en-US" dirty="0">
              <a:solidFill>
                <a:schemeClr val="tx1"/>
              </a:solidFill>
              <a:latin typeface="Arial"/>
              <a:cs typeface="Arial"/>
            </a:endParaRPr>
          </a:p>
        </p:txBody>
      </p:sp>
      <p:sp>
        <p:nvSpPr>
          <p:cNvPr id="4" name="Slide Number Placeholder 3">
            <a:extLst>
              <a:ext uri="{FF2B5EF4-FFF2-40B4-BE49-F238E27FC236}">
                <a16:creationId xmlns:a16="http://schemas.microsoft.com/office/drawing/2014/main" id="{794048BC-679C-69FB-9D3D-5DBEEFFCAAB0}"/>
              </a:ext>
            </a:extLst>
          </p:cNvPr>
          <p:cNvSpPr>
            <a:spLocks noGrp="1"/>
          </p:cNvSpPr>
          <p:nvPr>
            <p:ph type="sldNum" sz="quarter" idx="12"/>
          </p:nvPr>
        </p:nvSpPr>
        <p:spPr/>
        <p:txBody>
          <a:bodyPr/>
          <a:lstStyle/>
          <a:p>
            <a:fld id="{68A8D22E-6BC5-9E47-900C-2BB94685D9F5}" type="slidenum">
              <a:rPr lang="en-US" smtClean="0"/>
              <a:t>49</a:t>
            </a:fld>
            <a:endParaRPr lang="en-US"/>
          </a:p>
        </p:txBody>
      </p:sp>
    </p:spTree>
    <p:extLst>
      <p:ext uri="{BB962C8B-B14F-4D97-AF65-F5344CB8AC3E}">
        <p14:creationId xmlns:p14="http://schemas.microsoft.com/office/powerpoint/2010/main" val="36348487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A2531D-AAA0-D60B-88D2-A4668E5C6193}"/>
              </a:ext>
            </a:extLst>
          </p:cNvPr>
          <p:cNvSpPr>
            <a:spLocks noGrp="1"/>
          </p:cNvSpPr>
          <p:nvPr>
            <p:ph type="title"/>
          </p:nvPr>
        </p:nvSpPr>
        <p:spPr/>
        <p:txBody>
          <a:bodyPr>
            <a:normAutofit fontScale="90000"/>
          </a:bodyPr>
          <a:lstStyle/>
          <a:p>
            <a:r>
              <a:rPr lang="en-US">
                <a:solidFill>
                  <a:schemeClr val="bg1"/>
                </a:solidFill>
              </a:rPr>
              <a:t>If a Student Refuses an Accommodation… </a:t>
            </a:r>
          </a:p>
        </p:txBody>
      </p:sp>
      <p:sp>
        <p:nvSpPr>
          <p:cNvPr id="2" name="Content Placeholder 1">
            <a:extLst>
              <a:ext uri="{FF2B5EF4-FFF2-40B4-BE49-F238E27FC236}">
                <a16:creationId xmlns:a16="http://schemas.microsoft.com/office/drawing/2014/main" id="{96DB3133-361B-D875-3BD7-20447A4F4B23}"/>
              </a:ext>
            </a:extLst>
          </p:cNvPr>
          <p:cNvSpPr>
            <a:spLocks noGrp="1"/>
          </p:cNvSpPr>
          <p:nvPr>
            <p:ph idx="1"/>
          </p:nvPr>
        </p:nvSpPr>
        <p:spPr>
          <a:xfrm>
            <a:off x="173179" y="1591254"/>
            <a:ext cx="11890665" cy="4692814"/>
          </a:xfrm>
        </p:spPr>
        <p:txBody>
          <a:bodyPr>
            <a:normAutofit lnSpcReduction="10000"/>
          </a:bodyPr>
          <a:lstStyle/>
          <a:p>
            <a:r>
              <a:rPr lang="en-US" sz="2600" dirty="0">
                <a:solidFill>
                  <a:schemeClr val="tx1"/>
                </a:solidFill>
              </a:rPr>
              <a:t>Document student’s refusal in writing; keep in student’s file.</a:t>
            </a:r>
          </a:p>
          <a:p>
            <a:pPr lvl="1"/>
            <a:r>
              <a:rPr lang="en-US" sz="2400" dirty="0">
                <a:solidFill>
                  <a:schemeClr val="tx1"/>
                </a:solidFill>
              </a:rPr>
              <a:t>Sample refusal form — available at </a:t>
            </a:r>
            <a:r>
              <a:rPr lang="en-US" sz="2400" dirty="0">
                <a:hlinkClick r:id="rId2"/>
              </a:rPr>
              <a:t>www.doe.mass.edu/mcas/accessibility/</a:t>
            </a:r>
            <a:endParaRPr lang="en-US" sz="2400" dirty="0"/>
          </a:p>
          <a:p>
            <a:r>
              <a:rPr lang="en-US" sz="2600" dirty="0">
                <a:solidFill>
                  <a:schemeClr val="tx1"/>
                </a:solidFill>
              </a:rPr>
              <a:t>Continue to make accommodation available, if needed, for remainder of test administration.</a:t>
            </a:r>
          </a:p>
          <a:p>
            <a:r>
              <a:rPr lang="en-US" sz="2600" dirty="0">
                <a:solidFill>
                  <a:schemeClr val="tx1"/>
                </a:solidFill>
              </a:rPr>
              <a:t>Do </a:t>
            </a:r>
            <a:r>
              <a:rPr lang="en-US" sz="2600" u="sng" dirty="0">
                <a:solidFill>
                  <a:schemeClr val="tx1"/>
                </a:solidFill>
              </a:rPr>
              <a:t>not</a:t>
            </a:r>
            <a:r>
              <a:rPr lang="en-US" sz="2600" dirty="0">
                <a:solidFill>
                  <a:schemeClr val="tx1"/>
                </a:solidFill>
              </a:rPr>
              <a:t> make student sign waiver of their right to receive the accommodation.</a:t>
            </a:r>
          </a:p>
          <a:p>
            <a:r>
              <a:rPr lang="en-US" sz="2600" dirty="0">
                <a:solidFill>
                  <a:schemeClr val="tx1"/>
                </a:solidFill>
              </a:rPr>
              <a:t>Notify parent/guardian of student’s refusal.</a:t>
            </a:r>
          </a:p>
          <a:p>
            <a:r>
              <a:rPr lang="en-US" sz="2600" dirty="0">
                <a:solidFill>
                  <a:schemeClr val="tx1"/>
                </a:solidFill>
              </a:rPr>
              <a:t>Amend IEP/504 plan for future testing.</a:t>
            </a:r>
          </a:p>
          <a:p>
            <a:pPr lvl="1"/>
            <a:r>
              <a:rPr lang="en-US" sz="2400" dirty="0">
                <a:solidFill>
                  <a:schemeClr val="tx1"/>
                </a:solidFill>
              </a:rPr>
              <a:t>If appropriate, list accommodation in the IEP/504 plan “as requested by student,” or remove it.</a:t>
            </a:r>
          </a:p>
          <a:p>
            <a:r>
              <a:rPr lang="en-US" sz="2600" dirty="0">
                <a:solidFill>
                  <a:schemeClr val="tx1"/>
                </a:solidFill>
              </a:rPr>
              <a:t>Update the information in student’s Student Registration if an accommodation was entered incorrectly or was not used.</a:t>
            </a:r>
          </a:p>
        </p:txBody>
      </p:sp>
      <p:sp>
        <p:nvSpPr>
          <p:cNvPr id="4" name="Slide Number Placeholder 3">
            <a:extLst>
              <a:ext uri="{FF2B5EF4-FFF2-40B4-BE49-F238E27FC236}">
                <a16:creationId xmlns:a16="http://schemas.microsoft.com/office/drawing/2014/main" id="{273A0D9F-4762-199E-EE78-5DE9F608EE99}"/>
              </a:ext>
            </a:extLst>
          </p:cNvPr>
          <p:cNvSpPr>
            <a:spLocks noGrp="1"/>
          </p:cNvSpPr>
          <p:nvPr>
            <p:ph type="sldNum" sz="quarter" idx="12"/>
          </p:nvPr>
        </p:nvSpPr>
        <p:spPr/>
        <p:txBody>
          <a:bodyPr/>
          <a:lstStyle/>
          <a:p>
            <a:fld id="{68A8D22E-6BC5-9E47-900C-2BB94685D9F5}" type="slidenum">
              <a:rPr lang="en-US" smtClean="0"/>
              <a:t>50</a:t>
            </a:fld>
            <a:endParaRPr lang="en-US"/>
          </a:p>
        </p:txBody>
      </p:sp>
    </p:spTree>
    <p:extLst>
      <p:ext uri="{BB962C8B-B14F-4D97-AF65-F5344CB8AC3E}">
        <p14:creationId xmlns:p14="http://schemas.microsoft.com/office/powerpoint/2010/main" val="377171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solidFill>
                  <a:schemeClr val="bg1"/>
                </a:solidFill>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p:txBody>
          <a:bodyPr/>
          <a:lstStyle/>
          <a:p>
            <a:pPr marL="0" indent="0">
              <a:buNone/>
            </a:pPr>
            <a:endParaRPr lang="en-US">
              <a:latin typeface="Arial" panose="020B0604020202020204" pitchFamily="34" charset="0"/>
              <a:cs typeface="Arial" panose="020B0604020202020204" pitchFamily="34" charset="0"/>
            </a:endParaRPr>
          </a:p>
          <a:p>
            <a:pPr marL="0" indent="0">
              <a:buNone/>
            </a:pPr>
            <a:endParaRPr lang="en-US"/>
          </a:p>
          <a:p>
            <a:pPr marL="0" indent="0" algn="ctr">
              <a:buNone/>
            </a:pPr>
            <a:r>
              <a:rPr lang="en-US" sz="4000">
                <a:solidFill>
                  <a:schemeClr val="tx1"/>
                </a:solidFill>
                <a:latin typeface="Arial" panose="020B0604020202020204" pitchFamily="34" charset="0"/>
                <a:cs typeface="Arial" panose="020B0604020202020204" pitchFamily="34" charset="0"/>
              </a:rPr>
              <a:t>Use the “Q&amp;A” feature</a:t>
            </a:r>
          </a:p>
          <a:p>
            <a:pPr marL="0" indent="0" algn="ctr">
              <a:buNone/>
            </a:pPr>
            <a:r>
              <a:rPr lang="en-US" sz="4000">
                <a:solidFill>
                  <a:schemeClr val="tx1"/>
                </a:solidFill>
                <a:latin typeface="Arial" panose="020B0604020202020204" pitchFamily="34" charset="0"/>
                <a:cs typeface="Arial" panose="020B0604020202020204" pitchFamily="34" charset="0"/>
              </a:rPr>
              <a:t> to ask questions</a:t>
            </a:r>
            <a:r>
              <a:rPr lang="en-US">
                <a:solidFill>
                  <a:schemeClr val="tx1"/>
                </a:solidFill>
                <a:latin typeface="Arial" panose="020B0604020202020204" pitchFamily="34" charset="0"/>
                <a:cs typeface="Arial" panose="020B0604020202020204" pitchFamily="34" charset="0"/>
              </a:rPr>
              <a:t>. </a:t>
            </a:r>
          </a:p>
        </p:txBody>
      </p:sp>
      <p:pic>
        <p:nvPicPr>
          <p:cNvPr id="6" name="Picture 5" descr="welcome screen">
            <a:extLst>
              <a:ext uri="{FF2B5EF4-FFF2-40B4-BE49-F238E27FC236}">
                <a16:creationId xmlns:a16="http://schemas.microsoft.com/office/drawing/2014/main" id="{334314B7-9A7A-4CA3-A616-00FC21CDC8CE}"/>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2649" y="3992424"/>
            <a:ext cx="3603678" cy="2186638"/>
          </a:xfrm>
          <a:prstGeom prst="rect">
            <a:avLst/>
          </a:prstGeom>
          <a:ln>
            <a:solidFill>
              <a:schemeClr val="bg1">
                <a:lumMod val="50000"/>
              </a:schemeClr>
            </a:solidFill>
          </a:ln>
        </p:spPr>
      </p:pic>
      <p:pic>
        <p:nvPicPr>
          <p:cNvPr id="8" name="Picture 7" descr="Image displays Q &amp; A">
            <a:extLst>
              <a:ext uri="{FF2B5EF4-FFF2-40B4-BE49-F238E27FC236}">
                <a16:creationId xmlns:a16="http://schemas.microsoft.com/office/drawing/2014/main" id="{83FD7DEC-23CD-43F4-9881-CE1F7DD19B21}"/>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9803527" y="1860490"/>
            <a:ext cx="1650040" cy="1005087"/>
          </a:xfrm>
          <a:prstGeom prst="rect">
            <a:avLst/>
          </a:prstGeom>
        </p:spPr>
      </p:pic>
      <p:sp>
        <p:nvSpPr>
          <p:cNvPr id="5" name="Oval 4">
            <a:extLst>
              <a:ext uri="{FF2B5EF4-FFF2-40B4-BE49-F238E27FC236}">
                <a16:creationId xmlns:a16="http://schemas.microsoft.com/office/drawing/2014/main" id="{16A770BD-2E9E-4F23-9245-E6CC0706D1F5}"/>
              </a:ext>
              <a:ext uri="{C183D7F6-B498-43B3-948B-1728B52AA6E4}">
                <adec:decorative xmlns:adec="http://schemas.microsoft.com/office/drawing/2017/decorative" val="1"/>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34F731A-C822-500B-C20B-A73F143548EC}"/>
              </a:ext>
            </a:extLst>
          </p:cNvPr>
          <p:cNvSpPr>
            <a:spLocks noGrp="1"/>
          </p:cNvSpPr>
          <p:nvPr>
            <p:ph type="sldNum" sz="quarter" idx="12"/>
          </p:nvPr>
        </p:nvSpPr>
        <p:spPr/>
        <p:txBody>
          <a:bodyPr/>
          <a:lstStyle/>
          <a:p>
            <a:fld id="{68A8D22E-6BC5-9E47-900C-2BB94685D9F5}" type="slidenum">
              <a:rPr lang="en-US" smtClean="0"/>
              <a:t>51</a:t>
            </a:fld>
            <a:endParaRPr lang="en-US"/>
          </a:p>
        </p:txBody>
      </p:sp>
    </p:spTree>
    <p:extLst>
      <p:ext uri="{BB962C8B-B14F-4D97-AF65-F5344CB8AC3E}">
        <p14:creationId xmlns:p14="http://schemas.microsoft.com/office/powerpoint/2010/main" val="13890246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AA7A3-7B1B-3D34-AFCB-312DC0CBB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94D7E4-1BF0-60FD-18D2-6F2D3B788AB7}"/>
              </a:ext>
            </a:extLst>
          </p:cNvPr>
          <p:cNvSpPr>
            <a:spLocks noGrp="1"/>
          </p:cNvSpPr>
          <p:nvPr>
            <p:ph type="title" idx="4294967295"/>
          </p:nvPr>
        </p:nvSpPr>
        <p:spPr>
          <a:xfrm>
            <a:off x="3144253" y="1452980"/>
            <a:ext cx="7654811" cy="3283611"/>
          </a:xfrm>
        </p:spPr>
        <p:txBody>
          <a:bodyPr>
            <a:normAutofit/>
          </a:bodyPr>
          <a:lstStyle/>
          <a:p>
            <a:r>
              <a:rPr lang="en-US">
                <a:solidFill>
                  <a:schemeClr val="tx1"/>
                </a:solidFill>
              </a:rPr>
              <a:t>6. Resources, Support, and Next Steps</a:t>
            </a:r>
          </a:p>
        </p:txBody>
      </p:sp>
      <p:sp>
        <p:nvSpPr>
          <p:cNvPr id="3" name="Slide Number Placeholder 2">
            <a:extLst>
              <a:ext uri="{FF2B5EF4-FFF2-40B4-BE49-F238E27FC236}">
                <a16:creationId xmlns:a16="http://schemas.microsoft.com/office/drawing/2014/main" id="{C24CD2EF-7CA1-9304-FB65-C8E3622E2E64}"/>
              </a:ext>
            </a:extLst>
          </p:cNvPr>
          <p:cNvSpPr>
            <a:spLocks noGrp="1"/>
          </p:cNvSpPr>
          <p:nvPr>
            <p:ph type="sldNum" sz="quarter" idx="12"/>
          </p:nvPr>
        </p:nvSpPr>
        <p:spPr/>
        <p:txBody>
          <a:bodyPr/>
          <a:lstStyle/>
          <a:p>
            <a:fld id="{68A8D22E-6BC5-9E47-900C-2BB94685D9F5}" type="slidenum">
              <a:rPr lang="en-US" smtClean="0"/>
              <a:pPr/>
              <a:t>52</a:t>
            </a:fld>
            <a:endParaRPr lang="en-US"/>
          </a:p>
        </p:txBody>
      </p:sp>
    </p:spTree>
    <p:extLst>
      <p:ext uri="{BB962C8B-B14F-4D97-AF65-F5344CB8AC3E}">
        <p14:creationId xmlns:p14="http://schemas.microsoft.com/office/powerpoint/2010/main" val="4173761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1507B-F4D6-0B4A-5A9C-3CFAD4573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B3885-31B9-7C93-F6F7-E15214B349C7}"/>
              </a:ext>
            </a:extLst>
          </p:cNvPr>
          <p:cNvSpPr>
            <a:spLocks noGrp="1"/>
          </p:cNvSpPr>
          <p:nvPr>
            <p:ph type="title"/>
          </p:nvPr>
        </p:nvSpPr>
        <p:spPr/>
        <p:txBody>
          <a:bodyPr/>
          <a:lstStyle/>
          <a:p>
            <a:r>
              <a:rPr lang="en-US" sz="3600">
                <a:solidFill>
                  <a:schemeClr val="bg1"/>
                </a:solidFill>
                <a:latin typeface="Arial" panose="020B0604020202020204" pitchFamily="34" charset="0"/>
                <a:cs typeface="Arial" panose="020B0604020202020204" pitchFamily="34" charset="0"/>
              </a:rPr>
              <a:t>Upcoming Training Sessions </a:t>
            </a:r>
            <a:endParaRPr lang="en-US" sz="3600" u="sng">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B23CFB20-A80C-2C12-EF28-7A3821A999D6}"/>
              </a:ext>
            </a:extLst>
          </p:cNvPr>
          <p:cNvGraphicFramePr>
            <a:graphicFrameLocks noGrp="1"/>
          </p:cNvGraphicFramePr>
          <p:nvPr>
            <p:ph idx="1"/>
            <p:extLst>
              <p:ext uri="{D42A27DB-BD31-4B8C-83A1-F6EECF244321}">
                <p14:modId xmlns:p14="http://schemas.microsoft.com/office/powerpoint/2010/main" val="768381474"/>
              </p:ext>
            </p:extLst>
          </p:nvPr>
        </p:nvGraphicFramePr>
        <p:xfrm>
          <a:off x="150814" y="1586981"/>
          <a:ext cx="11890372" cy="4488613"/>
        </p:xfrm>
        <a:graphic>
          <a:graphicData uri="http://schemas.openxmlformats.org/drawingml/2006/table">
            <a:tbl>
              <a:tblPr firstRow="1" bandRow="1">
                <a:tableStyleId>{5C22544A-7EE6-4342-B048-85BDC9FD1C3A}</a:tableStyleId>
              </a:tblPr>
              <a:tblGrid>
                <a:gridCol w="2972593">
                  <a:extLst>
                    <a:ext uri="{9D8B030D-6E8A-4147-A177-3AD203B41FA5}">
                      <a16:colId xmlns:a16="http://schemas.microsoft.com/office/drawing/2014/main" val="3017796956"/>
                    </a:ext>
                  </a:extLst>
                </a:gridCol>
                <a:gridCol w="2476891">
                  <a:extLst>
                    <a:ext uri="{9D8B030D-6E8A-4147-A177-3AD203B41FA5}">
                      <a16:colId xmlns:a16="http://schemas.microsoft.com/office/drawing/2014/main" val="3932785478"/>
                    </a:ext>
                  </a:extLst>
                </a:gridCol>
                <a:gridCol w="1932967">
                  <a:extLst>
                    <a:ext uri="{9D8B030D-6E8A-4147-A177-3AD203B41FA5}">
                      <a16:colId xmlns:a16="http://schemas.microsoft.com/office/drawing/2014/main" val="2135605287"/>
                    </a:ext>
                  </a:extLst>
                </a:gridCol>
                <a:gridCol w="4507921">
                  <a:extLst>
                    <a:ext uri="{9D8B030D-6E8A-4147-A177-3AD203B41FA5}">
                      <a16:colId xmlns:a16="http://schemas.microsoft.com/office/drawing/2014/main" val="1534402281"/>
                    </a:ext>
                  </a:extLst>
                </a:gridCol>
              </a:tblGrid>
              <a:tr h="648133">
                <a:tc>
                  <a:txBody>
                    <a:bodyPr/>
                    <a:lstStyle/>
                    <a:p>
                      <a:r>
                        <a:rPr lang="en-US" sz="1700" dirty="0">
                          <a:latin typeface="Arial" panose="020B0604020202020204" pitchFamily="34" charset="0"/>
                          <a:cs typeface="Arial" panose="020B0604020202020204" pitchFamily="34" charset="0"/>
                        </a:rPr>
                        <a:t>Session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700">
                          <a:latin typeface="Arial" panose="020B0604020202020204" pitchFamily="34" charset="0"/>
                          <a:cs typeface="Arial" panose="020B0604020202020204" pitchFamily="34" charset="0"/>
                        </a:rPr>
                        <a:t>Date and Registration Link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700" b="1" i="0" kern="1200">
                          <a:solidFill>
                            <a:schemeClr val="lt1"/>
                          </a:solidFill>
                          <a:effectLst/>
                          <a:latin typeface="Arial" panose="020B0604020202020204" pitchFamily="34" charset="0"/>
                          <a:ea typeface="+mn-ea"/>
                          <a:cs typeface="Arial" panose="020B0604020202020204" pitchFamily="34" charset="0"/>
                        </a:rPr>
                        <a:t>Intended Audience</a:t>
                      </a:r>
                      <a:endParaRPr lang="en-US" sz="1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700" b="1" i="0" kern="1200">
                          <a:solidFill>
                            <a:schemeClr val="lt1"/>
                          </a:solidFill>
                          <a:effectLst/>
                          <a:latin typeface="Arial" panose="020B0604020202020204" pitchFamily="34" charset="0"/>
                          <a:ea typeface="+mn-ea"/>
                          <a:cs typeface="Arial" panose="020B0604020202020204" pitchFamily="34" charset="0"/>
                        </a:rPr>
                        <a:t>Recommended </a:t>
                      </a:r>
                      <a:br>
                        <a:rPr lang="en-US" sz="1700" b="1" i="0" kern="1200">
                          <a:solidFill>
                            <a:schemeClr val="lt1"/>
                          </a:solidFill>
                          <a:effectLst/>
                          <a:latin typeface="Arial" panose="020B0604020202020204" pitchFamily="34" charset="0"/>
                          <a:ea typeface="+mn-ea"/>
                          <a:cs typeface="Arial" panose="020B0604020202020204" pitchFamily="34" charset="0"/>
                        </a:rPr>
                      </a:br>
                      <a:r>
                        <a:rPr lang="en-US" sz="1700" b="1" i="0" kern="1200">
                          <a:solidFill>
                            <a:schemeClr val="lt1"/>
                          </a:solidFill>
                          <a:effectLst/>
                          <a:latin typeface="Arial" panose="020B0604020202020204" pitchFamily="34" charset="0"/>
                          <a:ea typeface="+mn-ea"/>
                          <a:cs typeface="Arial" panose="020B0604020202020204" pitchFamily="34" charset="0"/>
                        </a:rPr>
                        <a:t>Read-Ahead Materials</a:t>
                      </a:r>
                      <a:endParaRPr lang="en-US" sz="17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821798"/>
                  </a:ext>
                </a:extLst>
              </a:tr>
              <a:tr h="2067852">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MCAS Test Security and Administration Protocols</a:t>
                      </a:r>
                    </a:p>
                    <a:p>
                      <a:endParaRPr lang="en-US" sz="2000" b="0" i="0" kern="1200">
                        <a:solidFill>
                          <a:srgbClr val="000000"/>
                        </a:solidFill>
                        <a:effectLst/>
                        <a:latin typeface="Arial" panose="020B0604020202020204" pitchFamily="34" charset="0"/>
                        <a:ea typeface="+mn-ea"/>
                        <a:cs typeface="Arial" panose="020B0604020202020204" pitchFamily="34" charset="0"/>
                      </a:endParaRPr>
                    </a:p>
                    <a:p>
                      <a:r>
                        <a:rPr lang="en-US" sz="2000" b="0" i="0" kern="1200">
                          <a:solidFill>
                            <a:srgbClr val="000000"/>
                          </a:solidFill>
                          <a:effectLst/>
                          <a:latin typeface="Arial" panose="020B0604020202020204" pitchFamily="34" charset="0"/>
                          <a:ea typeface="+mn-ea"/>
                          <a:cs typeface="Arial" panose="020B0604020202020204" pitchFamily="34" charset="0"/>
                        </a:rPr>
                        <a:t>for </a:t>
                      </a:r>
                      <a:r>
                        <a:rPr lang="en-US" sz="2000" b="1" i="0" kern="1200">
                          <a:solidFill>
                            <a:srgbClr val="000000"/>
                          </a:solidFill>
                          <a:effectLst/>
                          <a:latin typeface="Arial" panose="020B0604020202020204" pitchFamily="34" charset="0"/>
                          <a:ea typeface="+mn-ea"/>
                          <a:cs typeface="Arial" panose="020B0604020202020204" pitchFamily="34" charset="0"/>
                        </a:rPr>
                        <a:t>Returning</a:t>
                      </a:r>
                      <a:r>
                        <a:rPr lang="en-US" sz="2000" b="0" i="0" kern="1200">
                          <a:solidFill>
                            <a:srgbClr val="000000"/>
                          </a:solidFill>
                          <a:effectLst/>
                          <a:latin typeface="Arial" panose="020B0604020202020204" pitchFamily="34" charset="0"/>
                          <a:ea typeface="+mn-ea"/>
                          <a:cs typeface="Arial" panose="020B0604020202020204" pitchFamily="34" charset="0"/>
                        </a:rPr>
                        <a:t> Staff</a:t>
                      </a:r>
                      <a:endParaRPr lang="en-US" sz="200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u="none" strike="noStrike" kern="1200">
                          <a:solidFill>
                            <a:schemeClr val="tx1"/>
                          </a:solidFill>
                          <a:effectLst/>
                          <a:latin typeface="Arial" panose="020B0604020202020204" pitchFamily="34" charset="0"/>
                          <a:ea typeface="+mn-ea"/>
                          <a:cs typeface="Arial" panose="020B0604020202020204" pitchFamily="34" charset="0"/>
                          <a:hlinkClick r:id="rId3"/>
                        </a:rPr>
                        <a:t>Tuesday, Jan. 27 at 9:30–11:15 a.m.</a:t>
                      </a:r>
                      <a:endParaRPr lang="en-US" sz="2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US" sz="2000" b="0" i="0" kern="1200">
                          <a:solidFill>
                            <a:srgbClr val="000000"/>
                          </a:solidFill>
                          <a:effectLst/>
                          <a:latin typeface="Arial" panose="020B0604020202020204" pitchFamily="34" charset="0"/>
                          <a:ea typeface="+mn-ea"/>
                          <a:cs typeface="Arial" panose="020B0604020202020204" pitchFamily="34" charset="0"/>
                        </a:rPr>
                        <a:t>The Spring 2026 MCAS Principal's Administration Manual is planned to be available in advance of this session. </a:t>
                      </a:r>
                    </a:p>
                    <a:p>
                      <a:pPr marL="285750" indent="-285750">
                        <a:buFont typeface="Arial" panose="020B0604020202020204" pitchFamily="34" charset="0"/>
                        <a:buChar char="•"/>
                      </a:pPr>
                      <a:r>
                        <a:rPr lang="en-US" sz="2000" b="0" i="0" kern="1200">
                          <a:solidFill>
                            <a:srgbClr val="000000"/>
                          </a:solidFill>
                          <a:effectLst/>
                          <a:latin typeface="Arial" panose="020B0604020202020204" pitchFamily="34" charset="0"/>
                          <a:ea typeface="+mn-ea"/>
                          <a:cs typeface="Arial" panose="020B0604020202020204" pitchFamily="34" charset="0"/>
                        </a:rPr>
                        <a:t>Participants are encouraged to review Part I — MCAS Test Security Requirements prior to the training session.</a:t>
                      </a:r>
                      <a:endParaRPr lang="en-US" sz="200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9486312"/>
                  </a:ext>
                </a:extLst>
              </a:tr>
              <a:tr h="1296265">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MCAS Test Security and Administration Protocols</a:t>
                      </a:r>
                    </a:p>
                    <a:p>
                      <a:endParaRPr lang="en-US" sz="2000" b="0" i="0" kern="1200">
                        <a:solidFill>
                          <a:srgbClr val="000000"/>
                        </a:solidFill>
                        <a:effectLst/>
                        <a:latin typeface="Arial" panose="020B0604020202020204" pitchFamily="34" charset="0"/>
                        <a:ea typeface="+mn-ea"/>
                        <a:cs typeface="Arial" panose="020B0604020202020204" pitchFamily="34" charset="0"/>
                      </a:endParaRPr>
                    </a:p>
                    <a:p>
                      <a:r>
                        <a:rPr lang="en-US" sz="2000" b="0" i="0" kern="1200">
                          <a:solidFill>
                            <a:srgbClr val="000000"/>
                          </a:solidFill>
                          <a:effectLst/>
                          <a:latin typeface="Arial" panose="020B0604020202020204" pitchFamily="34" charset="0"/>
                          <a:ea typeface="+mn-ea"/>
                          <a:cs typeface="Arial" panose="020B0604020202020204" pitchFamily="34" charset="0"/>
                        </a:rPr>
                        <a:t>for </a:t>
                      </a:r>
                      <a:r>
                        <a:rPr lang="en-US" sz="2000" b="1" i="0" kern="1200">
                          <a:solidFill>
                            <a:srgbClr val="000000"/>
                          </a:solidFill>
                          <a:effectLst/>
                          <a:latin typeface="Arial" panose="020B0604020202020204" pitchFamily="34" charset="0"/>
                          <a:ea typeface="+mn-ea"/>
                          <a:cs typeface="Arial" panose="020B0604020202020204" pitchFamily="34" charset="0"/>
                        </a:rPr>
                        <a:t>New</a:t>
                      </a:r>
                      <a:r>
                        <a:rPr lang="en-US" sz="2000" b="0" i="0" kern="1200">
                          <a:solidFill>
                            <a:srgbClr val="000000"/>
                          </a:solidFill>
                          <a:effectLst/>
                          <a:latin typeface="Arial" panose="020B0604020202020204" pitchFamily="34" charset="0"/>
                          <a:ea typeface="+mn-ea"/>
                          <a:cs typeface="Arial" panose="020B0604020202020204" pitchFamily="34" charset="0"/>
                        </a:rPr>
                        <a:t> Staff</a:t>
                      </a:r>
                      <a:endParaRPr lang="en-US" sz="20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u="none" strike="noStrike" kern="1200">
                          <a:solidFill>
                            <a:schemeClr val="tx1"/>
                          </a:solidFill>
                          <a:effectLst/>
                          <a:latin typeface="Arial" panose="020B0604020202020204" pitchFamily="34" charset="0"/>
                          <a:ea typeface="+mn-ea"/>
                          <a:cs typeface="Arial" panose="020B0604020202020204" pitchFamily="34" charset="0"/>
                          <a:hlinkClick r:id="rId4"/>
                        </a:rPr>
                        <a:t>Thursday, Jan. 29 at 9:30–11:15 a.m.</a:t>
                      </a:r>
                      <a:endParaRPr lang="en-US" sz="20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dirty="0">
                          <a:solidFill>
                            <a:srgbClr val="000000"/>
                          </a:solidFill>
                          <a:latin typeface="Arial" panose="020B0604020202020204" pitchFamily="34" charset="0"/>
                          <a:cs typeface="Arial" panose="020B0604020202020204" pitchFamily="34" charset="0"/>
                        </a:rPr>
                        <a:t>Same as above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268679"/>
                  </a:ext>
                </a:extLst>
              </a:tr>
            </a:tbl>
          </a:graphicData>
        </a:graphic>
      </p:graphicFrame>
      <p:sp>
        <p:nvSpPr>
          <p:cNvPr id="3" name="Slide Number Placeholder 2">
            <a:extLst>
              <a:ext uri="{FF2B5EF4-FFF2-40B4-BE49-F238E27FC236}">
                <a16:creationId xmlns:a16="http://schemas.microsoft.com/office/drawing/2014/main" id="{59CB7EDC-EEF1-0B48-5793-4B88EE90BBD1}"/>
              </a:ext>
            </a:extLst>
          </p:cNvPr>
          <p:cNvSpPr>
            <a:spLocks noGrp="1"/>
          </p:cNvSpPr>
          <p:nvPr>
            <p:ph type="sldNum" sz="quarter" idx="12"/>
          </p:nvPr>
        </p:nvSpPr>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4116235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A1EED-103E-293C-73D1-B6E67154B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247FD-624B-73E6-7ACB-8A959732756E}"/>
              </a:ext>
            </a:extLst>
          </p:cNvPr>
          <p:cNvSpPr>
            <a:spLocks noGrp="1"/>
          </p:cNvSpPr>
          <p:nvPr>
            <p:ph type="title"/>
          </p:nvPr>
        </p:nvSpPr>
        <p:spPr/>
        <p:txBody>
          <a:bodyPr/>
          <a:lstStyle/>
          <a:p>
            <a:r>
              <a:rPr lang="en-US" sz="3600">
                <a:solidFill>
                  <a:schemeClr val="bg1"/>
                </a:solidFill>
                <a:latin typeface="Arial" panose="020B0604020202020204" pitchFamily="34" charset="0"/>
                <a:cs typeface="Arial" panose="020B0604020202020204" pitchFamily="34" charset="0"/>
              </a:rPr>
              <a:t>Upcoming Training Sessions </a:t>
            </a:r>
            <a:endParaRPr lang="en-US" sz="3600" u="sng">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78C0A5DB-922B-3F03-2170-8EC5D705DF81}"/>
              </a:ext>
            </a:extLst>
          </p:cNvPr>
          <p:cNvGraphicFramePr>
            <a:graphicFrameLocks noGrp="1"/>
          </p:cNvGraphicFramePr>
          <p:nvPr>
            <p:ph idx="1"/>
            <p:extLst>
              <p:ext uri="{D42A27DB-BD31-4B8C-83A1-F6EECF244321}">
                <p14:modId xmlns:p14="http://schemas.microsoft.com/office/powerpoint/2010/main" val="879030047"/>
              </p:ext>
            </p:extLst>
          </p:nvPr>
        </p:nvGraphicFramePr>
        <p:xfrm>
          <a:off x="87549" y="1163238"/>
          <a:ext cx="11868922" cy="5576132"/>
        </p:xfrm>
        <a:graphic>
          <a:graphicData uri="http://schemas.openxmlformats.org/drawingml/2006/table">
            <a:tbl>
              <a:tblPr firstRow="1" bandRow="1">
                <a:tableStyleId>{5C22544A-7EE6-4342-B048-85BDC9FD1C3A}</a:tableStyleId>
              </a:tblPr>
              <a:tblGrid>
                <a:gridCol w="2967231">
                  <a:extLst>
                    <a:ext uri="{9D8B030D-6E8A-4147-A177-3AD203B41FA5}">
                      <a16:colId xmlns:a16="http://schemas.microsoft.com/office/drawing/2014/main" val="3017796956"/>
                    </a:ext>
                  </a:extLst>
                </a:gridCol>
                <a:gridCol w="2633255">
                  <a:extLst>
                    <a:ext uri="{9D8B030D-6E8A-4147-A177-3AD203B41FA5}">
                      <a16:colId xmlns:a16="http://schemas.microsoft.com/office/drawing/2014/main" val="3932785478"/>
                    </a:ext>
                  </a:extLst>
                </a:gridCol>
                <a:gridCol w="3072561">
                  <a:extLst>
                    <a:ext uri="{9D8B030D-6E8A-4147-A177-3AD203B41FA5}">
                      <a16:colId xmlns:a16="http://schemas.microsoft.com/office/drawing/2014/main" val="2135605287"/>
                    </a:ext>
                  </a:extLst>
                </a:gridCol>
                <a:gridCol w="3195875">
                  <a:extLst>
                    <a:ext uri="{9D8B030D-6E8A-4147-A177-3AD203B41FA5}">
                      <a16:colId xmlns:a16="http://schemas.microsoft.com/office/drawing/2014/main" val="1534402281"/>
                    </a:ext>
                  </a:extLst>
                </a:gridCol>
              </a:tblGrid>
              <a:tr h="546932">
                <a:tc>
                  <a:txBody>
                    <a:bodyPr/>
                    <a:lstStyle/>
                    <a:p>
                      <a:r>
                        <a:rPr lang="en-US" sz="1400">
                          <a:latin typeface="Arial" panose="020B0604020202020204" pitchFamily="34" charset="0"/>
                          <a:cs typeface="Arial" panose="020B0604020202020204" pitchFamily="34" charset="0"/>
                        </a:rPr>
                        <a:t>Session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a:latin typeface="Arial" panose="020B0604020202020204" pitchFamily="34" charset="0"/>
                          <a:cs typeface="Arial" panose="020B0604020202020204" pitchFamily="34" charset="0"/>
                        </a:rPr>
                        <a:t>Date and Registration Link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i="0" kern="1200">
                          <a:solidFill>
                            <a:schemeClr val="lt1"/>
                          </a:solidFill>
                          <a:effectLst/>
                          <a:latin typeface="Arial" panose="020B0604020202020204" pitchFamily="34" charset="0"/>
                          <a:ea typeface="+mn-ea"/>
                          <a:cs typeface="Arial" panose="020B0604020202020204" pitchFamily="34" charset="0"/>
                        </a:rPr>
                        <a:t>Intended Audience</a:t>
                      </a:r>
                      <a:endParaRPr lang="en-US"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i="0" kern="1200">
                          <a:solidFill>
                            <a:schemeClr val="lt1"/>
                          </a:solidFill>
                          <a:effectLst/>
                          <a:latin typeface="Arial" panose="020B0604020202020204" pitchFamily="34" charset="0"/>
                          <a:ea typeface="+mn-ea"/>
                          <a:cs typeface="Arial" panose="020B0604020202020204" pitchFamily="34" charset="0"/>
                        </a:rPr>
                        <a:t>Recommended </a:t>
                      </a:r>
                      <a:br>
                        <a:rPr lang="en-US" sz="1400" b="1" i="0" kern="1200">
                          <a:solidFill>
                            <a:schemeClr val="lt1"/>
                          </a:solidFill>
                          <a:effectLst/>
                          <a:latin typeface="Arial" panose="020B0604020202020204" pitchFamily="34" charset="0"/>
                          <a:ea typeface="+mn-ea"/>
                          <a:cs typeface="Arial" panose="020B0604020202020204" pitchFamily="34" charset="0"/>
                        </a:rPr>
                      </a:br>
                      <a:r>
                        <a:rPr lang="en-US" sz="1400" b="1" i="0" kern="1200">
                          <a:solidFill>
                            <a:schemeClr val="lt1"/>
                          </a:solidFill>
                          <a:effectLst/>
                          <a:latin typeface="Arial" panose="020B0604020202020204" pitchFamily="34" charset="0"/>
                          <a:ea typeface="+mn-ea"/>
                          <a:cs typeface="Arial" panose="020B0604020202020204" pitchFamily="34" charset="0"/>
                        </a:rPr>
                        <a:t>Read-Ahead Materials</a:t>
                      </a:r>
                      <a:endParaRPr lang="en-US" sz="14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821798"/>
                  </a:ext>
                </a:extLst>
              </a:tr>
              <a:tr h="1073028">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Technology Coordinator Training</a:t>
                      </a:r>
                    </a:p>
                    <a:p>
                      <a:endParaRPr lang="en-US" sz="18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a:solidFill>
                            <a:srgbClr val="000000"/>
                          </a:solidFill>
                          <a:effectLst/>
                          <a:latin typeface="Arial" panose="020B0604020202020204" pitchFamily="34" charset="0"/>
                          <a:ea typeface="+mn-ea"/>
                          <a:cs typeface="Arial" panose="020B0604020202020204" pitchFamily="34" charset="0"/>
                        </a:rPr>
                        <a:t>All</a:t>
                      </a:r>
                      <a:r>
                        <a:rPr lang="en-US" sz="18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80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u="none" strike="noStrike" kern="1200">
                          <a:solidFill>
                            <a:schemeClr val="tx1"/>
                          </a:solidFill>
                          <a:effectLst/>
                          <a:latin typeface="Arial" panose="020B0604020202020204" pitchFamily="34" charset="0"/>
                          <a:ea typeface="+mn-ea"/>
                          <a:cs typeface="Arial" panose="020B0604020202020204" pitchFamily="34" charset="0"/>
                          <a:hlinkClick r:id="rId3"/>
                        </a:rPr>
                        <a:t>Monday, February 2 at 9:30–11:00 a.m.</a:t>
                      </a:r>
                      <a:endParaRPr lang="en-US" sz="1800" b="0" i="0"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Technology coordinators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u="none" strike="noStrike" kern="1200">
                          <a:solidFill>
                            <a:schemeClr val="tx1"/>
                          </a:solidFill>
                          <a:effectLst/>
                          <a:latin typeface="Arial" panose="020B0604020202020204" pitchFamily="34" charset="0"/>
                          <a:ea typeface="+mn-ea"/>
                          <a:cs typeface="Arial" panose="020B0604020202020204" pitchFamily="34" charset="0"/>
                          <a:hlinkClick r:id="rId4"/>
                        </a:rPr>
                        <a:t>MCAS Student Kiosk Technology Guide</a:t>
                      </a:r>
                      <a:endParaRPr lang="en-US" sz="18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8469644"/>
                  </a:ext>
                </a:extLst>
              </a:tr>
              <a:tr h="10635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panose="020B0604020202020204" pitchFamily="34" charset="0"/>
                          <a:cs typeface="Arial" panose="020B0604020202020204" pitchFamily="34" charset="0"/>
                        </a:rPr>
                        <a:t>Overview of the Spanish/English MCAS Tests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rgbClr val="000000"/>
                          </a:solidFill>
                          <a:latin typeface="Arial" panose="020B0604020202020204" pitchFamily="34" charset="0"/>
                          <a:cs typeface="Arial" panose="020B0604020202020204" pitchFamily="34" charset="0"/>
                        </a:rPr>
                        <a:t>All</a:t>
                      </a:r>
                      <a:r>
                        <a:rPr lang="en-US" sz="1800">
                          <a:solidFill>
                            <a:srgbClr val="000000"/>
                          </a:solidFill>
                          <a:latin typeface="Arial" panose="020B0604020202020204" pitchFamily="34" charset="0"/>
                          <a:cs typeface="Arial" panose="020B0604020202020204" pitchFamily="34" charset="0"/>
                        </a:rPr>
                        <a:t> levels of experience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kern="1200">
                          <a:solidFill>
                            <a:schemeClr val="tx1"/>
                          </a:solidFill>
                          <a:effectLst/>
                          <a:latin typeface="Arial" panose="020B0604020202020204" pitchFamily="34" charset="0"/>
                          <a:ea typeface="+mn-ea"/>
                          <a:cs typeface="Arial" panose="020B0604020202020204" pitchFamily="34" charset="0"/>
                          <a:hlinkClick r:id="rId5"/>
                        </a:rPr>
                        <a:t>Tuesday, February 10 at 9:30–11:00 a.m.</a:t>
                      </a:r>
                      <a:endParaRPr lang="en-US" sz="1800" b="0" i="0"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Principals and STCs, DTCs, EL directors, Dual Language program directors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a:solidFill>
                            <a:schemeClr val="tx1"/>
                          </a:solidFill>
                          <a:effectLst/>
                          <a:latin typeface="Arial" panose="020B0604020202020204" pitchFamily="34" charset="0"/>
                          <a:ea typeface="+mn-ea"/>
                          <a:cs typeface="Arial" panose="020B0604020202020204" pitchFamily="34" charset="0"/>
                          <a:hlinkClick r:id="rId6"/>
                        </a:rPr>
                        <a:t>Accessibility and Accommodations Manual for the 2025–26 Test Administrations</a:t>
                      </a:r>
                      <a:endParaRPr lang="en-US" sz="1800" u="none">
                        <a:solidFill>
                          <a:schemeClr val="tx1"/>
                        </a:solidFill>
                        <a:latin typeface="Arial" panose="020B0604020202020204" pitchFamily="34" charset="0"/>
                        <a:cs typeface="Arial" panose="020B0604020202020204" pitchFamily="34" charset="0"/>
                      </a:endParaRPr>
                    </a:p>
                    <a:p>
                      <a:endParaRPr lang="en-US" sz="18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02110951"/>
                  </a:ext>
                </a:extLst>
              </a:tr>
              <a:tr h="1073028">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Tasks in the MCAS Portal Before Testing</a:t>
                      </a:r>
                    </a:p>
                    <a:p>
                      <a:endParaRPr lang="en-US" sz="18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a:solidFill>
                            <a:srgbClr val="000000"/>
                          </a:solidFill>
                          <a:effectLst/>
                          <a:latin typeface="Arial" panose="020B0604020202020204" pitchFamily="34" charset="0"/>
                          <a:ea typeface="+mn-ea"/>
                          <a:cs typeface="Arial" panose="020B0604020202020204" pitchFamily="34" charset="0"/>
                        </a:rPr>
                        <a:t>All</a:t>
                      </a:r>
                      <a:r>
                        <a:rPr lang="en-US" sz="18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80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u="none" strike="noStrike" kern="1200">
                          <a:solidFill>
                            <a:schemeClr val="tx1"/>
                          </a:solidFill>
                          <a:effectLst/>
                          <a:latin typeface="Arial" panose="020B0604020202020204" pitchFamily="34" charset="0"/>
                          <a:ea typeface="+mn-ea"/>
                          <a:cs typeface="Arial" panose="020B0604020202020204" pitchFamily="34" charset="0"/>
                          <a:hlinkClick r:id="rId7"/>
                        </a:rPr>
                        <a:t>Wednesday, March 4 at 9:30–11:00 a.m.</a:t>
                      </a:r>
                      <a:endParaRPr lang="en-US" sz="18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a:solidFill>
                            <a:schemeClr val="tx1"/>
                          </a:solidFill>
                          <a:effectLst/>
                          <a:latin typeface="Arial" panose="020B0604020202020204" pitchFamily="34" charset="0"/>
                          <a:ea typeface="+mn-ea"/>
                          <a:cs typeface="Arial" panose="020B0604020202020204" pitchFamily="34" charset="0"/>
                          <a:hlinkClick r:id="rId8"/>
                        </a:rPr>
                        <a:t>Guide to the MCAS Portal</a:t>
                      </a:r>
                      <a:endParaRPr lang="en-US" sz="18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9486312"/>
                  </a:ext>
                </a:extLst>
              </a:tr>
              <a:tr h="1073028">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Tasks in the MCAS Portal During and After Testing</a:t>
                      </a:r>
                    </a:p>
                    <a:p>
                      <a:endParaRPr lang="en-US" sz="1800" b="0" i="0" kern="1200">
                        <a:solidFill>
                          <a:srgbClr val="000000"/>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a:solidFill>
                            <a:srgbClr val="000000"/>
                          </a:solidFill>
                          <a:effectLst/>
                          <a:latin typeface="Arial" panose="020B0604020202020204" pitchFamily="34" charset="0"/>
                          <a:ea typeface="+mn-ea"/>
                          <a:cs typeface="Arial" panose="020B0604020202020204" pitchFamily="34" charset="0"/>
                        </a:rPr>
                        <a:t>All</a:t>
                      </a:r>
                      <a:r>
                        <a:rPr lang="en-US" sz="1800" b="0" i="0" kern="1200">
                          <a:solidFill>
                            <a:srgbClr val="000000"/>
                          </a:solidFill>
                          <a:effectLst/>
                          <a:latin typeface="Arial" panose="020B0604020202020204" pitchFamily="34" charset="0"/>
                          <a:ea typeface="+mn-ea"/>
                          <a:cs typeface="Arial" panose="020B0604020202020204" pitchFamily="34" charset="0"/>
                        </a:rPr>
                        <a:t> levels of experience</a:t>
                      </a:r>
                      <a:endParaRPr lang="en-US" sz="1800">
                        <a:solidFill>
                          <a:srgbClr val="000000"/>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0" i="0" u="none" strike="noStrike" kern="1200">
                          <a:solidFill>
                            <a:schemeClr val="tx1"/>
                          </a:solidFill>
                          <a:effectLst/>
                          <a:latin typeface="Arial" panose="020B0604020202020204" pitchFamily="34" charset="0"/>
                          <a:ea typeface="+mn-ea"/>
                          <a:cs typeface="Arial" panose="020B0604020202020204" pitchFamily="34" charset="0"/>
                          <a:hlinkClick r:id="rId9"/>
                        </a:rPr>
                        <a:t>Thursday, March 12 at 9:30–11:00 a.m.</a:t>
                      </a:r>
                      <a:endParaRPr lang="en-US" sz="18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a:solidFill>
                            <a:schemeClr val="tx1"/>
                          </a:solidFill>
                          <a:effectLst/>
                          <a:latin typeface="Arial" panose="020B0604020202020204" pitchFamily="34" charset="0"/>
                          <a:ea typeface="+mn-ea"/>
                          <a:cs typeface="Arial" panose="020B0604020202020204" pitchFamily="34" charset="0"/>
                          <a:hlinkClick r:id="rId8"/>
                        </a:rPr>
                        <a:t>Guide to the MCAS Portal</a:t>
                      </a:r>
                      <a:endParaRPr lang="en-US" sz="180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chemeClr val="tx1"/>
                        </a:solidFill>
                        <a:latin typeface="Arial" panose="020B0604020202020204" pitchFamily="34" charset="0"/>
                        <a:cs typeface="Arial" panose="020B0604020202020204" pitchFamily="34" charset="0"/>
                      </a:endParaRPr>
                    </a:p>
                    <a:p>
                      <a:endParaRPr lang="en-US" sz="18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268679"/>
                  </a:ext>
                </a:extLst>
              </a:tr>
            </a:tbl>
          </a:graphicData>
        </a:graphic>
      </p:graphicFrame>
      <p:sp>
        <p:nvSpPr>
          <p:cNvPr id="3" name="Slide Number Placeholder 2">
            <a:extLst>
              <a:ext uri="{FF2B5EF4-FFF2-40B4-BE49-F238E27FC236}">
                <a16:creationId xmlns:a16="http://schemas.microsoft.com/office/drawing/2014/main" id="{71E5F910-6A6D-7080-A3F6-95CC12FBFC78}"/>
              </a:ext>
            </a:extLst>
          </p:cNvPr>
          <p:cNvSpPr>
            <a:spLocks noGrp="1"/>
          </p:cNvSpPr>
          <p:nvPr>
            <p:ph type="sldNum" sz="quarter" idx="12"/>
          </p:nvPr>
        </p:nvSpPr>
        <p:spPr/>
        <p:txBody>
          <a:bodyPr/>
          <a:lstStyle/>
          <a:p>
            <a:fld id="{68A8D22E-6BC5-9E47-900C-2BB94685D9F5}" type="slidenum">
              <a:rPr lang="en-US" smtClean="0"/>
              <a:t>54</a:t>
            </a:fld>
            <a:endParaRPr lang="en-US"/>
          </a:p>
        </p:txBody>
      </p:sp>
    </p:spTree>
    <p:extLst>
      <p:ext uri="{BB962C8B-B14F-4D97-AF65-F5344CB8AC3E}">
        <p14:creationId xmlns:p14="http://schemas.microsoft.com/office/powerpoint/2010/main" val="13692256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B40E-04C7-D1FF-9866-AC29CC33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A46F1-0305-6A98-64E6-EE93376B48E3}"/>
              </a:ext>
            </a:extLst>
          </p:cNvPr>
          <p:cNvSpPr>
            <a:spLocks noGrp="1"/>
          </p:cNvSpPr>
          <p:nvPr>
            <p:ph type="title"/>
          </p:nvPr>
        </p:nvSpPr>
        <p:spPr/>
        <p:txBody>
          <a:bodyPr/>
          <a:lstStyle/>
          <a:p>
            <a:r>
              <a:rPr lang="en-US" sz="3600">
                <a:solidFill>
                  <a:schemeClr val="bg1"/>
                </a:solidFill>
                <a:latin typeface="Arial" panose="020B0604020202020204" pitchFamily="34" charset="0"/>
                <a:cs typeface="Arial" panose="020B0604020202020204" pitchFamily="34" charset="0"/>
              </a:rPr>
              <a:t>Upcoming “Office Hours” Sessions </a:t>
            </a:r>
            <a:endParaRPr lang="en-US" sz="3600" u="sng">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5325F11B-0A36-9C59-D646-7D9DDCBEA2AC}"/>
              </a:ext>
            </a:extLst>
          </p:cNvPr>
          <p:cNvGraphicFramePr>
            <a:graphicFrameLocks noGrp="1"/>
          </p:cNvGraphicFramePr>
          <p:nvPr>
            <p:ph idx="1"/>
            <p:extLst>
              <p:ext uri="{D42A27DB-BD31-4B8C-83A1-F6EECF244321}">
                <p14:modId xmlns:p14="http://schemas.microsoft.com/office/powerpoint/2010/main" val="2456828504"/>
              </p:ext>
            </p:extLst>
          </p:nvPr>
        </p:nvGraphicFramePr>
        <p:xfrm>
          <a:off x="662988" y="1837169"/>
          <a:ext cx="10866024" cy="3718560"/>
        </p:xfrm>
        <a:graphic>
          <a:graphicData uri="http://schemas.openxmlformats.org/drawingml/2006/table">
            <a:tbl>
              <a:tblPr firstRow="1" bandRow="1">
                <a:tableStyleId>{5C22544A-7EE6-4342-B048-85BDC9FD1C3A}</a:tableStyleId>
              </a:tblPr>
              <a:tblGrid>
                <a:gridCol w="2605506">
                  <a:extLst>
                    <a:ext uri="{9D8B030D-6E8A-4147-A177-3AD203B41FA5}">
                      <a16:colId xmlns:a16="http://schemas.microsoft.com/office/drawing/2014/main" val="3017796956"/>
                    </a:ext>
                  </a:extLst>
                </a:gridCol>
                <a:gridCol w="2521751">
                  <a:extLst>
                    <a:ext uri="{9D8B030D-6E8A-4147-A177-3AD203B41FA5}">
                      <a16:colId xmlns:a16="http://schemas.microsoft.com/office/drawing/2014/main" val="3932785478"/>
                    </a:ext>
                  </a:extLst>
                </a:gridCol>
                <a:gridCol w="2812936">
                  <a:extLst>
                    <a:ext uri="{9D8B030D-6E8A-4147-A177-3AD203B41FA5}">
                      <a16:colId xmlns:a16="http://schemas.microsoft.com/office/drawing/2014/main" val="2135605287"/>
                    </a:ext>
                  </a:extLst>
                </a:gridCol>
                <a:gridCol w="2925831">
                  <a:extLst>
                    <a:ext uri="{9D8B030D-6E8A-4147-A177-3AD203B41FA5}">
                      <a16:colId xmlns:a16="http://schemas.microsoft.com/office/drawing/2014/main" val="1534402281"/>
                    </a:ext>
                  </a:extLst>
                </a:gridCol>
              </a:tblGrid>
              <a:tr h="532350">
                <a:tc>
                  <a:txBody>
                    <a:bodyPr/>
                    <a:lstStyle/>
                    <a:p>
                      <a:r>
                        <a:rPr lang="en-US" sz="2000">
                          <a:latin typeface="Arial" panose="020B0604020202020204" pitchFamily="34" charset="0"/>
                          <a:cs typeface="Arial" panose="020B0604020202020204" pitchFamily="34" charset="0"/>
                        </a:rPr>
                        <a:t>Session</a:t>
                      </a:r>
                    </a:p>
                  </a:txBody>
                  <a:tcPr>
                    <a:lnB w="12700" cap="flat" cmpd="sng" algn="ctr">
                      <a:solidFill>
                        <a:schemeClr val="tx1"/>
                      </a:solidFill>
                      <a:prstDash val="solid"/>
                      <a:round/>
                      <a:headEnd type="none" w="med" len="med"/>
                      <a:tailEnd type="none" w="med" len="med"/>
                    </a:lnB>
                  </a:tcPr>
                </a:tc>
                <a:tc>
                  <a:txBody>
                    <a:bodyPr/>
                    <a:lstStyle/>
                    <a:p>
                      <a:r>
                        <a:rPr lang="en-US" sz="2000">
                          <a:latin typeface="Arial" panose="020B0604020202020204" pitchFamily="34" charset="0"/>
                          <a:cs typeface="Arial" panose="020B0604020202020204" pitchFamily="34" charset="0"/>
                        </a:rPr>
                        <a:t>Date and Registration Link</a:t>
                      </a:r>
                    </a:p>
                  </a:txBody>
                  <a:tcPr>
                    <a:lnB w="12700" cap="flat" cmpd="sng" algn="ctr">
                      <a:solidFill>
                        <a:schemeClr val="tx1"/>
                      </a:solidFill>
                      <a:prstDash val="solid"/>
                      <a:round/>
                      <a:headEnd type="none" w="med" len="med"/>
                      <a:tailEnd type="none" w="med" len="med"/>
                    </a:lnB>
                  </a:tcPr>
                </a:tc>
                <a:tc>
                  <a:txBody>
                    <a:bodyPr/>
                    <a:lstStyle/>
                    <a:p>
                      <a:r>
                        <a:rPr lang="en-US" sz="2000" b="1" i="0" kern="1200">
                          <a:solidFill>
                            <a:schemeClr val="lt1"/>
                          </a:solidFill>
                          <a:effectLst/>
                          <a:latin typeface="Arial" panose="020B0604020202020204" pitchFamily="34" charset="0"/>
                          <a:ea typeface="+mn-ea"/>
                          <a:cs typeface="Arial" panose="020B0604020202020204" pitchFamily="34" charset="0"/>
                        </a:rPr>
                        <a:t>Intended Audience</a:t>
                      </a:r>
                      <a:endParaRPr lang="en-US" sz="200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tc>
                  <a:txBody>
                    <a:bodyPr/>
                    <a:lstStyle/>
                    <a:p>
                      <a:r>
                        <a:rPr lang="en-US" sz="2000" b="1" i="0" kern="1200">
                          <a:solidFill>
                            <a:schemeClr val="lt1"/>
                          </a:solidFill>
                          <a:effectLst/>
                          <a:latin typeface="Arial" panose="020B0604020202020204" pitchFamily="34" charset="0"/>
                          <a:ea typeface="+mn-ea"/>
                          <a:cs typeface="Arial" panose="020B0604020202020204" pitchFamily="34" charset="0"/>
                        </a:rPr>
                        <a:t>Recommended </a:t>
                      </a:r>
                      <a:br>
                        <a:rPr lang="en-US" sz="2000" b="1" i="0" kern="1200">
                          <a:solidFill>
                            <a:schemeClr val="lt1"/>
                          </a:solidFill>
                          <a:effectLst/>
                          <a:latin typeface="Arial" panose="020B0604020202020204" pitchFamily="34" charset="0"/>
                          <a:ea typeface="+mn-ea"/>
                          <a:cs typeface="Arial" panose="020B0604020202020204" pitchFamily="34" charset="0"/>
                        </a:rPr>
                      </a:br>
                      <a:r>
                        <a:rPr lang="en-US" sz="2000" b="1" i="0" kern="1200">
                          <a:solidFill>
                            <a:schemeClr val="lt1"/>
                          </a:solidFill>
                          <a:effectLst/>
                          <a:latin typeface="Arial" panose="020B0604020202020204" pitchFamily="34" charset="0"/>
                          <a:ea typeface="+mn-ea"/>
                          <a:cs typeface="Arial" panose="020B0604020202020204" pitchFamily="34" charset="0"/>
                        </a:rPr>
                        <a:t>Read-Ahead Materials</a:t>
                      </a:r>
                      <a:endParaRPr lang="en-US" sz="2000">
                        <a:latin typeface="Arial" panose="020B0604020202020204" pitchFamily="34" charset="0"/>
                        <a:cs typeface="Arial" panose="020B0604020202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821798"/>
                  </a:ext>
                </a:extLst>
              </a:tr>
              <a:tr h="760500">
                <a:tc>
                  <a:txBody>
                    <a:bodyPr/>
                    <a:lstStyle/>
                    <a:p>
                      <a:r>
                        <a:rPr lang="en-US" sz="2000" b="0">
                          <a:solidFill>
                            <a:srgbClr val="000000"/>
                          </a:solidFill>
                          <a:latin typeface="Arial" panose="020B0604020202020204" pitchFamily="34" charset="0"/>
                          <a:cs typeface="Arial" panose="020B0604020202020204" pitchFamily="34" charset="0"/>
                        </a:rPr>
                        <a:t>Office Hours for Accessibility and Accommodations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kern="1200">
                          <a:solidFill>
                            <a:schemeClr val="tx1"/>
                          </a:solidFill>
                          <a:effectLst/>
                          <a:latin typeface="Arial" panose="020B0604020202020204" pitchFamily="34" charset="0"/>
                          <a:ea typeface="+mn-ea"/>
                          <a:cs typeface="Arial" panose="020B0604020202020204" pitchFamily="34" charset="0"/>
                          <a:hlinkClick r:id="rId3"/>
                        </a:rPr>
                        <a:t>Monday, Jan. 26 at 9:30–10:30 a.m.</a:t>
                      </a:r>
                      <a:endParaRPr lang="en-US" sz="2000" b="0" i="0"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Principals and STCs, DTCs, special education supervisors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a:solidFill>
                            <a:schemeClr val="tx1"/>
                          </a:solidFill>
                          <a:latin typeface="Arial" panose="020B0604020202020204" pitchFamily="34" charset="0"/>
                          <a:cs typeface="Arial" panose="020B0604020202020204" pitchFamily="34" charset="0"/>
                          <a:hlinkClick r:id="rId4"/>
                        </a:rPr>
                        <a:t>Accessibility and Accommodations Manual</a:t>
                      </a:r>
                      <a:endParaRPr lang="en-US" sz="2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3350362"/>
                  </a:ext>
                </a:extLst>
              </a:tr>
              <a:tr h="760500">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Student Registration Office Hours </a:t>
                      </a:r>
                    </a:p>
                    <a:p>
                      <a:endParaRPr lang="en-US" sz="20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u="none" strike="noStrike" kern="1200">
                          <a:solidFill>
                            <a:schemeClr val="tx1"/>
                          </a:solidFill>
                          <a:effectLst/>
                          <a:latin typeface="Arial" panose="020B0604020202020204" pitchFamily="34" charset="0"/>
                          <a:ea typeface="+mn-ea"/>
                          <a:cs typeface="Arial" panose="020B0604020202020204" pitchFamily="34" charset="0"/>
                          <a:hlinkClick r:id="rId5"/>
                        </a:rPr>
                        <a:t>Wednesday, Jan. 28 at 9:30–10:30 a.m.</a:t>
                      </a:r>
                      <a:endParaRPr lang="en-US" sz="2000" b="0" i="0"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u="none" strike="noStrike" kern="1200">
                          <a:solidFill>
                            <a:schemeClr val="tx1"/>
                          </a:solidFill>
                          <a:effectLst/>
                          <a:latin typeface="Arial" panose="020B0604020202020204" pitchFamily="34" charset="0"/>
                          <a:ea typeface="+mn-ea"/>
                          <a:cs typeface="Arial" panose="020B0604020202020204" pitchFamily="34" charset="0"/>
                          <a:hlinkClick r:id="rId6"/>
                        </a:rPr>
                        <a:t>Part III of the Guide to the MCAS Portal: Student Registration</a:t>
                      </a:r>
                      <a:endParaRPr lang="en-US" sz="2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98469644"/>
                  </a:ext>
                </a:extLst>
              </a:tr>
              <a:tr h="760500">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Office Hours — MCAS Portal Tasks </a:t>
                      </a:r>
                    </a:p>
                    <a:p>
                      <a:endParaRPr lang="en-US" sz="20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fontAlgn="t"/>
                      <a:r>
                        <a:rPr lang="en-US" sz="2000" u="none" strike="noStrike">
                          <a:solidFill>
                            <a:schemeClr val="tx1"/>
                          </a:solidFill>
                          <a:effectLst/>
                          <a:latin typeface="Arial" panose="020B0604020202020204" pitchFamily="34" charset="0"/>
                          <a:cs typeface="Arial" panose="020B0604020202020204" pitchFamily="34" charset="0"/>
                          <a:hlinkClick r:id="rId7"/>
                        </a:rPr>
                        <a:t>Thursday, March 19 at 9:30–10:30 a.m.</a:t>
                      </a:r>
                      <a:endParaRPr lang="en-US" sz="2000">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000" b="0" i="0" kern="1200">
                          <a:solidFill>
                            <a:srgbClr val="000000"/>
                          </a:solidFill>
                          <a:effectLst/>
                          <a:latin typeface="Arial" panose="020B0604020202020204" pitchFamily="34" charset="0"/>
                          <a:ea typeface="+mn-ea"/>
                          <a:cs typeface="Arial" panose="020B0604020202020204" pitchFamily="34" charset="0"/>
                        </a:rPr>
                        <a:t>Principals and STCs, DTCs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kern="1200">
                          <a:solidFill>
                            <a:schemeClr val="tx1"/>
                          </a:solidFill>
                          <a:effectLst/>
                          <a:latin typeface="Arial" panose="020B0604020202020204" pitchFamily="34" charset="0"/>
                          <a:ea typeface="+mn-ea"/>
                          <a:cs typeface="Arial" panose="020B0604020202020204" pitchFamily="34" charset="0"/>
                          <a:hlinkClick r:id="rId6"/>
                        </a:rPr>
                        <a:t>Guide to the MCAS Portal</a:t>
                      </a:r>
                      <a:endParaRPr lang="en-US" sz="200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7405076"/>
                  </a:ext>
                </a:extLst>
              </a:tr>
            </a:tbl>
          </a:graphicData>
        </a:graphic>
      </p:graphicFrame>
      <p:sp>
        <p:nvSpPr>
          <p:cNvPr id="3" name="Slide Number Placeholder 2">
            <a:extLst>
              <a:ext uri="{FF2B5EF4-FFF2-40B4-BE49-F238E27FC236}">
                <a16:creationId xmlns:a16="http://schemas.microsoft.com/office/drawing/2014/main" id="{3F72773D-9800-B534-F715-D5B37F57F2EF}"/>
              </a:ext>
            </a:extLst>
          </p:cNvPr>
          <p:cNvSpPr>
            <a:spLocks noGrp="1"/>
          </p:cNvSpPr>
          <p:nvPr>
            <p:ph type="sldNum" sz="quarter" idx="12"/>
          </p:nvPr>
        </p:nvSpPr>
        <p:spPr/>
        <p:txBody>
          <a:bodyPr/>
          <a:lstStyle/>
          <a:p>
            <a:fld id="{68A8D22E-6BC5-9E47-900C-2BB94685D9F5}" type="slidenum">
              <a:rPr lang="en-US" smtClean="0"/>
              <a:t>55</a:t>
            </a:fld>
            <a:endParaRPr lang="en-US"/>
          </a:p>
        </p:txBody>
      </p:sp>
    </p:spTree>
    <p:extLst>
      <p:ext uri="{BB962C8B-B14F-4D97-AF65-F5344CB8AC3E}">
        <p14:creationId xmlns:p14="http://schemas.microsoft.com/office/powerpoint/2010/main" val="37842632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356185537"/>
              </p:ext>
            </p:extLst>
          </p:nvPr>
        </p:nvGraphicFramePr>
        <p:xfrm>
          <a:off x="875405" y="1837169"/>
          <a:ext cx="10272494" cy="3931920"/>
        </p:xfrm>
        <a:graphic>
          <a:graphicData uri="http://schemas.openxmlformats.org/drawingml/2006/table">
            <a:tbl>
              <a:tblPr firstRow="1" bandRow="1">
                <a:tableStyleId>{5C22544A-7EE6-4342-B048-85BDC9FD1C3A}</a:tableStyleId>
              </a:tblPr>
              <a:tblGrid>
                <a:gridCol w="6047785">
                  <a:extLst>
                    <a:ext uri="{9D8B030D-6E8A-4147-A177-3AD203B41FA5}">
                      <a16:colId xmlns:a16="http://schemas.microsoft.com/office/drawing/2014/main" val="693765042"/>
                    </a:ext>
                  </a:extLst>
                </a:gridCol>
                <a:gridCol w="4224709">
                  <a:extLst>
                    <a:ext uri="{9D8B030D-6E8A-4147-A177-3AD203B41FA5}">
                      <a16:colId xmlns:a16="http://schemas.microsoft.com/office/drawing/2014/main" val="4077489660"/>
                    </a:ext>
                  </a:extLst>
                </a:gridCol>
              </a:tblGrid>
              <a:tr h="320649">
                <a:tc>
                  <a:txBody>
                    <a:bodyPr/>
                    <a:lstStyle/>
                    <a:p>
                      <a:pPr marL="0" algn="l" defTabSz="914126" rtl="0" eaLnBrk="1" latinLnBrk="0" hangingPunct="1"/>
                      <a:r>
                        <a:rPr lang="en-US" sz="2000" b="1" kern="1200">
                          <a:solidFill>
                            <a:schemeClr val="lt1"/>
                          </a:solidFill>
                          <a:latin typeface="Arial"/>
                          <a:ea typeface="+mn-ea"/>
                          <a:cs typeface="Arial"/>
                        </a:rPr>
                        <a:t>Resource</a:t>
                      </a:r>
                    </a:p>
                  </a:txBody>
                  <a:tcPr/>
                </a:tc>
                <a:tc>
                  <a:txBody>
                    <a:bodyPr/>
                    <a:lstStyle/>
                    <a:p>
                      <a:pPr marL="0" algn="l" defTabSz="914126" rtl="0" eaLnBrk="1" latinLnBrk="0" hangingPunct="1"/>
                      <a:r>
                        <a:rPr lang="en-US" sz="2000" b="1" kern="1200">
                          <a:solidFill>
                            <a:schemeClr val="lt1"/>
                          </a:solidFill>
                          <a:latin typeface="Arial"/>
                          <a:ea typeface="+mn-ea"/>
                          <a:cs typeface="Arial"/>
                        </a:rPr>
                        <a:t>Location</a:t>
                      </a:r>
                    </a:p>
                  </a:txBody>
                  <a:tcPr/>
                </a:tc>
                <a:extLst>
                  <a:ext uri="{0D108BD9-81ED-4DB2-BD59-A6C34878D82A}">
                    <a16:rowId xmlns:a16="http://schemas.microsoft.com/office/drawing/2014/main" val="2087652330"/>
                  </a:ext>
                </a:extLst>
              </a:tr>
              <a:tr h="369980">
                <a:tc>
                  <a:txBody>
                    <a:bodyPr/>
                    <a:lstStyle/>
                    <a:p>
                      <a:pPr marL="0" algn="l" defTabSz="914126" rtl="0" eaLnBrk="1" latinLnBrk="0" hangingPunct="1"/>
                      <a:r>
                        <a:rPr lang="en-US" sz="2400" kern="1200">
                          <a:solidFill>
                            <a:schemeClr val="dk1"/>
                          </a:solidFill>
                          <a:latin typeface="Arial"/>
                          <a:ea typeface="+mn-ea"/>
                          <a:cs typeface="Arial"/>
                        </a:rPr>
                        <a:t>Accessibility and Accommodations Manual</a:t>
                      </a:r>
                    </a:p>
                  </a:txBody>
                  <a:tcPr>
                    <a:solidFill>
                      <a:schemeClr val="bg1"/>
                    </a:solidFill>
                  </a:tcPr>
                </a:tc>
                <a:tc>
                  <a:txBody>
                    <a:bodyPr/>
                    <a:lstStyle/>
                    <a:p>
                      <a:r>
                        <a:rPr lang="en-US" sz="1800">
                          <a:latin typeface="Arial"/>
                          <a:cs typeface="Arial"/>
                          <a:hlinkClick r:id="rId3"/>
                        </a:rPr>
                        <a:t>www.doe.mass.edu/mcas/accessibility/default.html</a:t>
                      </a:r>
                      <a:r>
                        <a:rPr lang="en-US" sz="1800">
                          <a:latin typeface="Arial"/>
                          <a:cs typeface="Arial"/>
                        </a:rPr>
                        <a:t> </a:t>
                      </a:r>
                    </a:p>
                  </a:txBody>
                  <a:tcPr>
                    <a:solidFill>
                      <a:schemeClr val="bg1"/>
                    </a:solidFill>
                  </a:tcPr>
                </a:tc>
                <a:extLst>
                  <a:ext uri="{0D108BD9-81ED-4DB2-BD59-A6C34878D82A}">
                    <a16:rowId xmlns:a16="http://schemas.microsoft.com/office/drawing/2014/main" val="2513906355"/>
                  </a:ext>
                </a:extLst>
              </a:tr>
              <a:tr h="369980">
                <a:tc>
                  <a:txBody>
                    <a:bodyPr/>
                    <a:lstStyle/>
                    <a:p>
                      <a:pPr marL="0" algn="l" defTabSz="914126" rtl="0" eaLnBrk="1" latinLnBrk="0" hangingPunct="1"/>
                      <a:r>
                        <a:rPr lang="en-US" sz="2400" kern="1200">
                          <a:solidFill>
                            <a:schemeClr val="dk1"/>
                          </a:solidFill>
                          <a:latin typeface="Arial"/>
                          <a:ea typeface="+mn-ea"/>
                          <a:cs typeface="Arial"/>
                        </a:rPr>
                        <a:t>MCAS Resource Center </a:t>
                      </a:r>
                    </a:p>
                  </a:txBody>
                  <a:tcPr>
                    <a:solidFill>
                      <a:schemeClr val="bg1"/>
                    </a:solidFill>
                  </a:tcPr>
                </a:tc>
                <a:tc>
                  <a:txBody>
                    <a:bodyPr/>
                    <a:lstStyle/>
                    <a:p>
                      <a:r>
                        <a:rPr lang="en-US" sz="1800">
                          <a:latin typeface="Arial"/>
                          <a:cs typeface="Arial"/>
                          <a:hlinkClick r:id="rId4"/>
                        </a:rPr>
                        <a:t>mcas.onlinehelp.cognia.org </a:t>
                      </a:r>
                      <a:endParaRPr lang="en-US" sz="1800">
                        <a:latin typeface="Arial"/>
                        <a:cs typeface="Arial"/>
                      </a:endParaRPr>
                    </a:p>
                  </a:txBody>
                  <a:tcPr>
                    <a:solidFill>
                      <a:schemeClr val="bg1"/>
                    </a:solidFill>
                  </a:tcPr>
                </a:tc>
                <a:extLst>
                  <a:ext uri="{0D108BD9-81ED-4DB2-BD59-A6C34878D82A}">
                    <a16:rowId xmlns:a16="http://schemas.microsoft.com/office/drawing/2014/main" val="2300032679"/>
                  </a:ext>
                </a:extLst>
              </a:tr>
              <a:tr h="616634">
                <a:tc>
                  <a:txBody>
                    <a:bodyPr/>
                    <a:lstStyle/>
                    <a:p>
                      <a:pPr marL="0" algn="l" defTabSz="914126" rtl="0" eaLnBrk="1" latinLnBrk="0" hangingPunct="1"/>
                      <a:r>
                        <a:rPr lang="en-US" sz="2400" kern="1200">
                          <a:solidFill>
                            <a:schemeClr val="dk1"/>
                          </a:solidFill>
                          <a:latin typeface="Arial"/>
                          <a:ea typeface="+mn-ea"/>
                          <a:cs typeface="Arial"/>
                        </a:rPr>
                        <a:t>MCAS Portal Guides </a:t>
                      </a:r>
                    </a:p>
                    <a:p>
                      <a:pPr marL="342900" indent="-342900" algn="l" defTabSz="914126" rtl="0" eaLnBrk="1" latinLnBrk="0" hangingPunct="1">
                        <a:buFont typeface="Arial" panose="020B0604020202020204" pitchFamily="34" charset="0"/>
                        <a:buChar char="•"/>
                      </a:pPr>
                      <a:r>
                        <a:rPr lang="en-US" sz="2000" kern="1200">
                          <a:solidFill>
                            <a:schemeClr val="dk1"/>
                          </a:solidFill>
                          <a:latin typeface="Arial"/>
                          <a:ea typeface="+mn-ea"/>
                          <a:cs typeface="Arial"/>
                        </a:rPr>
                        <a:t>Guide to the MCAS Portal – refer to Part III: Student Registration</a:t>
                      </a:r>
                    </a:p>
                  </a:txBody>
                  <a:tcPr>
                    <a:solidFill>
                      <a:schemeClr val="bg1"/>
                    </a:solidFill>
                  </a:tcPr>
                </a:tc>
                <a:tc>
                  <a:txBody>
                    <a:bodyPr/>
                    <a:lstStyle/>
                    <a:p>
                      <a:r>
                        <a:rPr lang="en-US" sz="1800">
                          <a:latin typeface="Arial"/>
                          <a:cs typeface="Arial"/>
                          <a:hlinkClick r:id="rId5"/>
                        </a:rPr>
                        <a:t>https://mcas.onlinehelp.cognia.org/</a:t>
                      </a:r>
                      <a:br>
                        <a:rPr lang="en-US" sz="1800">
                          <a:latin typeface="Arial"/>
                          <a:cs typeface="Arial"/>
                          <a:hlinkClick r:id="rId5"/>
                        </a:rPr>
                      </a:br>
                      <a:r>
                        <a:rPr lang="en-US" sz="1800">
                          <a:latin typeface="Arial"/>
                          <a:cs typeface="Arial"/>
                          <a:hlinkClick r:id="rId5"/>
                        </a:rPr>
                        <a:t>portal/</a:t>
                      </a:r>
                      <a:r>
                        <a:rPr lang="en-US" sz="1800">
                          <a:latin typeface="Arial"/>
                          <a:cs typeface="Arial"/>
                        </a:rPr>
                        <a:t> </a:t>
                      </a:r>
                    </a:p>
                  </a:txBody>
                  <a:tcPr>
                    <a:solidFill>
                      <a:schemeClr val="bg1"/>
                    </a:solidFill>
                  </a:tcPr>
                </a:tc>
                <a:extLst>
                  <a:ext uri="{0D108BD9-81ED-4DB2-BD59-A6C34878D82A}">
                    <a16:rowId xmlns:a16="http://schemas.microsoft.com/office/drawing/2014/main" val="2405862612"/>
                  </a:ext>
                </a:extLst>
              </a:tr>
              <a:tr h="1109940">
                <a:tc>
                  <a:txBody>
                    <a:bodyPr/>
                    <a:lstStyle/>
                    <a:p>
                      <a:pPr marL="0" algn="l" defTabSz="914126" rtl="0" eaLnBrk="1" latinLnBrk="0" hangingPunct="1"/>
                      <a:r>
                        <a:rPr lang="en-US" sz="2400" kern="1200">
                          <a:solidFill>
                            <a:schemeClr val="dk1"/>
                          </a:solidFill>
                          <a:latin typeface="Arial"/>
                          <a:ea typeface="+mn-ea"/>
                          <a:cs typeface="Arial"/>
                        </a:rPr>
                        <a:t>Student Assessment Updates </a:t>
                      </a:r>
                      <a:br>
                        <a:rPr lang="en-US" sz="2400" kern="1200">
                          <a:solidFill>
                            <a:srgbClr val="000000"/>
                          </a:solidFill>
                          <a:latin typeface="Arial"/>
                          <a:ea typeface="+mn-ea"/>
                          <a:cs typeface="Arial"/>
                        </a:rPr>
                      </a:br>
                      <a:r>
                        <a:rPr lang="en-US" sz="2000" kern="1200">
                          <a:solidFill>
                            <a:schemeClr val="dk1"/>
                          </a:solidFill>
                          <a:latin typeface="Arial"/>
                          <a:ea typeface="+mn-ea"/>
                          <a:cs typeface="Arial"/>
                        </a:rPr>
                        <a:t>(Biweekly email with important updates about the MCAS program)</a:t>
                      </a:r>
                    </a:p>
                  </a:txBody>
                  <a:tcP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a:cs typeface="Arial"/>
                          <a:hlinkClick r:id="rId6"/>
                        </a:rPr>
                        <a:t>www.doe.mass.edu/mcas/updates.</a:t>
                      </a:r>
                      <a:br>
                        <a:rPr lang="en-US" sz="1800">
                          <a:latin typeface="Arial"/>
                          <a:cs typeface="Arial"/>
                          <a:hlinkClick r:id="rId6"/>
                        </a:rPr>
                      </a:br>
                      <a:r>
                        <a:rPr lang="en-US" sz="1800">
                          <a:latin typeface="Arial"/>
                          <a:cs typeface="Arial"/>
                          <a:hlinkClick r:id="rId6"/>
                        </a:rPr>
                        <a:t>html</a:t>
                      </a:r>
                      <a:endParaRPr lang="en-US" sz="180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Arial"/>
                          <a:cs typeface="Arial"/>
                        </a:rPr>
                        <a:t>If you do not already receive this email, subscribe using this link: </a:t>
                      </a:r>
                      <a:r>
                        <a:rPr lang="en-US" sz="1600">
                          <a:latin typeface="Arial"/>
                          <a:cs typeface="Arial"/>
                          <a:hlinkClick r:id="rId7"/>
                        </a:rPr>
                        <a:t>http://eepurl.com/ghSOhH</a:t>
                      </a:r>
                      <a:r>
                        <a:rPr lang="en-US" sz="1600">
                          <a:latin typeface="Arial"/>
                          <a:cs typeface="Arial"/>
                        </a:rPr>
                        <a:t> </a:t>
                      </a:r>
                    </a:p>
                  </a:txBody>
                  <a:tcPr>
                    <a:solidFill>
                      <a:schemeClr val="bg1"/>
                    </a:solidFill>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1B7E1E6B-2FC8-8EFA-DC74-3DD0BE8576B0}"/>
              </a:ext>
            </a:extLst>
          </p:cNvPr>
          <p:cNvSpPr>
            <a:spLocks noGrp="1"/>
          </p:cNvSpPr>
          <p:nvPr>
            <p:ph type="sldNum" sz="quarter" idx="12"/>
          </p:nvPr>
        </p:nvSpPr>
        <p:spPr/>
        <p:txBody>
          <a:bodyPr/>
          <a:lstStyle/>
          <a:p>
            <a:fld id="{68A8D22E-6BC5-9E47-900C-2BB94685D9F5}" type="slidenum">
              <a:rPr lang="en-US" smtClean="0"/>
              <a:t>56</a:t>
            </a:fld>
            <a:endParaRPr lang="en-US"/>
          </a:p>
        </p:txBody>
      </p:sp>
    </p:spTree>
    <p:extLst>
      <p:ext uri="{BB962C8B-B14F-4D97-AF65-F5344CB8AC3E}">
        <p14:creationId xmlns:p14="http://schemas.microsoft.com/office/powerpoint/2010/main" val="23299324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4000">
                <a:solidFill>
                  <a:schemeClr val="bg1"/>
                </a:solidFill>
              </a:rPr>
              <a:t>Next Steps</a:t>
            </a:r>
            <a:endParaRPr lang="en-US" sz="4000">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normAutofit/>
          </a:bodyPr>
          <a:lstStyle/>
          <a:p>
            <a:r>
              <a:rPr lang="en-US" altLang="en-US" sz="3200" b="1">
                <a:solidFill>
                  <a:schemeClr val="tx1"/>
                </a:solidFill>
              </a:rPr>
              <a:t>Today: </a:t>
            </a:r>
            <a:r>
              <a:rPr lang="en-US" altLang="en-US" sz="3200">
                <a:solidFill>
                  <a:schemeClr val="tx1"/>
                </a:solidFill>
              </a:rPr>
              <a:t>Complete the evaluation form.</a:t>
            </a:r>
          </a:p>
          <a:p>
            <a:pPr lvl="1"/>
            <a:r>
              <a:rPr lang="en-US" altLang="en-US" sz="2800">
                <a:solidFill>
                  <a:schemeClr val="tx1"/>
                </a:solidFill>
              </a:rPr>
              <a:t>Responses are associated with the name and email address used to log in.</a:t>
            </a:r>
          </a:p>
          <a:p>
            <a:pPr lvl="1"/>
            <a:r>
              <a:rPr lang="en-US" altLang="en-US" sz="2800">
                <a:solidFill>
                  <a:schemeClr val="tx1"/>
                </a:solidFill>
              </a:rPr>
              <a:t>Email your input to </a:t>
            </a:r>
            <a:r>
              <a:rPr lang="en-US" altLang="en-US" sz="2800">
                <a:hlinkClick r:id="rId2"/>
              </a:rPr>
              <a:t>mcas@mass.gov</a:t>
            </a:r>
            <a:r>
              <a:rPr lang="en-US" altLang="en-US" sz="2800"/>
              <a:t> </a:t>
            </a:r>
            <a:r>
              <a:rPr lang="en-US" altLang="en-US" sz="2800">
                <a:solidFill>
                  <a:schemeClr val="tx1"/>
                </a:solidFill>
              </a:rPr>
              <a:t>with any questions.</a:t>
            </a:r>
          </a:p>
          <a:p>
            <a:r>
              <a:rPr lang="en-US" altLang="en-US" sz="3200" b="1">
                <a:solidFill>
                  <a:schemeClr val="tx1"/>
                </a:solidFill>
              </a:rPr>
              <a:t>Next week: </a:t>
            </a:r>
          </a:p>
          <a:p>
            <a:pPr lvl="1"/>
            <a:r>
              <a:rPr lang="en-US" altLang="en-US" sz="2800">
                <a:solidFill>
                  <a:schemeClr val="tx1"/>
                </a:solidFill>
              </a:rPr>
              <a:t>Receive an email with the Q&amp;A from this session</a:t>
            </a:r>
          </a:p>
          <a:p>
            <a:pPr lvl="1"/>
            <a:r>
              <a:rPr lang="en-US" altLang="en-US" sz="2800">
                <a:solidFill>
                  <a:schemeClr val="tx1"/>
                </a:solidFill>
              </a:rPr>
              <a:t>Recording will be available on the </a:t>
            </a:r>
            <a:r>
              <a:rPr lang="en-US" altLang="en-US" sz="2800">
                <a:hlinkClick r:id="rId3"/>
              </a:rPr>
              <a:t>MCAS Resource Center</a:t>
            </a:r>
            <a:r>
              <a:rPr lang="en-US" altLang="en-US" sz="2800"/>
              <a:t>. </a:t>
            </a:r>
          </a:p>
        </p:txBody>
      </p:sp>
      <p:sp>
        <p:nvSpPr>
          <p:cNvPr id="4" name="Slide Number Placeholder 3">
            <a:extLst>
              <a:ext uri="{FF2B5EF4-FFF2-40B4-BE49-F238E27FC236}">
                <a16:creationId xmlns:a16="http://schemas.microsoft.com/office/drawing/2014/main" id="{3BE6C8A0-0663-02CD-32DF-1C231C78B91A}"/>
              </a:ext>
            </a:extLst>
          </p:cNvPr>
          <p:cNvSpPr>
            <a:spLocks noGrp="1"/>
          </p:cNvSpPr>
          <p:nvPr>
            <p:ph type="sldNum" sz="quarter" idx="12"/>
          </p:nvPr>
        </p:nvSpPr>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34309420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81975" y="2168543"/>
            <a:ext cx="6446841" cy="4414692"/>
          </a:xfrm>
        </p:spPr>
        <p:txBody>
          <a:bodyPr>
            <a:normAutofit/>
          </a:bodyPr>
          <a:lstStyle/>
          <a:p>
            <a:pPr>
              <a:buClr>
                <a:srgbClr val="010203"/>
              </a:buClr>
            </a:pPr>
            <a:r>
              <a:rPr lang="en-US">
                <a:solidFill>
                  <a:schemeClr val="tx1"/>
                </a:solidFill>
              </a:rPr>
              <a:t>Questions on logistics and technology</a:t>
            </a:r>
            <a:br>
              <a:rPr lang="en-US">
                <a:solidFill>
                  <a:schemeClr val="tx1"/>
                </a:solidFill>
              </a:rPr>
            </a:br>
            <a:endParaRPr lang="en-US" sz="1200">
              <a:solidFill>
                <a:schemeClr val="tx1"/>
              </a:solidFill>
            </a:endParaRPr>
          </a:p>
          <a:p>
            <a:pPr marL="852589" lvl="1" indent="-457200">
              <a:buClr>
                <a:srgbClr val="010203"/>
              </a:buClr>
            </a:pPr>
            <a:r>
              <a:rPr lang="en-US" b="1">
                <a:solidFill>
                  <a:schemeClr val="tx1"/>
                </a:solidFill>
              </a:rPr>
              <a:t>Web: </a:t>
            </a:r>
            <a:r>
              <a:rPr lang="en-US">
                <a:hlinkClick r:id="rId3"/>
              </a:rPr>
              <a:t>https://mcas.onlinehelp.cognia.org/</a:t>
            </a:r>
            <a:r>
              <a:rPr lang="en-US"/>
              <a:t> </a:t>
            </a:r>
          </a:p>
          <a:p>
            <a:pPr marL="852589" lvl="1" indent="-457200">
              <a:buClr>
                <a:srgbClr val="010203"/>
              </a:buClr>
            </a:pPr>
            <a:r>
              <a:rPr lang="en-US" b="1">
                <a:solidFill>
                  <a:schemeClr val="tx1"/>
                </a:solidFill>
              </a:rPr>
              <a:t>Email: </a:t>
            </a:r>
            <a:r>
              <a:rPr lang="en-US" sz="2299">
                <a:hlinkClick r:id="rId4"/>
              </a:rPr>
              <a:t>mcas@cognia.org</a:t>
            </a:r>
            <a:endParaRPr lang="en-US" sz="2299"/>
          </a:p>
          <a:p>
            <a:pPr marL="852589" lvl="1" indent="-457200">
              <a:buClr>
                <a:srgbClr val="010203"/>
              </a:buClr>
            </a:pPr>
            <a:r>
              <a:rPr lang="en-US" b="1">
                <a:solidFill>
                  <a:schemeClr val="tx1"/>
                </a:solidFill>
              </a:rPr>
              <a:t>Phone: </a:t>
            </a:r>
            <a:r>
              <a:rPr lang="en-US">
                <a:solidFill>
                  <a:schemeClr val="tx1"/>
                </a:solidFill>
              </a:rPr>
              <a:t>800-737-5103</a:t>
            </a:r>
          </a:p>
          <a:p>
            <a:pPr marL="852589" lvl="1" indent="-457200">
              <a:buClr>
                <a:srgbClr val="010203"/>
              </a:buClr>
            </a:pPr>
            <a:r>
              <a:rPr lang="en-US" b="1">
                <a:solidFill>
                  <a:schemeClr val="tx1"/>
                </a:solidFill>
              </a:rPr>
              <a:t>TTY: </a:t>
            </a:r>
            <a:r>
              <a:rPr lang="en-US">
                <a:solidFill>
                  <a:schemeClr val="tx1"/>
                </a:solidFill>
              </a:rPr>
              <a:t>888-222-1671</a:t>
            </a:r>
          </a:p>
          <a:p>
            <a:pPr marL="395389" lvl="1" indent="0">
              <a:buClr>
                <a:srgbClr val="010203"/>
              </a:buClr>
              <a:buNone/>
            </a:pPr>
            <a:r>
              <a:rPr lang="en-US" b="0" i="0">
                <a:solidFill>
                  <a:srgbClr val="000000"/>
                </a:solidFill>
                <a:effectLst/>
              </a:rPr>
              <a:t>     Live chat is available at the link on the</a:t>
            </a:r>
          </a:p>
          <a:p>
            <a:pPr marL="395389" lvl="1" indent="0">
              <a:buClr>
                <a:srgbClr val="010203"/>
              </a:buClr>
              <a:buNone/>
            </a:pPr>
            <a:r>
              <a:rPr lang="en-US">
                <a:solidFill>
                  <a:srgbClr val="000000"/>
                </a:solidFill>
              </a:rPr>
              <a:t>    </a:t>
            </a:r>
            <a:r>
              <a:rPr lang="en-US" b="0" i="0">
                <a:solidFill>
                  <a:srgbClr val="000000"/>
                </a:solidFill>
                <a:effectLst/>
              </a:rPr>
              <a:t> bottom of the page at the </a:t>
            </a:r>
            <a:r>
              <a:rPr lang="en-US" b="0" i="0" u="sng">
                <a:solidFill>
                  <a:srgbClr val="337AB7"/>
                </a:solidFill>
                <a:effectLst/>
                <a:hlinkClick r:id="rId3"/>
              </a:rPr>
              <a:t>MCAS Resource Center</a:t>
            </a:r>
            <a:endParaRPr lang="en-US"/>
          </a:p>
          <a:p>
            <a:endParaRPr lang="en-US"/>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273191" y="1492268"/>
            <a:ext cx="5157788" cy="676275"/>
          </a:xfrm>
        </p:spPr>
        <p:txBody>
          <a:bodyPr/>
          <a:lstStyle/>
          <a:p>
            <a:pPr marL="0" indent="0">
              <a:buNone/>
            </a:pPr>
            <a:r>
              <a:rPr lang="en-US" b="1">
                <a:solidFill>
                  <a:schemeClr val="tx1"/>
                </a:solidFill>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934200" y="1347662"/>
            <a:ext cx="5640387" cy="676275"/>
          </a:xfrm>
        </p:spPr>
        <p:txBody>
          <a:bodyPr>
            <a:noAutofit/>
          </a:bodyPr>
          <a:lstStyle/>
          <a:p>
            <a:pPr marL="0" indent="0">
              <a:buNone/>
            </a:pPr>
            <a:r>
              <a:rPr lang="en-US" b="1">
                <a:solidFill>
                  <a:schemeClr val="tx1"/>
                </a:solidFill>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934200" y="2135188"/>
            <a:ext cx="5257800" cy="3509962"/>
          </a:xfrm>
        </p:spPr>
        <p:txBody>
          <a:bodyPr/>
          <a:lstStyle/>
          <a:p>
            <a:pPr>
              <a:buClr>
                <a:srgbClr val="010203"/>
              </a:buClr>
            </a:pPr>
            <a:r>
              <a:rPr lang="en-US">
                <a:solidFill>
                  <a:schemeClr val="tx1"/>
                </a:solidFill>
              </a:rPr>
              <a:t>Policy questions (e.g., student participation, accommodations)</a:t>
            </a:r>
            <a:br>
              <a:rPr lang="en-US"/>
            </a:br>
            <a:endParaRPr lang="en-US" sz="1200"/>
          </a:p>
          <a:p>
            <a:pPr marL="852589" lvl="1" indent="-457200">
              <a:buClr>
                <a:srgbClr val="010203"/>
              </a:buClr>
            </a:pPr>
            <a:r>
              <a:rPr lang="en-US" b="1">
                <a:solidFill>
                  <a:schemeClr val="tx1"/>
                </a:solidFill>
              </a:rPr>
              <a:t>Web: </a:t>
            </a:r>
            <a:r>
              <a:rPr lang="en-US">
                <a:hlinkClick r:id="rId5"/>
              </a:rPr>
              <a:t>www.doe.mass.edu/mcas</a:t>
            </a:r>
            <a:r>
              <a:rPr lang="en-US"/>
              <a:t> </a:t>
            </a:r>
            <a:endParaRPr lang="en-US" sz="2199"/>
          </a:p>
          <a:p>
            <a:pPr marL="852589" lvl="1" indent="-457200">
              <a:buClr>
                <a:srgbClr val="010203"/>
              </a:buClr>
            </a:pPr>
            <a:r>
              <a:rPr lang="en-US" b="1">
                <a:solidFill>
                  <a:schemeClr val="tx1"/>
                </a:solidFill>
              </a:rPr>
              <a:t>Email: </a:t>
            </a:r>
            <a:r>
              <a:rPr lang="en-US">
                <a:hlinkClick r:id="rId6"/>
              </a:rPr>
              <a:t>mcas@mass.gov</a:t>
            </a:r>
            <a:r>
              <a:rPr lang="en-US"/>
              <a:t> </a:t>
            </a:r>
          </a:p>
          <a:p>
            <a:pPr marL="852589" lvl="1" indent="-457200">
              <a:buClr>
                <a:srgbClr val="010203"/>
              </a:buClr>
            </a:pPr>
            <a:r>
              <a:rPr lang="en-US" b="1">
                <a:solidFill>
                  <a:schemeClr val="tx1"/>
                </a:solidFill>
              </a:rPr>
              <a:t>Phone: </a:t>
            </a:r>
            <a:r>
              <a:rPr lang="en-US">
                <a:solidFill>
                  <a:schemeClr val="tx1"/>
                </a:solidFill>
              </a:rPr>
              <a:t>781-338-3625</a:t>
            </a:r>
          </a:p>
          <a:p>
            <a:pPr marL="852589" lvl="1" indent="-457200">
              <a:buClr>
                <a:srgbClr val="010203"/>
              </a:buClr>
            </a:pPr>
            <a:r>
              <a:rPr lang="en-US" b="1">
                <a:solidFill>
                  <a:schemeClr val="tx1"/>
                </a:solidFill>
              </a:rPr>
              <a:t>TTY: </a:t>
            </a:r>
            <a:r>
              <a:rPr lang="en-US">
                <a:solidFill>
                  <a:schemeClr val="tx1"/>
                </a:solidFill>
              </a:rPr>
              <a:t>800-439-2370</a:t>
            </a:r>
          </a:p>
        </p:txBody>
      </p:sp>
      <p:sp>
        <p:nvSpPr>
          <p:cNvPr id="7" name="Slide Number Placeholder 6">
            <a:extLst>
              <a:ext uri="{FF2B5EF4-FFF2-40B4-BE49-F238E27FC236}">
                <a16:creationId xmlns:a16="http://schemas.microsoft.com/office/drawing/2014/main" id="{F0A47CC8-2583-B8D5-7635-93B78BC63CC4}"/>
              </a:ext>
            </a:extLst>
          </p:cNvPr>
          <p:cNvSpPr>
            <a:spLocks noGrp="1"/>
          </p:cNvSpPr>
          <p:nvPr>
            <p:ph type="sldNum" sz="quarter" idx="12"/>
          </p:nvPr>
        </p:nvSpPr>
        <p:spPr/>
        <p:txBody>
          <a:bodyPr/>
          <a:lstStyle/>
          <a:p>
            <a:fld id="{68A8D22E-6BC5-9E47-900C-2BB94685D9F5}" type="slidenum">
              <a:rPr lang="en-US" smtClean="0"/>
              <a:t>58</a:t>
            </a:fld>
            <a:endParaRPr lang="en-US"/>
          </a:p>
        </p:txBody>
      </p:sp>
    </p:spTree>
    <p:extLst>
      <p:ext uri="{BB962C8B-B14F-4D97-AF65-F5344CB8AC3E}">
        <p14:creationId xmlns:p14="http://schemas.microsoft.com/office/powerpoint/2010/main" val="39447138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6D50B-F54B-D7CD-8F65-4E922EEB56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79099-B099-567C-77C7-7444632154ED}"/>
              </a:ext>
            </a:extLst>
          </p:cNvPr>
          <p:cNvSpPr>
            <a:spLocks noGrp="1"/>
          </p:cNvSpPr>
          <p:nvPr>
            <p:ph type="title" idx="4294967295"/>
          </p:nvPr>
        </p:nvSpPr>
        <p:spPr>
          <a:xfrm>
            <a:off x="3067802" y="2754563"/>
            <a:ext cx="10872787" cy="1092200"/>
          </a:xfrm>
        </p:spPr>
        <p:txBody>
          <a:bodyPr>
            <a:normAutofit/>
          </a:bodyPr>
          <a:lstStyle/>
          <a:p>
            <a:r>
              <a:rPr lang="en-US" dirty="0">
                <a:solidFill>
                  <a:schemeClr val="tx1"/>
                </a:solidFill>
              </a:rPr>
              <a:t>7. </a:t>
            </a:r>
            <a:r>
              <a:rPr lang="en-US" dirty="0">
                <a:solidFill>
                  <a:schemeClr val="tx1"/>
                </a:solidFill>
                <a:latin typeface="Arial" panose="020B0604020202020204" pitchFamily="34" charset="0"/>
                <a:cs typeface="Arial" panose="020B0604020202020204" pitchFamily="34" charset="0"/>
              </a:rPr>
              <a:t>Live “Sandbox” Time</a:t>
            </a:r>
          </a:p>
        </p:txBody>
      </p:sp>
      <p:sp>
        <p:nvSpPr>
          <p:cNvPr id="3" name="Slide Number Placeholder 2">
            <a:extLst>
              <a:ext uri="{FF2B5EF4-FFF2-40B4-BE49-F238E27FC236}">
                <a16:creationId xmlns:a16="http://schemas.microsoft.com/office/drawing/2014/main" id="{0EB40A74-B03F-79DB-C5E9-D82C46CD6F0B}"/>
              </a:ext>
            </a:extLst>
          </p:cNvPr>
          <p:cNvSpPr>
            <a:spLocks noGrp="1"/>
          </p:cNvSpPr>
          <p:nvPr>
            <p:ph type="sldNum" sz="quarter" idx="12"/>
          </p:nvPr>
        </p:nvSpPr>
        <p:spPr/>
        <p:txBody>
          <a:bodyPr/>
          <a:lstStyle/>
          <a:p>
            <a:fld id="{68A8D22E-6BC5-9E47-900C-2BB94685D9F5}" type="slidenum">
              <a:rPr lang="en-US" smtClean="0"/>
              <a:pPr/>
              <a:t>59</a:t>
            </a:fld>
            <a:endParaRPr lang="en-US"/>
          </a:p>
        </p:txBody>
      </p:sp>
    </p:spTree>
    <p:extLst>
      <p:ext uri="{BB962C8B-B14F-4D97-AF65-F5344CB8AC3E}">
        <p14:creationId xmlns:p14="http://schemas.microsoft.com/office/powerpoint/2010/main" val="10328036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C98B-8840-45A0-A256-C940A58852A0}"/>
              </a:ext>
            </a:extLst>
          </p:cNvPr>
          <p:cNvSpPr>
            <a:spLocks noGrp="1"/>
          </p:cNvSpPr>
          <p:nvPr>
            <p:ph type="title"/>
          </p:nvPr>
        </p:nvSpPr>
        <p:spPr/>
        <p:txBody>
          <a:bodyPr/>
          <a:lstStyle/>
          <a:p>
            <a:r>
              <a:rPr lang="en-US" dirty="0"/>
              <a:t>Poll Question</a:t>
            </a:r>
            <a:r>
              <a:rPr lang="en-US" sz="200" dirty="0"/>
              <a:t>—</a:t>
            </a:r>
          </a:p>
        </p:txBody>
      </p:sp>
      <p:sp>
        <p:nvSpPr>
          <p:cNvPr id="3" name="Content Placeholder 2">
            <a:extLst>
              <a:ext uri="{FF2B5EF4-FFF2-40B4-BE49-F238E27FC236}">
                <a16:creationId xmlns:a16="http://schemas.microsoft.com/office/drawing/2014/main" id="{EA8BECCA-2104-4569-9EFA-4A4475A36802}"/>
              </a:ext>
            </a:extLst>
          </p:cNvPr>
          <p:cNvSpPr>
            <a:spLocks noGrp="1"/>
          </p:cNvSpPr>
          <p:nvPr>
            <p:ph idx="1"/>
          </p:nvPr>
        </p:nvSpPr>
        <p:spPr/>
        <p:txBody>
          <a:bodyPr vert="horz" lIns="91440" tIns="45720" rIns="91440" bIns="45720" rtlCol="0" anchor="t">
            <a:normAutofit/>
          </a:bodyPr>
          <a:lstStyle/>
          <a:p>
            <a:pPr marL="0" indent="0">
              <a:buNone/>
            </a:pPr>
            <a:r>
              <a:rPr lang="en-US" sz="3200" b="1" dirty="0">
                <a:latin typeface="Arial"/>
                <a:cs typeface="Arial"/>
              </a:rPr>
              <a:t>Which would you like to see more information on?</a:t>
            </a:r>
          </a:p>
          <a:p>
            <a:pPr marL="514350" indent="-514350">
              <a:buFont typeface="+mj-lt"/>
              <a:buAutoNum type="alphaUcPeriod"/>
            </a:pPr>
            <a:r>
              <a:rPr lang="en-US" sz="3200" dirty="0">
                <a:latin typeface="Arial"/>
                <a:cs typeface="Arial"/>
              </a:rPr>
              <a:t>How students use text-to-speech</a:t>
            </a:r>
          </a:p>
          <a:p>
            <a:pPr marL="514350" indent="-514350">
              <a:buFont typeface="+mj-lt"/>
              <a:buAutoNum type="alphaUcPeriod"/>
            </a:pPr>
            <a:r>
              <a:rPr lang="en-US" sz="3200" dirty="0">
                <a:latin typeface="Arial"/>
                <a:cs typeface="Arial"/>
              </a:rPr>
              <a:t>How students use speech-to-text</a:t>
            </a:r>
          </a:p>
          <a:p>
            <a:pPr marL="514350" indent="-514350">
              <a:buAutoNum type="alphaUcPeriod"/>
            </a:pPr>
            <a:r>
              <a:rPr lang="en-US" sz="3200" dirty="0">
                <a:latin typeface="Arial"/>
                <a:cs typeface="Arial"/>
              </a:rPr>
              <a:t>The online tools and features available for all students</a:t>
            </a:r>
          </a:p>
          <a:p>
            <a:pPr marL="514350" indent="-514350">
              <a:buFont typeface="+mj-lt"/>
              <a:buAutoNum type="alphaUcPeriod"/>
            </a:pPr>
            <a:r>
              <a:rPr lang="en-US" sz="3200" dirty="0">
                <a:latin typeface="Arial"/>
                <a:cs typeface="Arial"/>
              </a:rPr>
              <a:t>How to ensure accommodations are correctly assigned</a:t>
            </a:r>
          </a:p>
          <a:p>
            <a:pPr marL="1022350" lvl="1" indent="-514350">
              <a:buAutoNum type="alphaUcPeriod"/>
            </a:pPr>
            <a:endParaRPr lang="en-US" sz="3200" dirty="0"/>
          </a:p>
        </p:txBody>
      </p:sp>
      <p:sp>
        <p:nvSpPr>
          <p:cNvPr id="4" name="Slide Number Placeholder 3">
            <a:extLst>
              <a:ext uri="{FF2B5EF4-FFF2-40B4-BE49-F238E27FC236}">
                <a16:creationId xmlns:a16="http://schemas.microsoft.com/office/drawing/2014/main" id="{22D5D3AE-BB19-D3EC-B419-89C79AFA61AE}"/>
              </a:ext>
            </a:extLst>
          </p:cNvPr>
          <p:cNvSpPr>
            <a:spLocks noGrp="1"/>
          </p:cNvSpPr>
          <p:nvPr>
            <p:ph type="sldNum" sz="quarter" idx="12"/>
          </p:nvPr>
        </p:nvSpPr>
        <p:spPr/>
        <p:txBody>
          <a:bodyPr/>
          <a:lstStyle/>
          <a:p>
            <a:fld id="{68A8D22E-6BC5-9E47-900C-2BB94685D9F5}" type="slidenum">
              <a:rPr lang="en-US" smtClean="0"/>
              <a:pPr/>
              <a:t>60</a:t>
            </a:fld>
            <a:endParaRPr lang="en-US"/>
          </a:p>
        </p:txBody>
      </p:sp>
    </p:spTree>
    <p:extLst>
      <p:ext uri="{BB962C8B-B14F-4D97-AF65-F5344CB8AC3E}">
        <p14:creationId xmlns:p14="http://schemas.microsoft.com/office/powerpoint/2010/main" val="5183641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400"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47145" y="1976741"/>
            <a:ext cx="12192000" cy="400050"/>
          </a:xfrm>
          <a:prstGeom prst="rect">
            <a:avLst/>
          </a:prstGeom>
          <a:noFill/>
          <a:ln w="9525">
            <a:noFill/>
            <a:miter lim="800000"/>
            <a:headEnd/>
            <a:tailEnd/>
          </a:ln>
        </p:spPr>
        <p:txBody>
          <a:bodyPr>
            <a:spAutoFit/>
          </a:bodyPr>
          <a:lstStyle/>
          <a:p>
            <a:pPr algn="ctr" eaLnBrk="1" hangingPunct="1"/>
            <a:r>
              <a:rPr lang="en-US" altLang="zh-CN" sz="2000" b="1">
                <a:latin typeface="Arial" panose="020B0604020202020204" pitchFamily="34" charset="0"/>
                <a:ea typeface="Segoe SemiBold"/>
                <a:cs typeface="Arial" panose="020B0604020202020204" pitchFamily="34" charset="0"/>
              </a:rPr>
              <a:t>The Office of Student Assessment Services </a:t>
            </a:r>
            <a:endParaRPr lang="zh-CN" altLang="en-US" sz="2000" b="1">
              <a:latin typeface="Arial" panose="020B0604020202020204" pitchFamily="34" charset="0"/>
              <a:ea typeface="Segoe SemiBold"/>
              <a:cs typeface="Arial" panose="020B0604020202020204" pitchFamily="34" charset="0"/>
            </a:endParaRPr>
          </a:p>
        </p:txBody>
      </p:sp>
      <p:pic>
        <p:nvPicPr>
          <p:cNvPr id="11" name="Graphic 10" descr="Receiver with solid fill">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9832" y="2971800"/>
            <a:ext cx="457200" cy="457200"/>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7032" y="3009521"/>
            <a:ext cx="2377378"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781-338-3625</a:t>
            </a:r>
          </a:p>
        </p:txBody>
      </p:sp>
      <p:pic>
        <p:nvPicPr>
          <p:cNvPr id="12" name="Graphic 11" descr="Email with solid fill">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796" y="2874535"/>
            <a:ext cx="540834" cy="540834"/>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8206" y="2971800"/>
            <a:ext cx="3000720"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mcas@mass.gov </a:t>
            </a:r>
          </a:p>
        </p:txBody>
      </p:sp>
      <p:pic>
        <p:nvPicPr>
          <p:cNvPr id="70" name="Graphic 69" descr="Work from home Wi-Fi with solid fill">
            <a:extLst>
              <a:ext uri="{FF2B5EF4-FFF2-40B4-BE49-F238E27FC236}">
                <a16:creationId xmlns:a16="http://schemas.microsoft.com/office/drawing/2014/main" id="{A0F0B6FE-BDBA-4605-BD46-20A654F1A44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15995" y="3659009"/>
            <a:ext cx="544873" cy="544873"/>
          </a:xfrm>
          <a:prstGeom prst="rect">
            <a:avLst/>
          </a:prstGeom>
        </p:spPr>
      </p:pic>
      <p:pic>
        <p:nvPicPr>
          <p:cNvPr id="15" name="Graphic 14" descr="Building outline">
            <a:extLst>
              <a:ext uri="{FF2B5EF4-FFF2-40B4-BE49-F238E27FC236}">
                <a16:creationId xmlns:a16="http://schemas.microsoft.com/office/drawing/2014/main" id="{52358C72-268A-4136-8497-230A4AC0E8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837283" y="3628552"/>
            <a:ext cx="544874" cy="544874"/>
          </a:xfrm>
          <a:prstGeom prst="rect">
            <a:avLst/>
          </a:prstGeom>
        </p:spPr>
      </p:pic>
      <p:sp>
        <p:nvSpPr>
          <p:cNvPr id="4" name="Content Placeholder 3">
            <a:extLst>
              <a:ext uri="{FF2B5EF4-FFF2-40B4-BE49-F238E27FC236}">
                <a16:creationId xmlns:a16="http://schemas.microsoft.com/office/drawing/2014/main" id="{2F6FE893-83A6-7210-4E51-BC15BC8278AF}"/>
              </a:ext>
            </a:extLst>
          </p:cNvPr>
          <p:cNvSpPr>
            <a:spLocks noGrp="1"/>
          </p:cNvSpPr>
          <p:nvPr>
            <p:ph idx="1"/>
          </p:nvPr>
        </p:nvSpPr>
        <p:spPr/>
        <p:txBody>
          <a:bodyPr/>
          <a:lstStyle/>
          <a:p>
            <a:endParaRPr lang="en-US"/>
          </a:p>
        </p:txBody>
      </p:sp>
      <p:sp>
        <p:nvSpPr>
          <p:cNvPr id="10" name="TextBox 9">
            <a:extLst>
              <a:ext uri="{FF2B5EF4-FFF2-40B4-BE49-F238E27FC236}">
                <a16:creationId xmlns:a16="http://schemas.microsoft.com/office/drawing/2014/main" id="{7BE3C942-6A76-228B-CC15-6292752AB424}"/>
              </a:ext>
            </a:extLst>
          </p:cNvPr>
          <p:cNvSpPr txBox="1"/>
          <p:nvPr/>
        </p:nvSpPr>
        <p:spPr>
          <a:xfrm>
            <a:off x="1960868" y="3742217"/>
            <a:ext cx="5086754"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11"/>
              </a:rPr>
              <a:t>www.doe.mass.edu/mcas</a:t>
            </a:r>
            <a:r>
              <a:rPr lang="en-US" sz="2000">
                <a:latin typeface="Arial" panose="020B060402020202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82763777-05D3-0160-67F6-BC78C18C3576}"/>
              </a:ext>
            </a:extLst>
          </p:cNvPr>
          <p:cNvSpPr txBox="1"/>
          <p:nvPr/>
        </p:nvSpPr>
        <p:spPr>
          <a:xfrm>
            <a:off x="7184135" y="3731390"/>
            <a:ext cx="6093994" cy="400110"/>
          </a:xfrm>
          <a:prstGeom prst="rect">
            <a:avLst/>
          </a:prstGeom>
          <a:noFill/>
        </p:spPr>
        <p:txBody>
          <a:bodyPr wrap="square">
            <a:spAutoFit/>
          </a:bodyPr>
          <a:lstStyle/>
          <a:p>
            <a:r>
              <a:rPr lang="en-US" sz="2000">
                <a:latin typeface="Aptos" panose="020B0004020202020204" pitchFamily="34" charset="0"/>
                <a:cs typeface="Arial" panose="020B0604020202020204" pitchFamily="34" charset="0"/>
              </a:rPr>
              <a:t> </a:t>
            </a:r>
            <a:r>
              <a:rPr lang="en-US" sz="2000" b="0" i="0">
                <a:solidFill>
                  <a:srgbClr val="212529"/>
                </a:solidFill>
                <a:effectLst/>
                <a:latin typeface="Arial" panose="020B0604020202020204" pitchFamily="34" charset="0"/>
                <a:cs typeface="Arial" panose="020B0604020202020204" pitchFamily="34" charset="0"/>
              </a:rPr>
              <a:t>135 Santilli Highway, Everett, MA 02149</a:t>
            </a:r>
            <a:endParaRPr lang="en-US" sz="200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9A24552-E816-3969-FE71-F08FCD5B83C9}"/>
              </a:ext>
            </a:extLst>
          </p:cNvPr>
          <p:cNvSpPr>
            <a:spLocks noGrp="1"/>
          </p:cNvSpPr>
          <p:nvPr>
            <p:ph type="sldNum" sz="quarter" idx="12"/>
          </p:nvPr>
        </p:nvSpPr>
        <p:spPr/>
        <p:txBody>
          <a:bodyPr/>
          <a:lstStyle/>
          <a:p>
            <a:fld id="{68A8D22E-6BC5-9E47-900C-2BB94685D9F5}" type="slidenum">
              <a:rPr lang="en-US" smtClean="0"/>
              <a:t>61</a:t>
            </a:fld>
            <a:endParaRPr lang="en-US"/>
          </a:p>
        </p:txBody>
      </p:sp>
    </p:spTree>
    <p:extLst>
      <p:ext uri="{BB962C8B-B14F-4D97-AF65-F5344CB8AC3E}">
        <p14:creationId xmlns:p14="http://schemas.microsoft.com/office/powerpoint/2010/main" val="209144015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Krukonis, Amy (DESE)</DisplayName>
        <AccountId>18</AccountId>
        <AccountType/>
      </UserInfo>
      <UserInfo>
        <DisplayName>Zalk, Jodie (DESE)</DisplayName>
        <AccountId>200</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073B10-170D-4E59-896B-A5E2465050D3}">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A434A98-F106-45CE-8E8A-DD686612E616}">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0F4F6BA-9256-4D68-961F-89F22BA60EA2}">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21</TotalTime>
  <Words>4019</Words>
  <Application>Microsoft Office PowerPoint</Application>
  <PresentationFormat>Widescreen</PresentationFormat>
  <Paragraphs>539</Paragraphs>
  <Slides>61</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61</vt:i4>
      </vt:variant>
    </vt:vector>
  </HeadingPairs>
  <TitlesOfParts>
    <vt:vector size="68" baseType="lpstr">
      <vt:lpstr>Aptos</vt:lpstr>
      <vt:lpstr>Arial</vt:lpstr>
      <vt:lpstr>Calibri</vt:lpstr>
      <vt:lpstr>Segoe UI</vt:lpstr>
      <vt:lpstr>Times New Roman</vt:lpstr>
      <vt:lpstr>Wingdings</vt:lpstr>
      <vt:lpstr>1_Office Theme</vt:lpstr>
      <vt:lpstr>MCAS Accessibility and Accommodations for the 2026 MCAS Tests</vt:lpstr>
      <vt:lpstr>Presenters</vt:lpstr>
      <vt:lpstr>Logistics for This Session </vt:lpstr>
      <vt:lpstr>Slides for This Session </vt:lpstr>
      <vt:lpstr>Today’s Agenda</vt:lpstr>
      <vt:lpstr>1. Participation Requirements </vt:lpstr>
      <vt:lpstr>MCAS Participation Requirements </vt:lpstr>
      <vt:lpstr>English Learners – Participation Guidelines</vt:lpstr>
      <vt:lpstr>Poll Question</vt:lpstr>
      <vt:lpstr>2. Important Updates and Reminders</vt:lpstr>
      <vt:lpstr>Important Updates and Reminders</vt:lpstr>
      <vt:lpstr>Important Updates and Reminders (continued)</vt:lpstr>
      <vt:lpstr>IEP Team Decisions Needed Before Testing</vt:lpstr>
      <vt:lpstr>3. Student Registration (SR)</vt:lpstr>
      <vt:lpstr>What is the Student Registration Process (SR)?</vt:lpstr>
      <vt:lpstr>SR: Special Test Forms and Selected Accessibility Features and Accommodations</vt:lpstr>
      <vt:lpstr>Form-Dependent Accommodations</vt:lpstr>
      <vt:lpstr>Guide to the MCAS Portal Part III: Student Registration</vt:lpstr>
      <vt:lpstr>4. Accessibility Features and Accommodations </vt:lpstr>
      <vt:lpstr>Accessibility Features and Accommodations</vt:lpstr>
      <vt:lpstr>Universal Accessibility Features (UF)  for All Students</vt:lpstr>
      <vt:lpstr>Demonstration</vt:lpstr>
      <vt:lpstr>General Tools for All Students</vt:lpstr>
      <vt:lpstr>Enlarged Cursor (SR) </vt:lpstr>
      <vt:lpstr>Highlighter </vt:lpstr>
      <vt:lpstr>Color Contrast </vt:lpstr>
      <vt:lpstr>Line Reader</vt:lpstr>
      <vt:lpstr>Masking tool</vt:lpstr>
      <vt:lpstr>Questions and Answers</vt:lpstr>
      <vt:lpstr>Designated Accessibility Features (DF) for Any Student, at Principal’s Discretion</vt:lpstr>
      <vt:lpstr>Presentation Accommodations for Students with Disabilities </vt:lpstr>
      <vt:lpstr>Response Accommodations for Students with Disabilities</vt:lpstr>
      <vt:lpstr>Special Access Accommodations</vt:lpstr>
      <vt:lpstr>Criteria for Providing Special Access Accommodations</vt:lpstr>
      <vt:lpstr>Poll Question</vt:lpstr>
      <vt:lpstr>Demonstration</vt:lpstr>
      <vt:lpstr>Text-to-Speech (SR) </vt:lpstr>
      <vt:lpstr>Spell-Checker (SR) </vt:lpstr>
      <vt:lpstr>Speech-to-text (SR) </vt:lpstr>
      <vt:lpstr>Word Prediction (SR)</vt:lpstr>
      <vt:lpstr>Accommodations for English Learners (ELs)</vt:lpstr>
      <vt:lpstr>5. Preparation for Testing</vt:lpstr>
      <vt:lpstr>Poll Question</vt:lpstr>
      <vt:lpstr>Demonstration</vt:lpstr>
      <vt:lpstr>New Export Accommodations Feature</vt:lpstr>
      <vt:lpstr>Ensuring Accommodations Are Assigned</vt:lpstr>
      <vt:lpstr>Preparing for Test Administration</vt:lpstr>
      <vt:lpstr>REMINDER:  Provide to all students during testing</vt:lpstr>
      <vt:lpstr>Reminders for Paper-Based Testing </vt:lpstr>
      <vt:lpstr>If a Student Refuses an Accommodation… </vt:lpstr>
      <vt:lpstr>Questions and Answers</vt:lpstr>
      <vt:lpstr>6. Resources, Support, and Next Steps</vt:lpstr>
      <vt:lpstr>Upcoming Training Sessions </vt:lpstr>
      <vt:lpstr>Upcoming Training Sessions </vt:lpstr>
      <vt:lpstr>Upcoming “Office Hours” Sessions </vt:lpstr>
      <vt:lpstr>Additional Resources</vt:lpstr>
      <vt:lpstr>Next Steps</vt:lpstr>
      <vt:lpstr>Email and Phone Support </vt:lpstr>
      <vt:lpstr>7. Live “Sandbox” Time</vt:lpstr>
      <vt:lpstr>Poll Question—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Cullen, Shannon (DESE)</dc:creator>
  <cp:lastModifiedBy>Pelychaty, Robert (DESE)</cp:lastModifiedBy>
  <cp:revision>3</cp:revision>
  <dcterms:created xsi:type="dcterms:W3CDTF">2022-10-11T20:32:22Z</dcterms:created>
  <dcterms:modified xsi:type="dcterms:W3CDTF">2026-01-22T14:05:58Z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0x0101001632492CAC103A49A985C1EA3C99F8E6</vt:lpwstr>
  </property>
  <property fmtid="{D5CDD505-2E9C-101B-9397-08002B2CF9AE}" pid="3" name="MediaServiceImageTags">
    <vt:lpwstr/>
  </property>
  <property fmtid="{D5CDD505-2E9C-101B-9397-08002B2CF9AE}" pid="4" name="Order">
    <vt:r8>4411600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ComplianceAssetId">
    <vt:lpwstr/>
  </property>
  <property fmtid="{D5CDD505-2E9C-101B-9397-08002B2CF9AE}" pid="10" name="TemplateUrl">
    <vt:lpwstr/>
  </property>
  <property fmtid="{D5CDD505-2E9C-101B-9397-08002B2CF9AE}" pid="11" name="MSIP_Label_09530f54-9721-46db-bbe4-0dd4cd6e1126_Method">
    <vt:lpwstr>Standard</vt:lpwstr>
  </property>
  <property fmtid="{D5CDD505-2E9C-101B-9397-08002B2CF9AE}" pid="12" name="MSIP_Label_09530f54-9721-46db-bbe4-0dd4cd6e1126_Tag">
    <vt:lpwstr>50, 3, 0, 1</vt:lpwstr>
  </property>
  <property fmtid="{D5CDD505-2E9C-101B-9397-08002B2CF9AE}" pid="13" name="MSIP_Label_09530f54-9721-46db-bbe4-0dd4cd6e1126_ContentBits">
    <vt:lpwstr>2</vt:lpwstr>
  </property>
  <property fmtid="{D5CDD505-2E9C-101B-9397-08002B2CF9AE}" pid="14" name="MSIP_Label_09530f54-9721-46db-bbe4-0dd4cd6e1126_Enabled">
    <vt:lpwstr>true</vt:lpwstr>
  </property>
  <property fmtid="{D5CDD505-2E9C-101B-9397-08002B2CF9AE}" pid="15" name="MSIP_Label_09530f54-9721-46db-bbe4-0dd4cd6e1126_ActionId">
    <vt:lpwstr>b0cdca20-b8a5-4fb5-bb7e-eee1033274c6</vt:lpwstr>
  </property>
  <property fmtid="{D5CDD505-2E9C-101B-9397-08002B2CF9AE}" pid="16" name="MSIP_Label_09530f54-9721-46db-bbe4-0dd4cd6e1126_Name">
    <vt:lpwstr>General</vt:lpwstr>
  </property>
  <property fmtid="{D5CDD505-2E9C-101B-9397-08002B2CF9AE}" pid="17" name="MSIP_Label_09530f54-9721-46db-bbe4-0dd4cd6e1126_SetDate">
    <vt:lpwstr>2026-01-20T15:51:30Z</vt:lpwstr>
  </property>
  <property fmtid="{D5CDD505-2E9C-101B-9397-08002B2CF9AE}" pid="18" name="MSIP_Label_09530f54-9721-46db-bbe4-0dd4cd6e1126_SiteId">
    <vt:lpwstr>22230e31-3d9d-47b1-8794-50b0e2d7bd02</vt:lpwstr>
  </property>
</Properties>
</file>