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0" r:id="rId5"/>
  </p:sldMasterIdLst>
  <p:notesMasterIdLst>
    <p:notesMasterId r:id="rId23"/>
  </p:notesMasterIdLst>
  <p:handoutMasterIdLst>
    <p:handoutMasterId r:id="rId24"/>
  </p:handoutMasterIdLst>
  <p:sldIdLst>
    <p:sldId id="280" r:id="rId6"/>
    <p:sldId id="359" r:id="rId7"/>
    <p:sldId id="1184" r:id="rId8"/>
    <p:sldId id="1274" r:id="rId9"/>
    <p:sldId id="1171" r:id="rId10"/>
    <p:sldId id="1451" r:id="rId11"/>
    <p:sldId id="1072" r:id="rId12"/>
    <p:sldId id="1316" r:id="rId13"/>
    <p:sldId id="1318" r:id="rId14"/>
    <p:sldId id="1317" r:id="rId15"/>
    <p:sldId id="1452" r:id="rId16"/>
    <p:sldId id="1315" r:id="rId17"/>
    <p:sldId id="1453" r:id="rId18"/>
    <p:sldId id="1442" r:id="rId19"/>
    <p:sldId id="1298" r:id="rId20"/>
    <p:sldId id="311" r:id="rId21"/>
    <p:sldId id="1264" r:id="rId22"/>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7B6"/>
    <a:srgbClr val="000000"/>
    <a:srgbClr val="0563C1"/>
    <a:srgbClr val="0000FF"/>
    <a:srgbClr val="101D35"/>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32DF4E-E3D0-4366-BCE4-9A94654DB032}" v="5" dt="2025-03-19T15:10:00.1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0528" autoAdjust="0"/>
  </p:normalViewPr>
  <p:slideViewPr>
    <p:cSldViewPr snapToGrid="0">
      <p:cViewPr varScale="1">
        <p:scale>
          <a:sx n="101" d="100"/>
          <a:sy n="101" d="100"/>
        </p:scale>
        <p:origin x="984" y="9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9E32DF4E-E3D0-4366-BCE4-9A94654DB032}"/>
    <pc:docChg chg="custSel addSld modSld">
      <pc:chgData name="Cullen, Shannon (DESE)" userId="6b1ad6a8-5818-44b3-9274-ccefbf22d13d" providerId="ADAL" clId="{9E32DF4E-E3D0-4366-BCE4-9A94654DB032}" dt="2025-03-19T15:12:51.492" v="251" actId="20577"/>
      <pc:docMkLst>
        <pc:docMk/>
      </pc:docMkLst>
      <pc:sldChg chg="modSp mod">
        <pc:chgData name="Cullen, Shannon (DESE)" userId="6b1ad6a8-5818-44b3-9274-ccefbf22d13d" providerId="ADAL" clId="{9E32DF4E-E3D0-4366-BCE4-9A94654DB032}" dt="2025-03-19T15:12:51.492" v="251" actId="20577"/>
        <pc:sldMkLst>
          <pc:docMk/>
          <pc:sldMk cId="0" sldId="280"/>
        </pc:sldMkLst>
        <pc:spChg chg="mod">
          <ac:chgData name="Cullen, Shannon (DESE)" userId="6b1ad6a8-5818-44b3-9274-ccefbf22d13d" providerId="ADAL" clId="{9E32DF4E-E3D0-4366-BCE4-9A94654DB032}" dt="2025-03-19T15:12:47.226" v="249" actId="20577"/>
          <ac:spMkLst>
            <pc:docMk/>
            <pc:sldMk cId="0" sldId="280"/>
            <ac:spMk id="2" creationId="{00000000-0000-0000-0000-000000000000}"/>
          </ac:spMkLst>
        </pc:spChg>
        <pc:spChg chg="mod">
          <ac:chgData name="Cullen, Shannon (DESE)" userId="6b1ad6a8-5818-44b3-9274-ccefbf22d13d" providerId="ADAL" clId="{9E32DF4E-E3D0-4366-BCE4-9A94654DB032}" dt="2025-03-19T15:12:51.492" v="251" actId="20577"/>
          <ac:spMkLst>
            <pc:docMk/>
            <pc:sldMk cId="0" sldId="280"/>
            <ac:spMk id="3" creationId="{00000000-0000-0000-0000-000000000000}"/>
          </ac:spMkLst>
        </pc:spChg>
      </pc:sldChg>
      <pc:sldChg chg="modSp add mod">
        <pc:chgData name="Cullen, Shannon (DESE)" userId="6b1ad6a8-5818-44b3-9274-ccefbf22d13d" providerId="ADAL" clId="{9E32DF4E-E3D0-4366-BCE4-9A94654DB032}" dt="2025-03-19T15:10:19.517" v="237" actId="2711"/>
        <pc:sldMkLst>
          <pc:docMk/>
          <pc:sldMk cId="3784263208" sldId="1442"/>
        </pc:sldMkLst>
        <pc:spChg chg="mod">
          <ac:chgData name="Cullen, Shannon (DESE)" userId="6b1ad6a8-5818-44b3-9274-ccefbf22d13d" providerId="ADAL" clId="{9E32DF4E-E3D0-4366-BCE4-9A94654DB032}" dt="2025-03-19T15:10:16.251" v="236" actId="2711"/>
          <ac:spMkLst>
            <pc:docMk/>
            <pc:sldMk cId="3784263208" sldId="1442"/>
            <ac:spMk id="2" creationId="{75DA46F1-0305-6A98-64E6-EE93376B48E3}"/>
          </ac:spMkLst>
        </pc:spChg>
        <pc:graphicFrameChg chg="mod modGraphic">
          <ac:chgData name="Cullen, Shannon (DESE)" userId="6b1ad6a8-5818-44b3-9274-ccefbf22d13d" providerId="ADAL" clId="{9E32DF4E-E3D0-4366-BCE4-9A94654DB032}" dt="2025-03-19T15:10:19.517" v="237" actId="2711"/>
          <ac:graphicFrameMkLst>
            <pc:docMk/>
            <pc:sldMk cId="3784263208" sldId="1442"/>
            <ac:graphicFrameMk id="4" creationId="{5325F11B-0A36-9C59-D646-7D9DDCBEA2AC}"/>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2025/3/19</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2025/3/19</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dirty="0"/>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dirty="0"/>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dirty="0"/>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dirty="0"/>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58357-AFB4-18F2-184A-CF62FC589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347D4F-99D4-30C1-A403-5967FB3C93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C24E8-0A58-DFA0-2E46-B17606129B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F7D801-BE0C-AB9A-DC96-644AD39B71C7}"/>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174715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DBAE6-F153-6D62-C598-B5210CD75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A719E-DED6-FDDC-278E-BA0F343CD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C3DA9-EFDB-E786-CFF7-C2B8649A1D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37376A-6E07-5EF3-2E19-DB0AFB2B3B0D}"/>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3238901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76DB-8846-7E3A-A5A1-0283C720E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73968-5928-FB64-DA0F-C404BFBE6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2938B-15EA-B2F4-C559-445F9E7696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2C96F5-4429-B375-097D-AAC39CB23963}"/>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2322866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144608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15</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17</a:t>
            </a:fld>
            <a:endParaRPr lang="en-US" dirty="0"/>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dirty="0">
                <a:solidFill>
                  <a:schemeClr val="bg1"/>
                </a:solidFill>
                <a:latin typeface="Segoe SemiBold" panose="020B0703040204020203" pitchFamily="34" charset="0"/>
                <a:cs typeface="Segoe SemiBold" panose="020B0703040204020203" pitchFamily="34" charset="0"/>
              </a:rPr>
              <a:t>Place Your Very Pearson Access Very Very Very Very Very Very Very Very Very Very Very Very Very Long Main Title Here</a:t>
            </a:r>
            <a:endParaRPr lang="zh-CN" altLang="en-US" sz="3200" dirty="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dirty="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dirty="0"/>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dirty="0">
                <a:solidFill>
                  <a:schemeClr val="tx1">
                    <a:tint val="75000"/>
                  </a:schemeClr>
                </a:solidFill>
                <a:latin typeface="Segoe"/>
                <a:ea typeface="+mn-ea"/>
                <a:cs typeface="+mn-cs"/>
              </a:rPr>
              <a:t>Massachusetts Department of</a:t>
            </a:r>
            <a:r>
              <a:rPr lang="en-US" baseline="0" dirty="0">
                <a:latin typeface="Segoe"/>
              </a:rPr>
              <a:t> </a:t>
            </a:r>
            <a:r>
              <a:rPr lang="en-US" sz="1200" kern="1200" dirty="0">
                <a:solidFill>
                  <a:schemeClr val="tx1">
                    <a:tint val="75000"/>
                  </a:schemeClr>
                </a:solidFill>
                <a:latin typeface="Segoe"/>
                <a:ea typeface="+mn-ea"/>
                <a:cs typeface="+mn-cs"/>
              </a:rPr>
              <a:t>Elementary</a:t>
            </a:r>
            <a:r>
              <a:rPr lang="en-US" baseline="0" dirty="0">
                <a:latin typeface="Segoe"/>
              </a:rPr>
              <a:t> </a:t>
            </a:r>
            <a:r>
              <a:rPr lang="en-US" sz="1200" kern="1200" dirty="0">
                <a:solidFill>
                  <a:schemeClr val="tx1">
                    <a:tint val="75000"/>
                  </a:schemeClr>
                </a:solidFill>
                <a:latin typeface="Segoe"/>
                <a:ea typeface="+mn-ea"/>
                <a:cs typeface="+mn-cs"/>
              </a:rPr>
              <a:t>and</a:t>
            </a:r>
            <a:r>
              <a:rPr lang="en-US" baseline="0" dirty="0">
                <a:latin typeface="Segoe"/>
              </a:rPr>
              <a:t> </a:t>
            </a:r>
            <a:r>
              <a:rPr lang="en-US" sz="1200" kern="1200" dirty="0">
                <a:solidFill>
                  <a:schemeClr val="tx1">
                    <a:tint val="75000"/>
                  </a:schemeClr>
                </a:solidFill>
                <a:latin typeface="Segoe"/>
                <a:ea typeface="+mn-ea"/>
                <a:cs typeface="+mn-cs"/>
              </a:rPr>
              <a:t>Secondary</a:t>
            </a:r>
            <a:r>
              <a:rPr lang="en-US" baseline="0" dirty="0">
                <a:latin typeface="Segoe"/>
              </a:rPr>
              <a:t> </a:t>
            </a:r>
            <a:r>
              <a:rPr lang="en-US" sz="1200" kern="1200" dirty="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917612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611794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1.jpe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4668EC-92F0-4572-9577-023BA49E05D2}" type="datetime1">
              <a:rPr lang="en-US" altLang="zh-CN" smtClean="0"/>
              <a:pPr/>
              <a:t>3/19/2025</a:t>
            </a:fld>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dirty="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49" r:id="rId5"/>
    <p:sldLayoutId id="2147483665" r:id="rId6"/>
    <p:sldLayoutId id="2147483655" r:id="rId7"/>
    <p:sldLayoutId id="2147483661" r:id="rId8"/>
    <p:sldLayoutId id="2147483660" r:id="rId9"/>
    <p:sldLayoutId id="2147483664" r:id="rId10"/>
    <p:sldLayoutId id="2147483652" r:id="rId11"/>
    <p:sldLayoutId id="2147483657" r:id="rId12"/>
    <p:sldLayoutId id="2147483654" r:id="rId13"/>
    <p:sldLayoutId id="2147483663" r:id="rId14"/>
    <p:sldLayoutId id="2147483662" r:id="rId15"/>
    <p:sldLayoutId id="2147483682" r:id="rId16"/>
    <p:sldLayoutId id="2147483683" r:id="rId17"/>
  </p:sldLayoutIdLst>
  <p:hf hdr="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cas.onlinehelp.cognia.org/training-webinar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7.xml"/><Relationship Id="rId1" Type="http://schemas.openxmlformats.org/officeDocument/2006/relationships/slideLayout" Target="../slideLayouts/slideLayout26.xm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mcas.onlinehelp.cognia.org/training-modules/" TargetMode="External"/><Relationship Id="rId7" Type="http://schemas.openxmlformats.org/officeDocument/2006/relationships/hyperlink" Target="https://mcas.onlinehelp.cognia.org/wp-content/uploads/sites/30/2025/02/Test-Admin-Security-Protocols-RETURNING-Staff-on-1.30.25-FINAL2a.pptx"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hyperlink" Target="https://mcas.onlinehelp.cognia.org/training-webinars-test-admin-security-protocols-returning-staff/" TargetMode="External"/><Relationship Id="rId5" Type="http://schemas.openxmlformats.org/officeDocument/2006/relationships/hyperlink" Target="https://www.doe.mass.edu/mcas/testadmin/training/slides.pptx" TargetMode="External"/><Relationship Id="rId4" Type="http://schemas.openxmlformats.org/officeDocument/2006/relationships/hyperlink" Target="https://mcas.onlinehelp.cognia.org/training-webinar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hyperlink" Target="https://mcas.onlinehelp.cognia.org/training-webina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doe.mass.edu/mcas/testadmin/" TargetMode="External"/><Relationship Id="rId7" Type="http://schemas.openxmlformats.org/officeDocument/2006/relationships/hyperlink" Target="http://eepurl.com/ghSOhH"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hyperlink" Target="http://www.doe.mass.edu/mcas/updates.html" TargetMode="External"/><Relationship Id="rId5" Type="http://schemas.openxmlformats.org/officeDocument/2006/relationships/hyperlink" Target="https://www.doe.mass.edu/mcas/accessibility/default.html" TargetMode="External"/><Relationship Id="rId4" Type="http://schemas.openxmlformats.org/officeDocument/2006/relationships/hyperlink" Target="https://www.doe.mass.edu/mcas/cal.html"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s://cognia.zoom.us/webinar/register/WN_5reXGC8jRKaD0TZkqFDjBQ#/registration"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hyperlink" Target="https://mcas.onlinehelp.cognia.org/wp-content/uploads/sites/30/2025/01/Instructions-for-Unlocking-Test-Questions-in-the-MCAS-Student-Kiosk-.pdf" TargetMode="External"/><Relationship Id="rId5" Type="http://schemas.openxmlformats.org/officeDocument/2006/relationships/hyperlink" Target="https://mcas.onlinehelp.cognia.org/wp-content/uploads/sites/30/2025/02/Additional-Tasks-on-the-Test-Scheduling-Page-of-the-MCAS-Portal-Adding-Report-Codes-Reactivating-Tests-and-Exports.pdf" TargetMode="External"/><Relationship Id="rId4" Type="http://schemas.openxmlformats.org/officeDocument/2006/relationships/hyperlink" Target="https://mcas.onlinehelp.cognia.org/wp-content/uploads/sites/30/2024/10/Guide-to-the-MCAS-Portal-Final.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6.xml"/><Relationship Id="rId1" Type="http://schemas.openxmlformats.org/officeDocument/2006/relationships/slideLayout" Target="../slideLayouts/slideLayout26.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hyperlink" Target="mailto:mcas@mass.gov" TargetMode="External"/><Relationship Id="rId12"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25.xml"/><Relationship Id="rId6" Type="http://schemas.openxmlformats.org/officeDocument/2006/relationships/image" Target="../media/image18.svg"/><Relationship Id="rId11" Type="http://schemas.openxmlformats.org/officeDocument/2006/relationships/image" Target="../media/image21.png"/><Relationship Id="rId5" Type="http://schemas.openxmlformats.org/officeDocument/2006/relationships/image" Target="../media/image17.png"/><Relationship Id="rId10" Type="http://schemas.openxmlformats.org/officeDocument/2006/relationships/hyperlink" Target="http://www.doe.mass.edu/mcas" TargetMode="External"/><Relationship Id="rId4" Type="http://schemas.openxmlformats.org/officeDocument/2006/relationships/image" Target="../media/image16.svg"/><Relationship Id="rId9" Type="http://schemas.openxmlformats.org/officeDocument/2006/relationships/image" Target="../media/image2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2462792"/>
            <a:ext cx="8631677" cy="1928238"/>
          </a:xfrm>
        </p:spPr>
        <p:txBody>
          <a:bodyPr>
            <a:noAutofit/>
          </a:bodyPr>
          <a:lstStyle/>
          <a:p>
            <a:r>
              <a:rPr lang="en-US" sz="5900" dirty="0">
                <a:latin typeface="Arial"/>
                <a:cs typeface="Arial"/>
              </a:rPr>
              <a:t>MCAS Portal Tasks: </a:t>
            </a:r>
            <a:br>
              <a:rPr lang="en-US" sz="5900" dirty="0">
                <a:latin typeface="Arial"/>
                <a:cs typeface="Arial"/>
              </a:rPr>
            </a:br>
            <a:r>
              <a:rPr lang="en-US" sz="5900" dirty="0">
                <a:latin typeface="Arial"/>
                <a:cs typeface="Arial"/>
              </a:rPr>
              <a:t>High School</a:t>
            </a:r>
            <a:br>
              <a:rPr lang="en-US" sz="5900" dirty="0">
                <a:latin typeface="Arial"/>
                <a:cs typeface="Arial"/>
              </a:rPr>
            </a:br>
            <a:r>
              <a:rPr lang="en-US" sz="5900" dirty="0">
                <a:latin typeface="Arial"/>
                <a:cs typeface="Arial"/>
              </a:rPr>
              <a:t>Office Hours</a:t>
            </a:r>
            <a:endParaRPr lang="en-US" altLang="en-US" sz="5900" dirty="0">
              <a:latin typeface="Arial"/>
              <a:cs typeface="Arial"/>
            </a:endParaRPr>
          </a:p>
        </p:txBody>
      </p:sp>
      <p:sp>
        <p:nvSpPr>
          <p:cNvPr id="3" name="Subtitle 2"/>
          <p:cNvSpPr>
            <a:spLocks noGrp="1"/>
          </p:cNvSpPr>
          <p:nvPr>
            <p:ph type="subTitle" idx="1"/>
          </p:nvPr>
        </p:nvSpPr>
        <p:spPr>
          <a:xfrm>
            <a:off x="505838" y="5466944"/>
            <a:ext cx="7538936" cy="1391055"/>
          </a:xfrm>
        </p:spPr>
        <p:txBody>
          <a:bodyPr/>
          <a:lstStyle/>
          <a:p>
            <a:pPr defTabSz="914126"/>
            <a:r>
              <a:rPr lang="en-US" altLang="zh-CN" sz="2799" dirty="0">
                <a:solidFill>
                  <a:srgbClr val="000000"/>
                </a:solidFill>
                <a:latin typeface="Arial" panose="020B0604020202020204" pitchFamily="34" charset="0"/>
                <a:cs typeface="Arial" panose="020B0604020202020204" pitchFamily="34" charset="0"/>
              </a:rPr>
              <a:t>The Office of Student Assessment Services</a:t>
            </a:r>
          </a:p>
          <a:p>
            <a:pPr defTabSz="914126"/>
            <a:r>
              <a:rPr lang="en-US" altLang="zh-CN" sz="2799">
                <a:solidFill>
                  <a:srgbClr val="000000"/>
                </a:solidFill>
                <a:latin typeface="Arial" panose="020B0604020202020204" pitchFamily="34" charset="0"/>
                <a:cs typeface="Arial" panose="020B0604020202020204" pitchFamily="34" charset="0"/>
              </a:rPr>
              <a:t>March 20, </a:t>
            </a:r>
            <a:r>
              <a:rPr lang="en-US" altLang="zh-CN" sz="2799" dirty="0">
                <a:solidFill>
                  <a:srgbClr val="000000"/>
                </a:solidFill>
                <a:latin typeface="Arial" panose="020B0604020202020204" pitchFamily="34" charset="0"/>
                <a:cs typeface="Arial" panose="020B0604020202020204" pitchFamily="34" charset="0"/>
              </a:rPr>
              <a:t>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2325" y="288925"/>
            <a:ext cx="11369675" cy="679450"/>
          </a:xfrm>
        </p:spPr>
        <p:txBody>
          <a:bodyPr/>
          <a:lstStyle/>
          <a:p>
            <a:r>
              <a:rPr lang="en-US" sz="4000" dirty="0">
                <a:solidFill>
                  <a:srgbClr val="0563C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822325" y="1201130"/>
            <a:ext cx="10160203" cy="5049837"/>
          </a:xfrm>
        </p:spPr>
        <p:txBody>
          <a:bodyPr vert="horz" lIns="91440" tIns="45720" rIns="91440" bIns="45720" rtlCol="0" anchor="t">
            <a:noAutofit/>
          </a:bodyPr>
          <a:lstStyle/>
          <a:p>
            <a:pPr marL="0" indent="0">
              <a:buClrTx/>
              <a:buNone/>
            </a:pPr>
            <a:r>
              <a:rPr lang="en-US" sz="2800" dirty="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dirty="0">
                <a:solidFill>
                  <a:srgbClr val="101D35"/>
                </a:solidFill>
                <a:latin typeface="Arial"/>
                <a:cs typeface="Arial"/>
              </a:rPr>
              <a:t>Abbie Currier, eMetric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fontScale="92500" lnSpcReduction="10000"/>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Type your questions anytime, but we may not answer them in real time as some questions may be covered during the presentation.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dirty="0">
                <a:solidFill>
                  <a:srgbClr val="101D35"/>
                </a:solidFill>
                <a:latin typeface="Arial" panose="020B0604020202020204" pitchFamily="34" charset="0"/>
                <a:cs typeface="Arial" panose="020B0604020202020204" pitchFamily="34" charset="0"/>
              </a:rPr>
              <a:t>Email student-specific questions to </a:t>
            </a:r>
            <a:r>
              <a:rPr lang="en-US" sz="2400" dirty="0">
                <a:latin typeface="Arial" panose="020B0604020202020204" pitchFamily="34" charset="0"/>
                <a:cs typeface="Arial" panose="020B0604020202020204" pitchFamily="34" charset="0"/>
                <a:hlinkClick r:id="rId3"/>
              </a:rPr>
              <a:t>mcas@mass.gov</a:t>
            </a:r>
            <a:r>
              <a:rPr lang="en-US" sz="2400" dirty="0">
                <a:latin typeface="Arial" panose="020B0604020202020204" pitchFamily="34" charset="0"/>
                <a:cs typeface="Arial" panose="020B0604020202020204" pitchFamily="34" charset="0"/>
              </a:rPr>
              <a:t> </a:t>
            </a:r>
            <a:r>
              <a:rPr lang="en-US" sz="2400" dirty="0">
                <a:solidFill>
                  <a:srgbClr val="101D35"/>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This session is being recorded and will be available in about a week in the </a:t>
            </a:r>
            <a:r>
              <a:rPr lang="en-US" dirty="0">
                <a:latin typeface="Arial" panose="020B0604020202020204" pitchFamily="34" charset="0"/>
                <a:cs typeface="Arial" panose="020B0604020202020204" pitchFamily="34" charset="0"/>
                <a:hlinkClick r:id="rId4"/>
              </a:rPr>
              <a:t>MCAS Resource Center</a:t>
            </a:r>
            <a:r>
              <a:rPr lang="en-US" dirty="0">
                <a:solidFill>
                  <a:srgbClr val="101D35"/>
                </a:solidFill>
                <a:latin typeface="Arial" panose="020B0604020202020204" pitchFamily="34" charset="0"/>
                <a:cs typeface="Arial" panose="020B0604020202020204" pitchFamily="34" charset="0"/>
              </a:rPr>
              <a:t>, along with the slides.</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Closed captioning has been enabled for participants who need it.</a:t>
            </a:r>
          </a:p>
          <a:p>
            <a:pPr marL="457200" indent="-457200">
              <a:buClrTx/>
              <a:buFont typeface="Arial" panose="020B0604020202020204" pitchFamily="34" charset="0"/>
              <a:buChar char="•"/>
            </a:pPr>
            <a:r>
              <a:rPr lang="en-US" b="0" i="0" u="none" strike="noStrike" dirty="0">
                <a:solidFill>
                  <a:srgbClr val="101D35"/>
                </a:solidFill>
                <a:effectLst/>
                <a:latin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r>
              <a:rPr lang="en-US" dirty="0">
                <a:solidFill>
                  <a:srgbClr val="101D35"/>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189738"/>
            <a:ext cx="11192609" cy="4873132"/>
          </a:xfrm>
        </p:spPr>
        <p:txBody>
          <a:bodyPr>
            <a:normAutofit/>
          </a:bodyPr>
          <a:lstStyle/>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Slides were emailed to participants before this session from </a:t>
            </a:r>
            <a:r>
              <a:rPr lang="en-US" dirty="0">
                <a:solidFill>
                  <a:srgbClr val="101D35"/>
                </a:solidFill>
                <a:latin typeface="Arial" panose="020B0604020202020204" pitchFamily="34" charset="0"/>
                <a:cs typeface="Arial" panose="020B0604020202020204" pitchFamily="34" charset="0"/>
                <a:hlinkClick r:id="rId3"/>
              </a:rPr>
              <a:t>MCASEvents@cognia.org</a:t>
            </a:r>
            <a:r>
              <a:rPr lang="en-US" dirty="0">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dirty="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dirty="0">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dirty="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465991" y="1310054"/>
            <a:ext cx="10990385" cy="3589937"/>
          </a:xfrm>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Resources</a:t>
            </a:r>
          </a:p>
          <a:p>
            <a:pPr marL="514350" indent="-514350">
              <a:buClrTx/>
              <a:buFont typeface="+mj-lt"/>
              <a:buAutoNum type="arabicPeriod"/>
            </a:pPr>
            <a:r>
              <a:rPr lang="en-US" dirty="0">
                <a:solidFill>
                  <a:srgbClr val="101D35"/>
                </a:solidFill>
                <a:latin typeface="Arial"/>
                <a:cs typeface="Arial"/>
              </a:rPr>
              <a:t>Q&amp;A and Additional Demonstrations</a:t>
            </a:r>
          </a:p>
          <a:p>
            <a:pPr marL="514350" indent="-514350">
              <a:buClrTx/>
              <a:buFont typeface="+mj-lt"/>
              <a:buAutoNum type="arabicPeriod"/>
            </a:pPr>
            <a:r>
              <a:rPr lang="en-US" dirty="0">
                <a:solidFill>
                  <a:srgbClr val="101D35"/>
                </a:solidFill>
                <a:latin typeface="Arial"/>
                <a:cs typeface="Arial"/>
              </a:rPr>
              <a:t>Support and Next Steps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1. Resources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11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Using the MCAS Portal</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3882456859"/>
              </p:ext>
            </p:extLst>
          </p:nvPr>
        </p:nvGraphicFramePr>
        <p:xfrm>
          <a:off x="193388" y="699434"/>
          <a:ext cx="11805223" cy="6124444"/>
        </p:xfrm>
        <a:graphic>
          <a:graphicData uri="http://schemas.openxmlformats.org/drawingml/2006/table">
            <a:tbl>
              <a:tblPr firstRow="1" bandRow="1">
                <a:tableStyleId>{5C22544A-7EE6-4342-B048-85BDC9FD1C3A}</a:tableStyleId>
              </a:tblPr>
              <a:tblGrid>
                <a:gridCol w="6887148">
                  <a:extLst>
                    <a:ext uri="{9D8B030D-6E8A-4147-A177-3AD203B41FA5}">
                      <a16:colId xmlns:a16="http://schemas.microsoft.com/office/drawing/2014/main" val="693765042"/>
                    </a:ext>
                  </a:extLst>
                </a:gridCol>
                <a:gridCol w="4918075">
                  <a:extLst>
                    <a:ext uri="{9D8B030D-6E8A-4147-A177-3AD203B41FA5}">
                      <a16:colId xmlns:a16="http://schemas.microsoft.com/office/drawing/2014/main" val="4077489660"/>
                    </a:ext>
                  </a:extLst>
                </a:gridCol>
              </a:tblGrid>
              <a:tr h="353236">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12108">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000" dirty="0">
                          <a:latin typeface="Arial" panose="020B0604020202020204" pitchFamily="34" charset="0"/>
                          <a:cs typeface="Arial" panose="020B0604020202020204" pitchFamily="34" charset="0"/>
                          <a:hlinkClick r:id="rId3"/>
                        </a:rPr>
                        <a:t>mcas.onlinehelp.cognia.org </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2531523">
                <a:tc>
                  <a:txBody>
                    <a:bodyPr/>
                    <a:lstStyle/>
                    <a:p>
                      <a:pPr marL="0" algn="l" defTabSz="914126" rtl="0" eaLnBrk="1" latinLnBrk="0" hangingPunct="1"/>
                      <a:r>
                        <a:rPr lang="en-US" sz="2200" kern="1200" dirty="0">
                          <a:solidFill>
                            <a:schemeClr val="dk1"/>
                          </a:solidFill>
                          <a:latin typeface="Arial" panose="020B0604020202020204" pitchFamily="34" charset="0"/>
                          <a:ea typeface="+mn-ea"/>
                          <a:cs typeface="Arial" panose="020B0604020202020204" pitchFamily="34" charset="0"/>
                        </a:rPr>
                        <a:t>MCAS Portal User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the MCAS Portal</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Student Registration Guide</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MCAS Portal User Management Guide </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Creating and Managing Classes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Enrollment Transfers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Scheduling Tests and Printing Student Logins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Using Materials Management</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Additional Tasks on the Test Scheduling Page</a:t>
                      </a:r>
                    </a:p>
                  </a:txBody>
                  <a:tcPr/>
                </a:tc>
                <a:tc>
                  <a:txBody>
                    <a:bodyPr/>
                    <a:lstStyle/>
                    <a:p>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471816">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Training Site User Guides</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to Conducting a Practice Test through the MCAS Training Site</a:t>
                      </a:r>
                    </a:p>
                    <a:p>
                      <a:pPr marL="285750" indent="-28575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Guide for Reviewing Reports of Results for Practice Tests Conducted in the MCAS Training Site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hlinkClick r:id="rId4"/>
                        </a:rPr>
                        <a:t>https://mcas.onlinehelp.cognia.org/portal/</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80977627"/>
                  </a:ext>
                </a:extLst>
              </a:tr>
              <a:tr h="1186684">
                <a:tc>
                  <a:txBody>
                    <a:bodyPr/>
                    <a:lstStyle/>
                    <a:p>
                      <a:pPr marL="0" indent="0" algn="l" defTabSz="914126" rtl="0" eaLnBrk="1" latinLnBrk="0" hangingPunct="1">
                        <a:buFont typeface="Arial" panose="020B0604020202020204" pitchFamily="34" charset="0"/>
                        <a:buNone/>
                      </a:pPr>
                      <a:r>
                        <a:rPr lang="en-US" sz="2200" kern="1200" dirty="0">
                          <a:solidFill>
                            <a:schemeClr val="dk1"/>
                          </a:solidFill>
                          <a:latin typeface="Arial" panose="020B0604020202020204" pitchFamily="34" charset="0"/>
                          <a:ea typeface="+mn-ea"/>
                          <a:cs typeface="Arial" panose="020B0604020202020204" pitchFamily="34" charset="0"/>
                        </a:rPr>
                        <a:t>MCAS Student Kiosk Guides</a:t>
                      </a:r>
                    </a:p>
                    <a:p>
                      <a:pPr marL="342900" indent="-342900" algn="l" defTabSz="914126" rtl="0" eaLnBrk="1" latinLnBrk="0" hangingPunct="1">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Instructions for Unlocking Test Questions in the MCAS Student Kiosk</a:t>
                      </a:r>
                    </a:p>
                  </a:txBody>
                  <a:tcPr/>
                </a:tc>
                <a:tc>
                  <a:txBody>
                    <a:bodyPr/>
                    <a:lstStyle/>
                    <a:p>
                      <a:r>
                        <a:rPr lang="en-US" sz="2000" dirty="0">
                          <a:latin typeface="Arial" panose="020B0604020202020204" pitchFamily="34" charset="0"/>
                          <a:cs typeface="Arial" panose="020B0604020202020204" pitchFamily="34" charset="0"/>
                          <a:hlinkClick r:id="rId5"/>
                        </a:rPr>
                        <a:t>https://mcas.onlinehelp.cognia.org/technology-setup/</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269205449"/>
                  </a:ext>
                </a:extLst>
              </a:tr>
            </a:tbl>
          </a:graphicData>
        </a:graphic>
      </p:graphicFrame>
    </p:spTree>
    <p:extLst>
      <p:ext uri="{BB962C8B-B14F-4D97-AF65-F5344CB8AC3E}">
        <p14:creationId xmlns:p14="http://schemas.microsoft.com/office/powerpoint/2010/main" val="2329932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4B21E-6BC7-FF69-1978-A6B9807A3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9DDF4-379D-A8BF-27D7-D5AF1BBE3A10}"/>
              </a:ext>
            </a:extLst>
          </p:cNvPr>
          <p:cNvSpPr>
            <a:spLocks noGrp="1"/>
          </p:cNvSpPr>
          <p:nvPr>
            <p:ph type="title" idx="4294967295"/>
          </p:nvPr>
        </p:nvSpPr>
        <p:spPr>
          <a:xfrm>
            <a:off x="496445" y="284144"/>
            <a:ext cx="11369675" cy="679450"/>
          </a:xfrm>
        </p:spPr>
        <p:txBody>
          <a:bodyPr>
            <a:normAutofit fontScale="90000"/>
          </a:bodyPr>
          <a:lstStyle/>
          <a:p>
            <a:r>
              <a:rPr lang="en-US" sz="4400" dirty="0">
                <a:solidFill>
                  <a:srgbClr val="3647B6"/>
                </a:solidFill>
                <a:cs typeface="Segoe UI" pitchFamily="34" charset="0"/>
              </a:rPr>
              <a:t>Modules and Recordings of Previous Training Sessions</a:t>
            </a:r>
          </a:p>
        </p:txBody>
      </p:sp>
      <p:graphicFrame>
        <p:nvGraphicFramePr>
          <p:cNvPr id="6" name="Content Placeholder 5">
            <a:extLst>
              <a:ext uri="{FF2B5EF4-FFF2-40B4-BE49-F238E27FC236}">
                <a16:creationId xmlns:a16="http://schemas.microsoft.com/office/drawing/2014/main" id="{18B485E5-12F5-0F41-B32B-A256CFA99C78}"/>
              </a:ext>
            </a:extLst>
          </p:cNvPr>
          <p:cNvGraphicFramePr>
            <a:graphicFrameLocks noGrp="1"/>
          </p:cNvGraphicFramePr>
          <p:nvPr>
            <p:ph idx="4294967295"/>
            <p:extLst>
              <p:ext uri="{D42A27DB-BD31-4B8C-83A1-F6EECF244321}">
                <p14:modId xmlns:p14="http://schemas.microsoft.com/office/powerpoint/2010/main" val="3298738222"/>
              </p:ext>
            </p:extLst>
          </p:nvPr>
        </p:nvGraphicFramePr>
        <p:xfrm>
          <a:off x="496445" y="1288713"/>
          <a:ext cx="11369675" cy="4466055"/>
        </p:xfrm>
        <a:graphic>
          <a:graphicData uri="http://schemas.openxmlformats.org/drawingml/2006/table">
            <a:tbl>
              <a:tblPr firstRow="1" bandRow="1">
                <a:tableStyleId>{5C22544A-7EE6-4342-B048-85BDC9FD1C3A}</a:tableStyleId>
              </a:tblPr>
              <a:tblGrid>
                <a:gridCol w="6779369">
                  <a:extLst>
                    <a:ext uri="{9D8B030D-6E8A-4147-A177-3AD203B41FA5}">
                      <a16:colId xmlns:a16="http://schemas.microsoft.com/office/drawing/2014/main" val="693765042"/>
                    </a:ext>
                  </a:extLst>
                </a:gridCol>
                <a:gridCol w="459030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MCAS Portal Modules and Video Demonstrations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Video demonstration: Creating Classes and Scheduling Tests</a:t>
                      </a:r>
                    </a:p>
                  </a:txBody>
                  <a:tcPr/>
                </a:tc>
                <a:tc>
                  <a:txBody>
                    <a:bodyPr/>
                    <a:lstStyle/>
                    <a:p>
                      <a:r>
                        <a:rPr lang="en-US" sz="1800" dirty="0">
                          <a:latin typeface="Arial" panose="020B0604020202020204" pitchFamily="34" charset="0"/>
                          <a:cs typeface="Arial" panose="020B0604020202020204" pitchFamily="34" charset="0"/>
                          <a:hlinkClick r:id="rId3"/>
                        </a:rPr>
                        <a:t>https://mcas.onlinehelp.cognia.org/training-modules/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Recordings of previous training sessions</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Slide template for training test administrators</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hlinkClick r:id="rId5"/>
                        </a:rPr>
                        <a:t>https://www.doe.mass.edu/mcas/testadmin/training/slides.pptx</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95479919"/>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Test administrator tasks in the MCAS Portal</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6"/>
                        </a:rPr>
                        <a:t>Recording</a:t>
                      </a:r>
                      <a:r>
                        <a:rPr lang="en-US" sz="2400" kern="1200" dirty="0">
                          <a:solidFill>
                            <a:schemeClr val="dk1"/>
                          </a:solidFill>
                          <a:latin typeface="Arial" panose="020B0604020202020204" pitchFamily="34" charset="0"/>
                          <a:ea typeface="+mn-ea"/>
                          <a:cs typeface="Arial" panose="020B0604020202020204" pitchFamily="34" charset="0"/>
                        </a:rPr>
                        <a:t> (begins at 36:05)</a:t>
                      </a:r>
                    </a:p>
                    <a:p>
                      <a:pPr marL="342900" indent="-342900" algn="l" defTabSz="914126" rtl="0" eaLnBrk="1" latinLnBrk="0" hangingPunct="1">
                        <a:buFont typeface="Arial" panose="020B0604020202020204" pitchFamily="34" charset="0"/>
                        <a:buChar char="•"/>
                      </a:pPr>
                      <a:r>
                        <a:rPr lang="en-US" sz="2400" kern="1200" dirty="0">
                          <a:solidFill>
                            <a:schemeClr val="dk1"/>
                          </a:solidFill>
                          <a:latin typeface="Arial" panose="020B0604020202020204" pitchFamily="34" charset="0"/>
                          <a:ea typeface="+mn-ea"/>
                          <a:cs typeface="Arial" panose="020B0604020202020204" pitchFamily="34" charset="0"/>
                          <a:hlinkClick r:id="rId7"/>
                        </a:rPr>
                        <a:t>Slides 43–51</a:t>
                      </a: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4177622211"/>
                  </a:ext>
                </a:extLst>
              </a:tr>
            </a:tbl>
          </a:graphicData>
        </a:graphic>
      </p:graphicFrame>
    </p:spTree>
    <p:extLst>
      <p:ext uri="{BB962C8B-B14F-4D97-AF65-F5344CB8AC3E}">
        <p14:creationId xmlns:p14="http://schemas.microsoft.com/office/powerpoint/2010/main" val="4063676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EA35-0C3E-C283-AAE5-B387BF0BF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F04ED1-D3ED-1335-1EF6-D27DB9EC5730}"/>
              </a:ext>
            </a:extLst>
          </p:cNvPr>
          <p:cNvSpPr>
            <a:spLocks noGrp="1"/>
          </p:cNvSpPr>
          <p:nvPr>
            <p:ph type="title" idx="4294967295"/>
          </p:nvPr>
        </p:nvSpPr>
        <p:spPr>
          <a:xfrm>
            <a:off x="505970" y="162859"/>
            <a:ext cx="11369675" cy="679450"/>
          </a:xfrm>
        </p:spPr>
        <p:txBody>
          <a:bodyPr>
            <a:normAutofit fontScale="90000"/>
          </a:bodyPr>
          <a:lstStyle/>
          <a:p>
            <a:r>
              <a:rPr lang="en-US" sz="4400" dirty="0">
                <a:solidFill>
                  <a:srgbClr val="3647B6"/>
                </a:solidFill>
                <a:cs typeface="Segoe UI" pitchFamily="34" charset="0"/>
              </a:rPr>
              <a:t>Technology Resources</a:t>
            </a:r>
          </a:p>
        </p:txBody>
      </p:sp>
      <p:graphicFrame>
        <p:nvGraphicFramePr>
          <p:cNvPr id="6" name="Content Placeholder 5">
            <a:extLst>
              <a:ext uri="{FF2B5EF4-FFF2-40B4-BE49-F238E27FC236}">
                <a16:creationId xmlns:a16="http://schemas.microsoft.com/office/drawing/2014/main" id="{13673324-7BC8-0B00-6574-7E50D89C8AAA}"/>
              </a:ext>
            </a:extLst>
          </p:cNvPr>
          <p:cNvGraphicFramePr>
            <a:graphicFrameLocks noGrp="1"/>
          </p:cNvGraphicFramePr>
          <p:nvPr>
            <p:ph idx="4294967295"/>
            <p:extLst>
              <p:ext uri="{D42A27DB-BD31-4B8C-83A1-F6EECF244321}">
                <p14:modId xmlns:p14="http://schemas.microsoft.com/office/powerpoint/2010/main" val="3897952990"/>
              </p:ext>
            </p:extLst>
          </p:nvPr>
        </p:nvGraphicFramePr>
        <p:xfrm>
          <a:off x="193388" y="975658"/>
          <a:ext cx="11805223" cy="3124935"/>
        </p:xfrm>
        <a:graphic>
          <a:graphicData uri="http://schemas.openxmlformats.org/drawingml/2006/table">
            <a:tbl>
              <a:tblPr firstRow="1" bandRow="1">
                <a:tableStyleId>{5C22544A-7EE6-4342-B048-85BDC9FD1C3A}</a:tableStyleId>
              </a:tblPr>
              <a:tblGrid>
                <a:gridCol w="7122537">
                  <a:extLst>
                    <a:ext uri="{9D8B030D-6E8A-4147-A177-3AD203B41FA5}">
                      <a16:colId xmlns:a16="http://schemas.microsoft.com/office/drawing/2014/main" val="693765042"/>
                    </a:ext>
                  </a:extLst>
                </a:gridCol>
                <a:gridCol w="468268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1174571">
                <a:tc>
                  <a:txBody>
                    <a:bodyPr/>
                    <a:lstStyle/>
                    <a:p>
                      <a:pPr marL="0" algn="l" defTabSz="914126" rtl="0" eaLnBrk="1" latinLnBrk="0" hangingPunct="1"/>
                      <a:r>
                        <a:rPr lang="en-US" sz="2400" kern="1200" dirty="0">
                          <a:solidFill>
                            <a:schemeClr val="dk1"/>
                          </a:solidFill>
                          <a:latin typeface="Arial" panose="020B0604020202020204" pitchFamily="34" charset="0"/>
                          <a:ea typeface="+mn-ea"/>
                          <a:cs typeface="Arial" panose="020B0604020202020204" pitchFamily="34" charset="0"/>
                        </a:rPr>
                        <a:t>Technology Information</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Technology Guidelines for MCAS Computer-Based Testing</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Guide to Installing the MCAS Student Kiosk and Conducting Site Readiness</a:t>
                      </a:r>
                    </a:p>
                  </a:txBody>
                  <a:tcPr/>
                </a:tc>
                <a:tc>
                  <a:txBody>
                    <a:bodyPr/>
                    <a:lstStyle/>
                    <a:p>
                      <a:r>
                        <a:rPr lang="en-US" sz="1800" dirty="0">
                          <a:latin typeface="Arial" panose="020B0604020202020204" pitchFamily="34" charset="0"/>
                          <a:cs typeface="Arial" panose="020B0604020202020204" pitchFamily="34" charset="0"/>
                          <a:hlinkClick r:id="rId3"/>
                        </a:rPr>
                        <a:t>https://mcas.onlinehelp.cognia.org/</a:t>
                      </a:r>
                      <a:br>
                        <a:rPr lang="en-US" sz="1800" dirty="0">
                          <a:latin typeface="Arial" panose="020B0604020202020204" pitchFamily="34" charset="0"/>
                          <a:cs typeface="Arial" panose="020B0604020202020204" pitchFamily="34" charset="0"/>
                          <a:hlinkClick r:id="rId3"/>
                        </a:rPr>
                      </a:br>
                      <a:r>
                        <a:rPr lang="en-US" sz="1800" dirty="0">
                          <a:latin typeface="Arial" panose="020B0604020202020204" pitchFamily="34" charset="0"/>
                          <a:cs typeface="Arial" panose="020B0604020202020204" pitchFamily="34" charset="0"/>
                          <a:hlinkClick r:id="rId3"/>
                        </a:rPr>
                        <a:t>technology-setup/</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174571">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Previously recorded webinars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Introduction to the MCAS Portal: Tasks for Technology Coordinators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MCAS Technology Coordinator Training</a:t>
                      </a:r>
                    </a:p>
                  </a:txBody>
                  <a:tcPr/>
                </a:tc>
                <a:tc>
                  <a:txBody>
                    <a:bodyPr/>
                    <a:lstStyle/>
                    <a:p>
                      <a:r>
                        <a:rPr lang="en-US" sz="1800" dirty="0">
                          <a:latin typeface="Arial" panose="020B0604020202020204" pitchFamily="34" charset="0"/>
                          <a:cs typeface="Arial" panose="020B0604020202020204" pitchFamily="34" charset="0"/>
                          <a:hlinkClick r:id="rId4"/>
                        </a:rPr>
                        <a:t>https://mcas.onlinehelp.cognia.org/training-webinars/</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76295014"/>
                  </a:ext>
                </a:extLst>
              </a:tr>
            </a:tbl>
          </a:graphicData>
        </a:graphic>
      </p:graphicFrame>
    </p:spTree>
    <p:extLst>
      <p:ext uri="{BB962C8B-B14F-4D97-AF65-F5344CB8AC3E}">
        <p14:creationId xmlns:p14="http://schemas.microsoft.com/office/powerpoint/2010/main" val="3624656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A7A1-AE08-07FD-52A3-61125DF2A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22898-DAD1-3F32-2A3E-67663239028E}"/>
              </a:ext>
            </a:extLst>
          </p:cNvPr>
          <p:cNvSpPr>
            <a:spLocks noGrp="1"/>
          </p:cNvSpPr>
          <p:nvPr>
            <p:ph type="title" idx="4294967295"/>
          </p:nvPr>
        </p:nvSpPr>
        <p:spPr>
          <a:xfrm>
            <a:off x="496445" y="19984"/>
            <a:ext cx="11369675" cy="679450"/>
          </a:xfrm>
        </p:spPr>
        <p:txBody>
          <a:bodyPr>
            <a:normAutofit fontScale="90000"/>
          </a:bodyPr>
          <a:lstStyle/>
          <a:p>
            <a:r>
              <a:rPr lang="en-US" sz="4400" dirty="0">
                <a:solidFill>
                  <a:srgbClr val="3647B6"/>
                </a:solidFill>
                <a:cs typeface="Segoe UI" pitchFamily="34" charset="0"/>
              </a:rPr>
              <a:t>Resources on the DESE Website</a:t>
            </a:r>
          </a:p>
        </p:txBody>
      </p:sp>
      <p:graphicFrame>
        <p:nvGraphicFramePr>
          <p:cNvPr id="6" name="Content Placeholder 5">
            <a:extLst>
              <a:ext uri="{FF2B5EF4-FFF2-40B4-BE49-F238E27FC236}">
                <a16:creationId xmlns:a16="http://schemas.microsoft.com/office/drawing/2014/main" id="{3CA6AF7D-00E6-4FB0-AA35-F13BD7F68B13}"/>
              </a:ext>
            </a:extLst>
          </p:cNvPr>
          <p:cNvGraphicFramePr>
            <a:graphicFrameLocks noGrp="1"/>
          </p:cNvGraphicFramePr>
          <p:nvPr>
            <p:ph idx="4294967295"/>
            <p:extLst>
              <p:ext uri="{D42A27DB-BD31-4B8C-83A1-F6EECF244321}">
                <p14:modId xmlns:p14="http://schemas.microsoft.com/office/powerpoint/2010/main" val="1968713099"/>
              </p:ext>
            </p:extLst>
          </p:nvPr>
        </p:nvGraphicFramePr>
        <p:xfrm>
          <a:off x="224852" y="699433"/>
          <a:ext cx="11805223" cy="4107345"/>
        </p:xfrm>
        <a:graphic>
          <a:graphicData uri="http://schemas.openxmlformats.org/drawingml/2006/table">
            <a:tbl>
              <a:tblPr firstRow="1" bandRow="1">
                <a:tableStyleId>{5C22544A-7EE6-4342-B048-85BDC9FD1C3A}</a:tableStyleId>
              </a:tblPr>
              <a:tblGrid>
                <a:gridCol w="7122537">
                  <a:extLst>
                    <a:ext uri="{9D8B030D-6E8A-4147-A177-3AD203B41FA5}">
                      <a16:colId xmlns:a16="http://schemas.microsoft.com/office/drawing/2014/main" val="693765042"/>
                    </a:ext>
                  </a:extLst>
                </a:gridCol>
                <a:gridCol w="4682686">
                  <a:extLst>
                    <a:ext uri="{9D8B030D-6E8A-4147-A177-3AD203B41FA5}">
                      <a16:colId xmlns:a16="http://schemas.microsoft.com/office/drawing/2014/main" val="4077489660"/>
                    </a:ext>
                  </a:extLst>
                </a:gridCol>
              </a:tblGrid>
              <a:tr h="381735">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1800" b="1" kern="1200" dirty="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Test Administration Resources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Manuals</a:t>
                      </a:r>
                    </a:p>
                    <a:p>
                      <a:pPr marL="342900" indent="-342900" algn="l" defTabSz="914126" rtl="0" eaLnBrk="1" latinLnBrk="0" hangingPunct="1">
                        <a:buFont typeface="Arial" panose="020B0604020202020204" pitchFamily="34" charset="0"/>
                        <a:buChar char="•"/>
                      </a:pPr>
                      <a:r>
                        <a:rPr lang="en-US" sz="2000" kern="1200" dirty="0">
                          <a:solidFill>
                            <a:schemeClr val="dk1"/>
                          </a:solidFill>
                          <a:latin typeface="Arial" panose="020B0604020202020204" pitchFamily="34" charset="0"/>
                          <a:ea typeface="+mn-ea"/>
                          <a:cs typeface="Arial" panose="020B0604020202020204" pitchFamily="34" charset="0"/>
                        </a:rPr>
                        <a:t>Sample materials</a:t>
                      </a:r>
                    </a:p>
                  </a:txBody>
                  <a:tcPr/>
                </a:tc>
                <a:tc>
                  <a:txBody>
                    <a:bodyPr/>
                    <a:lstStyle/>
                    <a:p>
                      <a:r>
                        <a:rPr lang="en-US" sz="2000" dirty="0">
                          <a:latin typeface="Arial" panose="020B0604020202020204" pitchFamily="34" charset="0"/>
                          <a:cs typeface="Arial" panose="020B0604020202020204" pitchFamily="34" charset="0"/>
                          <a:hlinkClick r:id="rId3"/>
                        </a:rPr>
                        <a:t>www.doe.mass.edu/mcas/testadmin/</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1504066765"/>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Statewide Testing Schedule</a:t>
                      </a:r>
                    </a:p>
                  </a:txBody>
                  <a:tcPr/>
                </a:tc>
                <a:tc>
                  <a:txBody>
                    <a:bodyPr/>
                    <a:lstStyle/>
                    <a:p>
                      <a:r>
                        <a:rPr lang="en-US" sz="2000" dirty="0">
                          <a:latin typeface="Arial" panose="020B0604020202020204" pitchFamily="34" charset="0"/>
                          <a:cs typeface="Arial" panose="020B0604020202020204" pitchFamily="34" charset="0"/>
                          <a:hlinkClick r:id="rId4"/>
                        </a:rPr>
                        <a:t>www.doe.mass.edu/mcas/cal.html</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549645531"/>
                  </a:ext>
                </a:extLst>
              </a:tr>
              <a:tr h="616650">
                <a:tc>
                  <a:txBody>
                    <a:bodyPr/>
                    <a:lstStyle/>
                    <a:p>
                      <a:pPr marL="0" indent="0" algn="l" defTabSz="914126" rtl="0" eaLnBrk="1" latinLnBrk="0" hangingPunct="1">
                        <a:buFont typeface="Arial" panose="020B0604020202020204" pitchFamily="34" charset="0"/>
                        <a:buNone/>
                      </a:pPr>
                      <a:r>
                        <a:rPr lang="en-US" sz="2400" kern="1200" dirty="0">
                          <a:solidFill>
                            <a:schemeClr val="dk1"/>
                          </a:solidFill>
                          <a:latin typeface="Arial" panose="020B0604020202020204" pitchFamily="34" charset="0"/>
                          <a:ea typeface="+mn-ea"/>
                          <a:cs typeface="Arial" panose="020B0604020202020204" pitchFamily="34" charset="0"/>
                        </a:rPr>
                        <a:t>Accessibility and Accommodations Manual</a:t>
                      </a:r>
                    </a:p>
                    <a:p>
                      <a:pPr marL="0" indent="0" algn="l" defTabSz="914126" rtl="0" eaLnBrk="1" latinLnBrk="0" hangingPunct="1">
                        <a:buFont typeface="Arial" panose="020B0604020202020204" pitchFamily="34" charset="0"/>
                        <a:buNone/>
                      </a:pPr>
                      <a:endParaRPr lang="en-US" sz="24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hlinkClick r:id="rId5"/>
                        </a:rPr>
                        <a:t>www.doe.mass.edu/mcas/accessibility/default.html</a:t>
                      </a:r>
                      <a:r>
                        <a:rPr lang="en-US" sz="20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3482634065"/>
                  </a:ext>
                </a:extLst>
              </a:tr>
              <a:tr h="1055968">
                <a:tc>
                  <a:txBody>
                    <a:bodyPr/>
                    <a:lstStyle/>
                    <a:p>
                      <a:pPr marL="0" algn="l" defTabSz="914126" rtl="0" eaLnBrk="1" latinLnBrk="0" hangingPunct="1"/>
                      <a:r>
                        <a:rPr lang="en-US" sz="2400" kern="1200" dirty="0">
                          <a:solidFill>
                            <a:schemeClr val="dk1"/>
                          </a:solidFill>
                          <a:latin typeface="Arial" panose="020B0604020202020204" pitchFamily="34" charset="0"/>
                          <a:ea typeface="+mn-ea"/>
                          <a:cs typeface="Arial" panose="020B0604020202020204" pitchFamily="34" charset="0"/>
                        </a:rPr>
                        <a:t>Student Assessment Updates </a:t>
                      </a:r>
                      <a:br>
                        <a:rPr lang="en-US" sz="2400" kern="1200" dirty="0">
                          <a:solidFill>
                            <a:schemeClr val="dk1"/>
                          </a:solidFill>
                          <a:latin typeface="Arial" panose="020B0604020202020204" pitchFamily="34" charset="0"/>
                          <a:ea typeface="+mn-ea"/>
                          <a:cs typeface="Arial" panose="020B0604020202020204" pitchFamily="34" charset="0"/>
                        </a:rPr>
                      </a:br>
                      <a:r>
                        <a:rPr lang="en-US" sz="1800" kern="1200" dirty="0">
                          <a:solidFill>
                            <a:schemeClr val="dk1"/>
                          </a:solidFill>
                          <a:latin typeface="Arial" panose="020B0604020202020204" pitchFamily="34" charset="0"/>
                          <a:ea typeface="+mn-ea"/>
                          <a:cs typeface="Arial" panose="020B0604020202020204" pitchFamily="34" charset="0"/>
                        </a:rPr>
                        <a:t>(Biweekly email with important updates about the MCAS program)</a:t>
                      </a:r>
                      <a:endParaRPr lang="en-US" sz="2000" kern="1200" dirty="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Arial" panose="020B0604020202020204" pitchFamily="34" charset="0"/>
                          <a:cs typeface="Arial" panose="020B0604020202020204" pitchFamily="34" charset="0"/>
                          <a:hlinkClick r:id="rId6"/>
                        </a:rPr>
                        <a:t>www.doe.mass.edu/mcas/updates.html</a:t>
                      </a:r>
                      <a:endParaRPr lang="en-US" sz="2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If you do not already receive this email, subscribe using this link: </a:t>
                      </a:r>
                      <a:r>
                        <a:rPr lang="en-US" sz="1800" dirty="0">
                          <a:latin typeface="Arial" panose="020B0604020202020204" pitchFamily="34" charset="0"/>
                          <a:cs typeface="Arial" panose="020B0604020202020204" pitchFamily="34" charset="0"/>
                          <a:hlinkClick r:id="rId7"/>
                        </a:rPr>
                        <a:t>http://eepurl.com/ghSOhH</a:t>
                      </a:r>
                      <a:r>
                        <a:rPr lang="en-US" sz="18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Tree>
    <p:extLst>
      <p:ext uri="{BB962C8B-B14F-4D97-AF65-F5344CB8AC3E}">
        <p14:creationId xmlns:p14="http://schemas.microsoft.com/office/powerpoint/2010/main" val="2046307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2. Q&amp;A and Additional Demonstrations </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8395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idx="4294967295"/>
          </p:nvPr>
        </p:nvSpPr>
        <p:spPr>
          <a:xfrm>
            <a:off x="2260979" y="1173028"/>
            <a:ext cx="7670042"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dirty="0">
                <a:ln>
                  <a:noFill/>
                </a:ln>
                <a:solidFill>
                  <a:srgbClr val="3647B6"/>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4294967295"/>
          </p:nvPr>
        </p:nvSpPr>
        <p:spPr>
          <a:xfrm>
            <a:off x="0" y="2132013"/>
            <a:ext cx="7391400" cy="3813175"/>
          </a:xfrm>
        </p:spPr>
        <p:txBody>
          <a:bodyPr anchor="ctr"/>
          <a:lstStyle/>
          <a:p>
            <a:pPr algn="ctr">
              <a:buNone/>
            </a:pPr>
            <a:r>
              <a:rPr lang="en-US" sz="4000" dirty="0">
                <a:latin typeface="Arial" panose="020B0604020202020204" pitchFamily="34" charset="0"/>
                <a:cs typeface="Arial" panose="020B0604020202020204" pitchFamily="34" charset="0"/>
              </a:rPr>
              <a:t>Use the “Q&amp;A” feature </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689885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p:txBody>
          <a:bodyPr>
            <a:normAutofit fontScale="90000"/>
          </a:bodyPr>
          <a:lstStyle/>
          <a:p>
            <a:r>
              <a:rPr lang="en-US" dirty="0">
                <a:latin typeface="Arial" panose="020B0604020202020204" pitchFamily="34" charset="0"/>
                <a:cs typeface="Arial" panose="020B0604020202020204" pitchFamily="34" charset="0"/>
              </a:rPr>
              <a:t>3. Support and Next Steps</a:t>
            </a:r>
            <a:br>
              <a:rPr lang="zh-CN" altLang="en-US" sz="6000" dirty="0">
                <a:solidFill>
                  <a:schemeClr val="accent1">
                    <a:lumMod val="50000"/>
                  </a:schemeClr>
                </a:solidFill>
              </a:rPr>
            </a:b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0664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idx="4294967295"/>
          </p:nvPr>
        </p:nvSpPr>
        <p:spPr>
          <a:xfrm>
            <a:off x="822324" y="484134"/>
            <a:ext cx="11369675" cy="679450"/>
          </a:xfrm>
        </p:spPr>
        <p:txBody>
          <a:bodyPr/>
          <a:lstStyle/>
          <a:p>
            <a:r>
              <a:rPr lang="en-US" sz="3600" dirty="0">
                <a:solidFill>
                  <a:srgbClr val="3647B6"/>
                </a:solidFill>
              </a:rPr>
              <a:t>Upcoming “Office Hours” Session </a:t>
            </a:r>
            <a:endParaRPr lang="en-US" sz="3600" u="sng" dirty="0">
              <a:solidFill>
                <a:srgbClr val="3647B6"/>
              </a:solidFill>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4294967295"/>
            <p:extLst>
              <p:ext uri="{D42A27DB-BD31-4B8C-83A1-F6EECF244321}">
                <p14:modId xmlns:p14="http://schemas.microsoft.com/office/powerpoint/2010/main" val="3544952902"/>
              </p:ext>
            </p:extLst>
          </p:nvPr>
        </p:nvGraphicFramePr>
        <p:xfrm>
          <a:off x="293076" y="1531711"/>
          <a:ext cx="11605848" cy="3749040"/>
        </p:xfrm>
        <a:graphic>
          <a:graphicData uri="http://schemas.openxmlformats.org/drawingml/2006/table">
            <a:tbl>
              <a:tblPr firstRow="1" bandRow="1">
                <a:tableStyleId>{5C22544A-7EE6-4342-B048-85BDC9FD1C3A}</a:tableStyleId>
              </a:tblPr>
              <a:tblGrid>
                <a:gridCol w="2901462">
                  <a:extLst>
                    <a:ext uri="{9D8B030D-6E8A-4147-A177-3AD203B41FA5}">
                      <a16:colId xmlns:a16="http://schemas.microsoft.com/office/drawing/2014/main" val="3017796956"/>
                    </a:ext>
                  </a:extLst>
                </a:gridCol>
                <a:gridCol w="2574889">
                  <a:extLst>
                    <a:ext uri="{9D8B030D-6E8A-4147-A177-3AD203B41FA5}">
                      <a16:colId xmlns:a16="http://schemas.microsoft.com/office/drawing/2014/main" val="3932785478"/>
                    </a:ext>
                  </a:extLst>
                </a:gridCol>
                <a:gridCol w="3004458">
                  <a:extLst>
                    <a:ext uri="{9D8B030D-6E8A-4147-A177-3AD203B41FA5}">
                      <a16:colId xmlns:a16="http://schemas.microsoft.com/office/drawing/2014/main" val="2135605287"/>
                    </a:ext>
                  </a:extLst>
                </a:gridCol>
                <a:gridCol w="3125039">
                  <a:extLst>
                    <a:ext uri="{9D8B030D-6E8A-4147-A177-3AD203B41FA5}">
                      <a16:colId xmlns:a16="http://schemas.microsoft.com/office/drawing/2014/main" val="1534402281"/>
                    </a:ext>
                  </a:extLst>
                </a:gridCol>
              </a:tblGrid>
              <a:tr h="370840">
                <a:tc>
                  <a:txBody>
                    <a:bodyPr/>
                    <a:lstStyle/>
                    <a:p>
                      <a:r>
                        <a:rPr lang="en-US">
                          <a:latin typeface="Arial" panose="020B0604020202020204" pitchFamily="34" charset="0"/>
                          <a:cs typeface="Arial" panose="020B0604020202020204" pitchFamily="34" charset="0"/>
                        </a:rPr>
                        <a:t>Session</a:t>
                      </a:r>
                    </a:p>
                  </a:txBody>
                  <a:tcPr/>
                </a:tc>
                <a:tc>
                  <a:txBody>
                    <a:bodyPr/>
                    <a:lstStyle/>
                    <a:p>
                      <a:r>
                        <a:rPr lang="en-US">
                          <a:latin typeface="Arial" panose="020B0604020202020204" pitchFamily="34" charset="0"/>
                          <a:cs typeface="Arial" panose="020B0604020202020204" pitchFamily="34" charset="0"/>
                        </a:rPr>
                        <a:t>Date and Registration Link</a:t>
                      </a:r>
                    </a:p>
                  </a:txBody>
                  <a:tcPr/>
                </a:tc>
                <a:tc>
                  <a:txBody>
                    <a:bodyPr/>
                    <a:lstStyle/>
                    <a:p>
                      <a:r>
                        <a:rPr lang="en-US" sz="1800" b="1" i="0" kern="1200">
                          <a:solidFill>
                            <a:schemeClr val="lt1"/>
                          </a:solidFill>
                          <a:effectLst/>
                          <a:latin typeface="Arial" panose="020B0604020202020204" pitchFamily="34" charset="0"/>
                          <a:ea typeface="+mn-ea"/>
                          <a:cs typeface="Arial" panose="020B0604020202020204" pitchFamily="34" charset="0"/>
                        </a:rPr>
                        <a:t>Intended Audience</a:t>
                      </a:r>
                      <a:endParaRPr lang="en-US">
                        <a:latin typeface="Arial" panose="020B0604020202020204" pitchFamily="34" charset="0"/>
                        <a:cs typeface="Arial" panose="020B0604020202020204" pitchFamily="34" charset="0"/>
                      </a:endParaRPr>
                    </a:p>
                  </a:txBody>
                  <a:tcPr/>
                </a:tc>
                <a:tc>
                  <a:txBody>
                    <a:bodyPr/>
                    <a:lstStyle/>
                    <a:p>
                      <a:r>
                        <a:rPr lang="en-US" sz="1800" b="1" i="0" kern="1200">
                          <a:solidFill>
                            <a:schemeClr val="lt1"/>
                          </a:solidFill>
                          <a:effectLst/>
                          <a:latin typeface="Arial" panose="020B0604020202020204" pitchFamily="34" charset="0"/>
                          <a:ea typeface="+mn-ea"/>
                          <a:cs typeface="Arial" panose="020B0604020202020204" pitchFamily="34" charset="0"/>
                        </a:rPr>
                        <a:t>Recommended </a:t>
                      </a:r>
                      <a:br>
                        <a:rPr lang="en-US" sz="1800" b="1" i="0" kern="1200">
                          <a:solidFill>
                            <a:schemeClr val="lt1"/>
                          </a:solidFill>
                          <a:effectLst/>
                          <a:latin typeface="Arial" panose="020B0604020202020204" pitchFamily="34" charset="0"/>
                          <a:ea typeface="+mn-ea"/>
                          <a:cs typeface="Arial" panose="020B0604020202020204" pitchFamily="34" charset="0"/>
                        </a:rPr>
                      </a:br>
                      <a:r>
                        <a:rPr lang="en-US" sz="1800" b="1" i="0" kern="1200">
                          <a:solidFill>
                            <a:schemeClr val="lt1"/>
                          </a:solidFill>
                          <a:effectLst/>
                          <a:latin typeface="Arial" panose="020B0604020202020204" pitchFamily="34" charset="0"/>
                          <a:ea typeface="+mn-ea"/>
                          <a:cs typeface="Arial" panose="020B0604020202020204" pitchFamily="34" charset="0"/>
                        </a:rPr>
                        <a:t>Read-Ahead Materials</a:t>
                      </a:r>
                      <a:endParaRPr lang="en-US">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370840">
                <a:tc>
                  <a:txBody>
                    <a:bodyPr/>
                    <a:lstStyle/>
                    <a:p>
                      <a:r>
                        <a:rPr lang="en-US" sz="1800" b="0" i="0" kern="1200" dirty="0">
                          <a:solidFill>
                            <a:srgbClr val="000000"/>
                          </a:solidFill>
                          <a:effectLst/>
                          <a:latin typeface="Arial" panose="020B0604020202020204" pitchFamily="34" charset="0"/>
                          <a:ea typeface="+mn-ea"/>
                          <a:cs typeface="Arial" panose="020B0604020202020204" pitchFamily="34" charset="0"/>
                        </a:rPr>
                        <a:t>Tasks During and After Testing</a:t>
                      </a:r>
                      <a:endParaRPr lang="en-US" b="1" dirty="0">
                        <a:solidFill>
                          <a:srgbClr val="000000"/>
                        </a:solidFill>
                        <a:latin typeface="Arial" panose="020B0604020202020204" pitchFamily="34" charset="0"/>
                        <a:cs typeface="Arial" panose="020B0604020202020204" pitchFamily="34" charset="0"/>
                      </a:endParaRPr>
                    </a:p>
                  </a:txBody>
                  <a:tcPr/>
                </a:tc>
                <a:tc>
                  <a:txBody>
                    <a:bodyPr/>
                    <a:lstStyle/>
                    <a:p>
                      <a:pPr fontAlgn="t"/>
                      <a:r>
                        <a:rPr lang="en-US" u="none" strike="noStrike" dirty="0">
                          <a:solidFill>
                            <a:srgbClr val="0060C7"/>
                          </a:solidFill>
                          <a:effectLst/>
                          <a:latin typeface="Arial" panose="020B0604020202020204" pitchFamily="34" charset="0"/>
                          <a:cs typeface="Arial" panose="020B0604020202020204" pitchFamily="34" charset="0"/>
                          <a:hlinkClick r:id="rId3"/>
                        </a:rPr>
                        <a:t>Friday, March 28 at 9:30–10:30 a.m.</a:t>
                      </a:r>
                      <a:endParaRPr lang="en-US" dirty="0">
                        <a:effectLst/>
                        <a:latin typeface="Arial" panose="020B0604020202020204" pitchFamily="34" charset="0"/>
                        <a:cs typeface="Arial" panose="020B0604020202020204" pitchFamily="34" charset="0"/>
                      </a:endParaRPr>
                    </a:p>
                  </a:txBody>
                  <a:tcPr/>
                </a:tc>
                <a:tc>
                  <a:txBody>
                    <a:bodyPr/>
                    <a:lstStyle/>
                    <a:p>
                      <a:r>
                        <a:rPr lang="en-US" sz="1800" b="0" i="0" kern="1200" dirty="0">
                          <a:solidFill>
                            <a:srgbClr val="000000"/>
                          </a:solidFill>
                          <a:effectLst/>
                          <a:latin typeface="Arial" panose="020B0604020202020204" pitchFamily="34" charset="0"/>
                          <a:ea typeface="+mn-ea"/>
                          <a:cs typeface="Arial" panose="020B0604020202020204" pitchFamily="34" charset="0"/>
                        </a:rPr>
                        <a:t>Principals and test coordinators</a:t>
                      </a:r>
                    </a:p>
                  </a:txBody>
                  <a:tcPr/>
                </a:tc>
                <a:tc>
                  <a:txBody>
                    <a:bodyPr/>
                    <a:lstStyle/>
                    <a:p>
                      <a:pPr marL="285750" indent="-285750">
                        <a:buFont typeface="Arial" panose="020B0604020202020204" pitchFamily="34" charset="0"/>
                        <a:buChar char="•"/>
                      </a:pPr>
                      <a:r>
                        <a:rPr lang="en-US" sz="1800" b="0" i="0" u="none" strike="noStrike" kern="1200" dirty="0">
                          <a:solidFill>
                            <a:schemeClr val="dk1"/>
                          </a:solidFill>
                          <a:effectLst/>
                          <a:latin typeface="Arial" panose="020B0604020202020204" pitchFamily="34" charset="0"/>
                          <a:ea typeface="+mn-ea"/>
                          <a:cs typeface="Arial" panose="020B0604020202020204" pitchFamily="34" charset="0"/>
                          <a:hlinkClick r:id="rId4" tooltip="External Link, Opens in New Window"/>
                        </a:rPr>
                        <a:t>Guide to the MCAS Portal </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US" sz="1800" b="0" i="0" u="sng" kern="1200" dirty="0">
                          <a:solidFill>
                            <a:schemeClr val="dk1"/>
                          </a:solidFill>
                          <a:effectLst/>
                          <a:latin typeface="Arial" panose="020B0604020202020204" pitchFamily="34" charset="0"/>
                          <a:ea typeface="+mn-ea"/>
                          <a:cs typeface="Arial" panose="020B0604020202020204" pitchFamily="34" charset="0"/>
                          <a:hlinkClick r:id="rId5" tooltip="External Link, Opens in New Window"/>
                        </a:rPr>
                        <a:t>Additional Tasks on the Test Scheduling Page of the MCAS Portal: Adding Report Codes, Reactivating Tests, and Exports </a:t>
                      </a:r>
                      <a:endParaRPr lang="en-US" sz="1800" b="0" i="0" kern="1200" dirty="0">
                        <a:solidFill>
                          <a:schemeClr val="dk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US" sz="1800" b="0" i="0" u="none" strike="noStrike" kern="1200" dirty="0">
                          <a:solidFill>
                            <a:schemeClr val="dk1"/>
                          </a:solidFill>
                          <a:effectLst/>
                          <a:latin typeface="Arial" panose="020B0604020202020204" pitchFamily="34" charset="0"/>
                          <a:ea typeface="+mn-ea"/>
                          <a:cs typeface="Arial" panose="020B0604020202020204" pitchFamily="34" charset="0"/>
                          <a:hlinkClick r:id="rId6" tooltip="External Link, Opens in New Window"/>
                        </a:rPr>
                        <a:t>Instructions for Unlocking Test Questions in the MCAS Student Kiosk </a:t>
                      </a:r>
                      <a:endParaRPr lang="en-US" sz="180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497405076"/>
                  </a:ext>
                </a:extLst>
              </a:tr>
            </a:tbl>
          </a:graphicData>
        </a:graphic>
      </p:graphicFrame>
    </p:spTree>
    <p:extLst>
      <p:ext uri="{BB962C8B-B14F-4D97-AF65-F5344CB8AC3E}">
        <p14:creationId xmlns:p14="http://schemas.microsoft.com/office/powerpoint/2010/main" val="3784263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372862" y="171450"/>
            <a:ext cx="10514013" cy="1041400"/>
          </a:xfrm>
        </p:spPr>
        <p:txBody>
          <a:bodyPr>
            <a:normAutofit/>
          </a:bodyPr>
          <a:lstStyle/>
          <a:p>
            <a:r>
              <a:rPr lang="en-US" altLang="en-US" sz="3999" dirty="0">
                <a:solidFill>
                  <a:srgbClr val="3647B6"/>
                </a:solidFill>
              </a:rPr>
              <a:t>Next Steps</a:t>
            </a:r>
            <a:endParaRPr lang="en-US" sz="3999" dirty="0">
              <a:solidFill>
                <a:srgbClr val="3647B6"/>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523782" y="1403350"/>
            <a:ext cx="10514013" cy="4051300"/>
          </a:xfrm>
        </p:spPr>
        <p:txBody>
          <a:bodyPr/>
          <a:lstStyle/>
          <a:p>
            <a:pPr>
              <a:buClr>
                <a:srgbClr val="010203"/>
              </a:buClr>
            </a:pPr>
            <a:r>
              <a:rPr lang="en-US" altLang="en-US" b="1" dirty="0">
                <a:latin typeface="Arial" panose="020B0604020202020204" pitchFamily="34" charset="0"/>
                <a:cs typeface="Arial" panose="020B0604020202020204" pitchFamily="34" charset="0"/>
              </a:rPr>
              <a:t>Today: </a:t>
            </a:r>
            <a:r>
              <a:rPr lang="en-US" altLang="en-US" dirty="0">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Email your input to </a:t>
            </a:r>
            <a:r>
              <a:rPr lang="en-US" altLang="en-US" dirty="0">
                <a:hlinkClick r:id="rId3"/>
              </a:rPr>
              <a:t>mcas@mass.gov</a:t>
            </a:r>
            <a:r>
              <a:rPr lang="en-US" altLang="en-US" dirty="0"/>
              <a:t> </a:t>
            </a:r>
            <a:r>
              <a:rPr lang="en-US" altLang="en-US" dirty="0">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dirty="0">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339792" y="171450"/>
            <a:ext cx="10514013" cy="1041400"/>
          </a:xfrm>
        </p:spPr>
        <p:txBody>
          <a:bodyPr/>
          <a:lstStyle/>
          <a:p>
            <a:r>
              <a:rPr lang="en-US" sz="4000" dirty="0">
                <a:solidFill>
                  <a:srgbClr val="3647B6"/>
                </a:solidFill>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39791" y="1212851"/>
            <a:ext cx="5157788" cy="676275"/>
          </a:xfrm>
        </p:spPr>
        <p:txBody>
          <a:bodyPr/>
          <a:lstStyle/>
          <a:p>
            <a:pPr marL="0" indent="0">
              <a:buNone/>
            </a:pPr>
            <a:r>
              <a:rPr lang="en-US" b="1" dirty="0">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461963" y="1889126"/>
            <a:ext cx="5775875" cy="4022725"/>
          </a:xfrm>
        </p:spPr>
        <p:txBody>
          <a:bodyPr>
            <a:normAutofit/>
          </a:bodyPr>
          <a:lstStyle/>
          <a:p>
            <a:pPr>
              <a:buClr>
                <a:srgbClr val="010203"/>
              </a:buClr>
            </a:pPr>
            <a:r>
              <a:rPr lang="en-US" dirty="0">
                <a:latin typeface="Arial" panose="020B0604020202020204" pitchFamily="34" charset="0"/>
                <a:cs typeface="Arial" panose="020B0604020202020204" pitchFamily="34" charset="0"/>
              </a:rPr>
              <a:t>Questions on logistics and technology</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sz="2299" dirty="0">
                <a:hlinkClick r:id="rId4"/>
              </a:rPr>
              <a:t>mcas@cognia.org</a:t>
            </a:r>
            <a:endParaRPr lang="en-US" sz="2299" dirty="0"/>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800-737-5103</a:t>
            </a:r>
          </a:p>
          <a:p>
            <a:pPr marL="852589" lvl="1" indent="-457200">
              <a:buClr>
                <a:srgbClr val="010203"/>
              </a:buClr>
            </a:pPr>
            <a:r>
              <a:rPr lang="en-US" b="1" dirty="0"/>
              <a:t>TTY: </a:t>
            </a:r>
            <a:r>
              <a:rPr lang="en-US" dirty="0"/>
              <a:t>888-222-1671</a:t>
            </a:r>
          </a:p>
          <a:p>
            <a:pPr marL="852589" lvl="1" indent="-457200">
              <a:buClr>
                <a:srgbClr val="010203"/>
              </a:buClr>
            </a:pPr>
            <a:r>
              <a:rPr lang="en-US" b="0" i="0" dirty="0">
                <a:solidFill>
                  <a:srgbClr val="000000"/>
                </a:solidFill>
                <a:effectLst/>
                <a:latin typeface="Helvetica" panose="020B0604020202020204" pitchFamily="34" charset="0"/>
              </a:rPr>
              <a:t>Live chat is available at the link on the bottom of the page at the </a:t>
            </a:r>
            <a:r>
              <a:rPr lang="en-US" b="0" i="0" u="sng" dirty="0">
                <a:solidFill>
                  <a:srgbClr val="337AB7"/>
                </a:solidFill>
                <a:effectLst/>
                <a:latin typeface="Helvetica" panose="020B0604020202020204" pitchFamily="34" charset="0"/>
                <a:hlinkClick r:id="rId3"/>
              </a:rPr>
              <a:t>MCAS Resource Center</a:t>
            </a:r>
            <a:endParaRPr lang="en-US" dirty="0">
              <a:latin typeface="Arial" panose="020B0604020202020204" pitchFamily="34" charset="0"/>
              <a:cs typeface="Arial" panose="020B0604020202020204" pitchFamily="34" charset="0"/>
            </a:endParaRPr>
          </a:p>
          <a:p>
            <a:endParaRPr lang="en-US" dirty="0"/>
          </a:p>
          <a:p>
            <a:endParaRPr lang="en-US" dirty="0"/>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0028" y="1212851"/>
            <a:ext cx="5640387" cy="676275"/>
          </a:xfrm>
        </p:spPr>
        <p:txBody>
          <a:bodyPr>
            <a:noAutofit/>
          </a:bodyPr>
          <a:lstStyle/>
          <a:p>
            <a:pPr marL="0" indent="0">
              <a:buNone/>
            </a:pPr>
            <a:r>
              <a:rPr lang="en-US" b="1" dirty="0">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703501" y="2134840"/>
            <a:ext cx="5258313" cy="3509850"/>
          </a:xfrm>
        </p:spPr>
        <p:txBody>
          <a:bodyPr/>
          <a:lstStyle/>
          <a:p>
            <a:pPr>
              <a:buClr>
                <a:srgbClr val="010203"/>
              </a:buClr>
            </a:pPr>
            <a:r>
              <a:rPr lang="en-US" dirty="0">
                <a:latin typeface="Arial" panose="020B0604020202020204" pitchFamily="34" charset="0"/>
                <a:cs typeface="Arial" panose="020B0604020202020204" pitchFamily="34" charset="0"/>
              </a:rPr>
              <a:t>Policy questions (e.g., student participation, accommodations)</a:t>
            </a:r>
            <a:br>
              <a:rPr lang="en-US" dirty="0">
                <a:latin typeface="Arial" panose="020B0604020202020204" pitchFamily="34" charset="0"/>
                <a:cs typeface="Arial" panose="020B0604020202020204" pitchFamily="34" charset="0"/>
              </a:rPr>
            </a:br>
            <a:endParaRPr lang="en-US" sz="1200" dirty="0"/>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781-338-3625</a:t>
            </a:r>
          </a:p>
          <a:p>
            <a:pPr marL="852589" lvl="1" indent="-457200">
              <a:buClr>
                <a:srgbClr val="010203"/>
              </a:buClr>
            </a:pPr>
            <a:r>
              <a:rPr lang="en-US" b="1" dirty="0"/>
              <a:t>TTY: </a:t>
            </a:r>
            <a:r>
              <a:rPr lang="en-US" dirty="0"/>
              <a:t>800-439-2370</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a:xfrm>
            <a:off x="839569" y="883718"/>
            <a:ext cx="10512862" cy="1093401"/>
          </a:xfrm>
        </p:spPr>
        <p:txBody>
          <a:bodyPr>
            <a:normAutofit/>
          </a:bodyPr>
          <a:lstStyle/>
          <a:p>
            <a:pPr algn="ctr"/>
            <a:r>
              <a:rPr lang="en-US" sz="5398" b="1" dirty="0"/>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dirty="0">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hlinkClick r:id="rId7"/>
              </a:rPr>
              <a:t>mcas@mass.gov</a:t>
            </a:r>
            <a:r>
              <a:rPr lang="en-US" sz="1999" dirty="0">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dirty="0">
                <a:latin typeface="Arial" panose="020B0604020202020204" pitchFamily="34" charset="0"/>
                <a:cs typeface="Arial" panose="020B0604020202020204" pitchFamily="34" charset="0"/>
                <a:hlinkClick r:id="rId10"/>
              </a:rPr>
              <a:t>www.doe.mass.edu/mcas</a:t>
            </a:r>
            <a:r>
              <a:rPr lang="en-US" sz="1999" dirty="0">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dirty="0">
                <a:latin typeface="Arial" panose="020B0604020202020204" pitchFamily="34" charset="0"/>
                <a:cs typeface="Arial" panose="020B0604020202020204" pitchFamily="34" charset="0"/>
              </a:rPr>
              <a:t>135 Santilli Highway, Everett, MA 02149</a:t>
            </a:r>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4" ma:contentTypeDescription="Create a new document." ma:contentTypeScope="" ma:versionID="029ab163fe53dea6eac6a50caa86fa3a">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96eeb4d8f957f047a37b3907739772c3"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971600CA-CD72-4E89-8B29-DFF136A282BB}">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AF0FD2-44B7-49AE-A44E-FF3F2848CDD7}">
  <ds:schemaRefs>
    <ds:schemaRef ds:uri="http://purl.org/dc/elements/1.1/"/>
    <ds:schemaRef ds:uri="http://schemas.microsoft.com/office/infopath/2007/PartnerControls"/>
    <ds:schemaRef ds:uri="http://purl.org/dc/dcmitype/"/>
    <ds:schemaRef ds:uri="049449a1-970d-4061-91c8-87f7c4621d9d"/>
    <ds:schemaRef ds:uri="http://schemas.microsoft.com/office/2006/documentManagement/types"/>
    <ds:schemaRef ds:uri="e77133ba-eec1-4d51-86ef-7b6d23495175"/>
    <ds:schemaRef ds:uri="http://schemas.microsoft.com/office/2006/metadata/properties"/>
    <ds:schemaRef ds:uri="http://purl.org/dc/terms/"/>
    <ds:schemaRef ds:uri="http://www.w3.org/XML/1998/namespace"/>
    <ds:schemaRef ds:uri="http://schemas.openxmlformats.org/package/2006/metadata/core-propertie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5029</TotalTime>
  <Words>1034</Words>
  <Application>Microsoft Office PowerPoint</Application>
  <PresentationFormat>Widescreen</PresentationFormat>
  <Paragraphs>147</Paragraphs>
  <Slides>17</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17</vt:i4>
      </vt:variant>
    </vt:vector>
  </HeadingPairs>
  <TitlesOfParts>
    <vt:vector size="29" baseType="lpstr">
      <vt:lpstr>等线</vt:lpstr>
      <vt:lpstr>Arial</vt:lpstr>
      <vt:lpstr>Calibri</vt:lpstr>
      <vt:lpstr>Courier New</vt:lpstr>
      <vt:lpstr>Helvetica</vt:lpstr>
      <vt:lpstr>Segoe</vt:lpstr>
      <vt:lpstr>Segoe SemiBold</vt:lpstr>
      <vt:lpstr>Segoe UI</vt:lpstr>
      <vt:lpstr>Segoe UI Semibold</vt:lpstr>
      <vt:lpstr>Wingdings</vt:lpstr>
      <vt:lpstr>ESE PowerPoint Template 2017</vt:lpstr>
      <vt:lpstr>Office Theme</vt:lpstr>
      <vt:lpstr>MCAS Portal Tasks:  High School Office Hours</vt:lpstr>
      <vt:lpstr>Presenters</vt:lpstr>
      <vt:lpstr>Logistics for This Session </vt:lpstr>
      <vt:lpstr>Slides for This Session </vt:lpstr>
      <vt:lpstr>Today’s Agenda</vt:lpstr>
      <vt:lpstr>1. Resources </vt:lpstr>
      <vt:lpstr>Resources on Using the MCAS Portal</vt:lpstr>
      <vt:lpstr>Modules and Recordings of Previous Training Sessions</vt:lpstr>
      <vt:lpstr>Technology Resources</vt:lpstr>
      <vt:lpstr>Resources on the DESE Website</vt:lpstr>
      <vt:lpstr>2. Q&amp;A and Additional Demonstrations  </vt:lpstr>
      <vt:lpstr>Questions &amp; Answers</vt:lpstr>
      <vt:lpstr>3. Support and Next Steps </vt:lpstr>
      <vt:lpstr>Upcoming “Office Hours” Session </vt:lpstr>
      <vt:lpstr>Next Steps</vt:lpstr>
      <vt:lpstr>Email and Phone Support </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21</cp:revision>
  <cp:lastPrinted>2020-01-24T16:15:48Z</cp:lastPrinted>
  <dcterms:created xsi:type="dcterms:W3CDTF">2018-01-22T18:15:09Z</dcterms:created>
  <dcterms:modified xsi:type="dcterms:W3CDTF">2025-03-19T15:12:52Z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