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Lst>
  <p:notesMasterIdLst>
    <p:notesMasterId r:id="rId22"/>
  </p:notesMasterIdLst>
  <p:handoutMasterIdLst>
    <p:handoutMasterId r:id="rId23"/>
  </p:handoutMasterIdLst>
  <p:sldIdLst>
    <p:sldId id="280" r:id="rId6"/>
    <p:sldId id="359" r:id="rId7"/>
    <p:sldId id="1184" r:id="rId8"/>
    <p:sldId id="1274" r:id="rId9"/>
    <p:sldId id="1171" r:id="rId10"/>
    <p:sldId id="1451" r:id="rId11"/>
    <p:sldId id="1072" r:id="rId12"/>
    <p:sldId id="1316" r:id="rId13"/>
    <p:sldId id="1318" r:id="rId14"/>
    <p:sldId id="1317" r:id="rId15"/>
    <p:sldId id="1452" r:id="rId16"/>
    <p:sldId id="1315" r:id="rId17"/>
    <p:sldId id="1453" r:id="rId18"/>
    <p:sldId id="1298" r:id="rId19"/>
    <p:sldId id="311" r:id="rId20"/>
    <p:sldId id="1264" r:id="rId21"/>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EA03654A-7302-CE26-CAF5-C89C8BC9CCFB}" name="Yang, Yi (DESE)" initials="" userId="S::Yi.Yang@mass.gov::327729dd-7713-4acb-a99e-bb545f1a037c"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D4DE6262-7396-61FC-CEB8-9E7B81DCD686}" name="Yang, Yi (DESE)" initials="YY" userId="S::yi.yang@mass.gov::327729dd-7713-4acb-a99e-bb545f1a037c"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7B6"/>
    <a:srgbClr val="000000"/>
    <a:srgbClr val="0563C1"/>
    <a:srgbClr val="0000FF"/>
    <a:srgbClr val="101D35"/>
    <a:srgbClr val="203B6A"/>
    <a:srgbClr val="A18557"/>
    <a:srgbClr val="F9F9FA"/>
    <a:srgbClr val="FFFFFF"/>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4157DB-0653-4C11-AEE3-D8743D51F0CE}" v="1" dt="2025-03-18T18:46:46.8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0528" autoAdjust="0"/>
  </p:normalViewPr>
  <p:slideViewPr>
    <p:cSldViewPr snapToGrid="0">
      <p:cViewPr varScale="1">
        <p:scale>
          <a:sx n="77" d="100"/>
          <a:sy n="77" d="100"/>
        </p:scale>
        <p:origin x="912" y="3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E94157DB-0653-4C11-AEE3-D8743D51F0CE}"/>
    <pc:docChg chg="addSld modSld">
      <pc:chgData name="Cullen, Shannon (DESE)" userId="6b1ad6a8-5818-44b3-9274-ccefbf22d13d" providerId="ADAL" clId="{E94157DB-0653-4C11-AEE3-D8743D51F0CE}" dt="2025-03-18T18:46:46.770" v="2"/>
      <pc:docMkLst>
        <pc:docMk/>
      </pc:docMkLst>
      <pc:sldChg chg="add">
        <pc:chgData name="Cullen, Shannon (DESE)" userId="6b1ad6a8-5818-44b3-9274-ccefbf22d13d" providerId="ADAL" clId="{E94157DB-0653-4C11-AEE3-D8743D51F0CE}" dt="2025-03-18T18:46:46.770" v="2"/>
        <pc:sldMkLst>
          <pc:docMk/>
          <pc:sldMk cId="94862338" sldId="1298"/>
        </pc:sldMkLst>
      </pc:sldChg>
      <pc:sldChg chg="modSp mod">
        <pc:chgData name="Cullen, Shannon (DESE)" userId="6b1ad6a8-5818-44b3-9274-ccefbf22d13d" providerId="ADAL" clId="{E94157DB-0653-4C11-AEE3-D8743D51F0CE}" dt="2025-03-18T18:45:54.689" v="1" actId="1076"/>
        <pc:sldMkLst>
          <pc:docMk/>
          <pc:sldMk cId="3624656205" sldId="1318"/>
        </pc:sldMkLst>
        <pc:spChg chg="mod">
          <ac:chgData name="Cullen, Shannon (DESE)" userId="6b1ad6a8-5818-44b3-9274-ccefbf22d13d" providerId="ADAL" clId="{E94157DB-0653-4C11-AEE3-D8743D51F0CE}" dt="2025-03-18T18:45:54.689" v="1" actId="1076"/>
          <ac:spMkLst>
            <pc:docMk/>
            <pc:sldMk cId="3624656205" sldId="1318"/>
            <ac:spMk id="2" creationId="{56F04ED1-D3ED-1335-1EF6-D27DB9EC5730}"/>
          </ac:spMkLst>
        </pc:spChg>
        <pc:graphicFrameChg chg="mod">
          <ac:chgData name="Cullen, Shannon (DESE)" userId="6b1ad6a8-5818-44b3-9274-ccefbf22d13d" providerId="ADAL" clId="{E94157DB-0653-4C11-AEE3-D8743D51F0CE}" dt="2025-03-18T18:45:52.811" v="0" actId="1076"/>
          <ac:graphicFrameMkLst>
            <pc:docMk/>
            <pc:sldMk cId="3624656205" sldId="1318"/>
            <ac:graphicFrameMk id="6" creationId="{13673324-7BC8-0B00-6574-7E50D89C8AAA}"/>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2025/3/19</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2025/3/19</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58357-AFB4-18F2-184A-CF62FC589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47D4F-99D4-30C1-A403-5967FB3C9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C24E8-0A58-DFA0-2E46-B17606129B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F7D801-BE0C-AB9A-DC96-644AD39B71C7}"/>
              </a:ext>
            </a:extLst>
          </p:cNvPr>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4174715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DBAE6-F153-6D62-C598-B5210CD75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A719E-DED6-FDDC-278E-BA0F343CD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C3DA9-EFDB-E786-CFF7-C2B8649A1D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37376A-6E07-5EF3-2E19-DB0AFB2B3B0D}"/>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3238901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676DB-8846-7E3A-A5A1-0283C720E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73968-5928-FB64-DA0F-C404BFBE6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82938B-15EA-B2F4-C559-445F9E7696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2C96F5-4429-B375-097D-AAC39CB23963}"/>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2322866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3453448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16</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39944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031861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524951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102960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over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A16031F9-E14B-462C-B8F1-B51AFEC42CFC}"/>
              </a:ext>
            </a:extLst>
          </p:cNvPr>
          <p:cNvSpPr>
            <a:spLocks noGrp="1"/>
          </p:cNvSpPr>
          <p:nvPr>
            <p:ph type="ctrTitle" hasCustomPrompt="1"/>
          </p:nvPr>
        </p:nvSpPr>
        <p:spPr>
          <a:xfrm>
            <a:off x="5406654" y="1958196"/>
            <a:ext cx="6678954" cy="1656272"/>
          </a:xfrm>
          <a:noFill/>
        </p:spPr>
        <p:txBody>
          <a:bodyPr wrap="square" rtlCol="0">
            <a:noAutofit/>
          </a:bodyPr>
          <a:lstStyle>
            <a:lvl1pPr>
              <a:defRPr lang="zh-CN" altLang="en-US" sz="4000" b="0" dirty="0">
                <a:solidFill>
                  <a:schemeClr val="bg1"/>
                </a:solidFill>
                <a:latin typeface="Segoe" panose="020B0503040204020203" pitchFamily="34" charset="0"/>
                <a:ea typeface="+mn-ea"/>
                <a:cs typeface="Segoe" panose="020B0503040204020203" pitchFamily="34" charset="0"/>
              </a:defRPr>
            </a:lvl1pPr>
          </a:lstStyle>
          <a:p>
            <a:pPr marL="0" lvl="0"/>
            <a:r>
              <a:rPr lang="en-US" altLang="zh-CN"/>
              <a:t>Place Main Title Here</a:t>
            </a:r>
            <a:endParaRPr lang="zh-CN" altLang="en-US"/>
          </a:p>
        </p:txBody>
      </p:sp>
      <p:sp>
        <p:nvSpPr>
          <p:cNvPr id="3" name="副标题 2">
            <a:extLst>
              <a:ext uri="{FF2B5EF4-FFF2-40B4-BE49-F238E27FC236}">
                <a16:creationId xmlns:a16="http://schemas.microsoft.com/office/drawing/2014/main" id="{1DDA73CA-A448-4132-A3BC-CF4C9ED91A3B}"/>
              </a:ext>
            </a:extLst>
          </p:cNvPr>
          <p:cNvSpPr>
            <a:spLocks noGrp="1"/>
          </p:cNvSpPr>
          <p:nvPr>
            <p:ph type="subTitle" idx="1" hasCustomPrompt="1"/>
          </p:nvPr>
        </p:nvSpPr>
        <p:spPr>
          <a:xfrm>
            <a:off x="5417389" y="3650895"/>
            <a:ext cx="6659592" cy="826214"/>
          </a:xfrm>
          <a:noFill/>
        </p:spPr>
        <p:txBody>
          <a:bodyPr wrap="square" rtlCol="0" anchor="t" anchorCtr="0">
            <a:noAutofit/>
          </a:bodyPr>
          <a:lstStyle>
            <a:lvl1pPr marL="0" indent="0">
              <a:buNone/>
              <a:defRPr lang="zh-CN" altLang="en-US" sz="2400" dirty="0">
                <a:solidFill>
                  <a:schemeClr val="bg1"/>
                </a:solidFill>
                <a:latin typeface="Segoe" panose="020B0503040204020203" pitchFamily="34" charset="0"/>
                <a:cs typeface="Segoe" panose="020B0503040204020203" pitchFamily="34" charset="0"/>
              </a:defRPr>
            </a:lvl1pPr>
          </a:lstStyle>
          <a:p>
            <a:pPr marL="0" lvl="0"/>
            <a:r>
              <a:rPr lang="en-US" altLang="zh-CN"/>
              <a:t>Place Subtitle/Host/Date</a:t>
            </a:r>
            <a:r>
              <a:rPr lang="zh-CN" altLang="en-US"/>
              <a:t> </a:t>
            </a:r>
            <a:r>
              <a:rPr lang="en-US" altLang="zh-CN"/>
              <a:t>Here</a:t>
            </a:r>
            <a:endParaRPr lang="zh-CN" altLang="en-US"/>
          </a:p>
        </p:txBody>
      </p:sp>
    </p:spTree>
    <p:extLst>
      <p:ext uri="{BB962C8B-B14F-4D97-AF65-F5344CB8AC3E}">
        <p14:creationId xmlns:p14="http://schemas.microsoft.com/office/powerpoint/2010/main" val="153407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page 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0">
            <a:extLst>
              <a:ext uri="{FF2B5EF4-FFF2-40B4-BE49-F238E27FC236}">
                <a16:creationId xmlns:a16="http://schemas.microsoft.com/office/drawing/2014/main" id="{8E1396B4-19B0-464B-B28D-6834EE0C27C9}"/>
              </a:ext>
            </a:extLst>
          </p:cNvPr>
          <p:cNvSpPr txBox="1"/>
          <p:nvPr userDrawn="1"/>
        </p:nvSpPr>
        <p:spPr>
          <a:xfrm>
            <a:off x="5417537" y="2189724"/>
            <a:ext cx="6672942" cy="2062103"/>
          </a:xfrm>
          <a:prstGeom prst="rect">
            <a:avLst/>
          </a:prstGeom>
          <a:noFill/>
        </p:spPr>
        <p:txBody>
          <a:bodyPr wrap="square" rtlCol="0">
            <a:noAutofit/>
          </a:bodyPr>
          <a:lstStyle/>
          <a:p>
            <a:r>
              <a:rPr lang="en-US" altLang="zh-CN" sz="3200">
                <a:solidFill>
                  <a:schemeClr val="bg1"/>
                </a:solidFill>
                <a:latin typeface="Segoe SemiBold" panose="020B0703040204020203" pitchFamily="34" charset="0"/>
                <a:cs typeface="Segoe SemiBold" panose="020B0703040204020203" pitchFamily="34" charset="0"/>
              </a:rPr>
              <a:t>Place Your Very Pearson Access Very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Long Main Title Here</a:t>
            </a:r>
            <a:endParaRPr lang="zh-CN" altLang="en-US" sz="3200">
              <a:solidFill>
                <a:schemeClr val="bg1"/>
              </a:solidFill>
              <a:latin typeface="Segoe SemiBold" panose="020B0703040204020203" pitchFamily="34" charset="0"/>
              <a:cs typeface="Segoe SemiBold" panose="020B0703040204020203" pitchFamily="34" charset="0"/>
            </a:endParaRPr>
          </a:p>
        </p:txBody>
      </p:sp>
      <p:sp>
        <p:nvSpPr>
          <p:cNvPr id="12" name="文本框 21">
            <a:extLst>
              <a:ext uri="{FF2B5EF4-FFF2-40B4-BE49-F238E27FC236}">
                <a16:creationId xmlns:a16="http://schemas.microsoft.com/office/drawing/2014/main" id="{A6AA5C36-C54D-41A3-A64E-9114483887CE}"/>
              </a:ext>
            </a:extLst>
          </p:cNvPr>
          <p:cNvSpPr txBox="1"/>
          <p:nvPr userDrawn="1"/>
        </p:nvSpPr>
        <p:spPr>
          <a:xfrm>
            <a:off x="5417537" y="4552460"/>
            <a:ext cx="6672942" cy="461665"/>
          </a:xfrm>
          <a:prstGeom prst="rect">
            <a:avLst/>
          </a:prstGeom>
          <a:noFill/>
        </p:spPr>
        <p:txBody>
          <a:bodyPr wrap="square" rtlCol="0">
            <a:noAutofit/>
          </a:bodyPr>
          <a:lstStyle/>
          <a:p>
            <a:r>
              <a:rPr lang="en-US" altLang="zh-CN" sz="2400">
                <a:solidFill>
                  <a:schemeClr val="accent1">
                    <a:lumMod val="50000"/>
                  </a:schemeClr>
                </a:solidFill>
                <a:latin typeface="Segoe" panose="020B0503040204020203" pitchFamily="34" charset="0"/>
                <a:cs typeface="Segoe" panose="020B0503040204020203" pitchFamily="34" charset="0"/>
              </a:rPr>
              <a:t>Place Subtitle/Host/Date Here</a:t>
            </a:r>
            <a:endParaRPr lang="zh-CN" altLang="en-US" sz="2400">
              <a:solidFill>
                <a:schemeClr val="accent1">
                  <a:lumMod val="50000"/>
                </a:schemeClr>
              </a:solidFill>
              <a:latin typeface="Segoe" panose="020B0503040204020203" pitchFamily="34" charset="0"/>
              <a:cs typeface="Segoe" panose="020B0503040204020203" pitchFamily="34" charset="0"/>
            </a:endParaRPr>
          </a:p>
        </p:txBody>
      </p:sp>
    </p:spTree>
    <p:extLst>
      <p:ext uri="{BB962C8B-B14F-4D97-AF65-F5344CB8AC3E}">
        <p14:creationId xmlns:p14="http://schemas.microsoft.com/office/powerpoint/2010/main" val="153407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nt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
            <a:ext cx="2807594" cy="68580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079583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Sec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948543"/>
            <a:ext cx="2034861" cy="2002971"/>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107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ext-one column bullet points">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o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3200" baseline="0">
                <a:solidFill>
                  <a:schemeClr val="accent1">
                    <a:lumMod val="50000"/>
                  </a:schemeClr>
                </a:solidFill>
                <a:latin typeface="Segoe UI" panose="020B0502040204020203" pitchFamily="34" charset="0"/>
                <a:cs typeface="Segoe UI" panose="020B0502040204020203" pitchFamily="34" charset="0"/>
              </a:defRPr>
            </a:lvl1pPr>
            <a:lvl2pPr marL="736600" indent="-279400">
              <a:lnSpc>
                <a:spcPct val="100000"/>
              </a:lnSpc>
              <a:spcAft>
                <a:spcPts val="0"/>
              </a:spcAft>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51000" indent="-279400">
              <a:lnSpc>
                <a:spcPct val="100000"/>
              </a:lnSpc>
              <a:spcAft>
                <a:spcPts val="0"/>
              </a:spcAft>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116138" indent="-287338">
              <a:lnSpc>
                <a:spcPct val="100000"/>
              </a:lnSpc>
              <a:spcAft>
                <a:spcPts val="0"/>
              </a:spcAft>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491513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ext-one column numbering list">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514350" indent="-514350">
              <a:lnSpc>
                <a:spcPct val="100000"/>
              </a:lnSpc>
              <a:spcBef>
                <a:spcPts val="0"/>
              </a:spcBef>
              <a:spcAft>
                <a:spcPts val="0"/>
              </a:spcAft>
              <a:buClr>
                <a:srgbClr val="E38526"/>
              </a:buClr>
              <a:buFont typeface="+mj-lt"/>
              <a:buAutoNum type="arabicPeriod"/>
              <a:defRPr sz="32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00200" indent="-228600">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057400" indent="-228600">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create numbering list</a:t>
            </a:r>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267926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pic>
        <p:nvPicPr>
          <p:cNvPr id="13"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灯片编号占位符 6">
            <a:extLst>
              <a:ext uri="{FF2B5EF4-FFF2-40B4-BE49-F238E27FC236}">
                <a16:creationId xmlns:a16="http://schemas.microsoft.com/office/drawing/2014/main" id="{94301496-3A04-4B17-9688-6289A84D6F4D}"/>
              </a:ext>
            </a:extLst>
          </p:cNvPr>
          <p:cNvSpPr>
            <a:spLocks noGrp="1"/>
          </p:cNvSpPr>
          <p:nvPr>
            <p:ph type="sldNum" sz="quarter" idx="12"/>
          </p:nvPr>
        </p:nvSpPr>
        <p:spPr/>
        <p:txBody>
          <a:bodyPr/>
          <a:lstStyle>
            <a:lvl1pPr>
              <a:defRPr>
                <a:solidFill>
                  <a:schemeClr val="tx1"/>
                </a:solidFill>
                <a:latin typeface="Segoe UI" panose="020B0502040204020203" pitchFamily="34" charset="0"/>
                <a:cs typeface="Segoe UI" panose="020B0502040204020203" pitchFamily="34" charset="0"/>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2">
            <a:extLst>
              <a:ext uri="{FF2B5EF4-FFF2-40B4-BE49-F238E27FC236}">
                <a16:creationId xmlns:a16="http://schemas.microsoft.com/office/drawing/2014/main" id="{35FFD893-9645-4ABA-BC18-4957569298FB}"/>
              </a:ext>
            </a:extLst>
          </p:cNvPr>
          <p:cNvSpPr>
            <a:spLocks noGrp="1"/>
          </p:cNvSpPr>
          <p:nvPr>
            <p:ph idx="13" hasCustomPrompt="1"/>
          </p:nvPr>
        </p:nvSpPr>
        <p:spPr>
          <a:xfrm>
            <a:off x="435429" y="218940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7" name="文本占位符 2">
            <a:extLst>
              <a:ext uri="{FF2B5EF4-FFF2-40B4-BE49-F238E27FC236}">
                <a16:creationId xmlns:a16="http://schemas.microsoft.com/office/drawing/2014/main" id="{3F8C2E89-BE57-4EAB-8E44-06A7578A41E7}"/>
              </a:ext>
            </a:extLst>
          </p:cNvPr>
          <p:cNvSpPr>
            <a:spLocks noGrp="1"/>
          </p:cNvSpPr>
          <p:nvPr>
            <p:ph type="body" idx="1" hasCustomPrompt="1"/>
          </p:nvPr>
        </p:nvSpPr>
        <p:spPr>
          <a:xfrm>
            <a:off x="435429"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8" name="文本占位符 2">
            <a:extLst>
              <a:ext uri="{FF2B5EF4-FFF2-40B4-BE49-F238E27FC236}">
                <a16:creationId xmlns:a16="http://schemas.microsoft.com/office/drawing/2014/main" id="{3F8C2E89-BE57-4EAB-8E44-06A7578A41E7}"/>
              </a:ext>
            </a:extLst>
          </p:cNvPr>
          <p:cNvSpPr>
            <a:spLocks noGrp="1"/>
          </p:cNvSpPr>
          <p:nvPr>
            <p:ph type="body" idx="15" hasCustomPrompt="1"/>
          </p:nvPr>
        </p:nvSpPr>
        <p:spPr>
          <a:xfrm>
            <a:off x="6313714"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5"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433757"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
        <p:nvSpPr>
          <p:cNvPr id="14" name="内容占位符 2">
            <a:extLst>
              <a:ext uri="{FF2B5EF4-FFF2-40B4-BE49-F238E27FC236}">
                <a16:creationId xmlns:a16="http://schemas.microsoft.com/office/drawing/2014/main" id="{35FFD893-9645-4ABA-BC18-4957569298FB}"/>
              </a:ext>
            </a:extLst>
          </p:cNvPr>
          <p:cNvSpPr>
            <a:spLocks noGrp="1"/>
          </p:cNvSpPr>
          <p:nvPr>
            <p:ph idx="16" hasCustomPrompt="1"/>
          </p:nvPr>
        </p:nvSpPr>
        <p:spPr>
          <a:xfrm>
            <a:off x="6313713" y="220435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Tree>
    <p:extLst>
      <p:ext uri="{BB962C8B-B14F-4D97-AF65-F5344CB8AC3E}">
        <p14:creationId xmlns:p14="http://schemas.microsoft.com/office/powerpoint/2010/main" val="94844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pic>
        <p:nvPicPr>
          <p:cNvPr id="11"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3" name="图片占位符 2">
            <a:extLst>
              <a:ext uri="{FF2B5EF4-FFF2-40B4-BE49-F238E27FC236}">
                <a16:creationId xmlns:a16="http://schemas.microsoft.com/office/drawing/2014/main" id="{91BACC49-F766-444F-90DC-64E004B0AB1D}"/>
              </a:ext>
            </a:extLst>
          </p:cNvPr>
          <p:cNvSpPr>
            <a:spLocks noGrp="1"/>
          </p:cNvSpPr>
          <p:nvPr>
            <p:ph type="pic" idx="1"/>
          </p:nvPr>
        </p:nvSpPr>
        <p:spPr>
          <a:xfrm>
            <a:off x="5183188" y="1346882"/>
            <a:ext cx="6172200" cy="45141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a:p>
        </p:txBody>
      </p:sp>
      <p:sp>
        <p:nvSpPr>
          <p:cNvPr id="4" name="文本占位符 3">
            <a:extLst>
              <a:ext uri="{FF2B5EF4-FFF2-40B4-BE49-F238E27FC236}">
                <a16:creationId xmlns:a16="http://schemas.microsoft.com/office/drawing/2014/main" id="{53551CA8-3893-4798-AD18-62C5C646C8C2}"/>
              </a:ext>
            </a:extLst>
          </p:cNvPr>
          <p:cNvSpPr>
            <a:spLocks noGrp="1"/>
          </p:cNvSpPr>
          <p:nvPr>
            <p:ph type="body" sz="half" idx="2" hasCustomPrompt="1"/>
          </p:nvPr>
        </p:nvSpPr>
        <p:spPr>
          <a:xfrm>
            <a:off x="839788" y="2737304"/>
            <a:ext cx="3932237" cy="3131683"/>
          </a:xfrm>
        </p:spPr>
        <p:txBody>
          <a:bodyPr>
            <a:noAutofit/>
          </a:bodyPr>
          <a:lstStyle>
            <a:lvl1pPr marL="0" indent="0">
              <a:lnSpc>
                <a:spcPct val="100000"/>
              </a:lnSpc>
              <a:spcBef>
                <a:spcPts val="0"/>
              </a:spcBef>
              <a:buNone/>
              <a:defRPr sz="2400"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Text</a:t>
            </a:r>
            <a:endParaRPr lang="zh-CN" altLang="en-US"/>
          </a:p>
        </p:txBody>
      </p:sp>
      <p:sp>
        <p:nvSpPr>
          <p:cNvPr id="7" name="灯片编号占位符 6">
            <a:extLst>
              <a:ext uri="{FF2B5EF4-FFF2-40B4-BE49-F238E27FC236}">
                <a16:creationId xmlns:a16="http://schemas.microsoft.com/office/drawing/2014/main" id="{6789AAC3-A063-423A-AB89-4EC9283B8AE1}"/>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itle 20"/>
          <p:cNvSpPr>
            <a:spLocks noGrp="1"/>
          </p:cNvSpPr>
          <p:nvPr>
            <p:ph type="title"/>
          </p:nvPr>
        </p:nvSpPr>
        <p:spPr>
          <a:xfrm>
            <a:off x="567743" y="357819"/>
            <a:ext cx="11370972" cy="552324"/>
          </a:xfrm>
        </p:spPr>
        <p:txBody>
          <a:bodyPr>
            <a:noAutofit/>
          </a:bodyPr>
          <a:lstStyle>
            <a:lvl1pPr>
              <a:defRPr lang="en-US" sz="3000" kern="1200" baseline="0" dirty="0">
                <a:solidFill>
                  <a:schemeClr val="bg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
        <p:nvSpPr>
          <p:cNvPr id="22" name="文本占位符 3">
            <a:extLst>
              <a:ext uri="{FF2B5EF4-FFF2-40B4-BE49-F238E27FC236}">
                <a16:creationId xmlns:a16="http://schemas.microsoft.com/office/drawing/2014/main" id="{53551CA8-3893-4798-AD18-62C5C646C8C2}"/>
              </a:ext>
            </a:extLst>
          </p:cNvPr>
          <p:cNvSpPr>
            <a:spLocks noGrp="1"/>
          </p:cNvSpPr>
          <p:nvPr>
            <p:ph type="body" sz="half" idx="13" hasCustomPrompt="1"/>
          </p:nvPr>
        </p:nvSpPr>
        <p:spPr>
          <a:xfrm>
            <a:off x="839788" y="1346883"/>
            <a:ext cx="3932237" cy="1255534"/>
          </a:xfrm>
        </p:spPr>
        <p:txBody>
          <a:bodyPr>
            <a:noAutofit/>
          </a:bodyPr>
          <a:lstStyle>
            <a:lvl1pPr marL="0" indent="0">
              <a:buNone/>
              <a:defRPr sz="2800" b="1"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subtitle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nchor="ctr" anchorCtr="0">
            <a:no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580273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701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with foot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5" name="灯片编号占位符 4">
            <a:extLst>
              <a:ext uri="{FF2B5EF4-FFF2-40B4-BE49-F238E27FC236}">
                <a16:creationId xmlns:a16="http://schemas.microsoft.com/office/drawing/2014/main" id="{F9C8EADF-3157-4C1F-BCC9-7C1CFA7B92CB}"/>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6" name="TextBox 5"/>
          <p:cNvSpPr txBox="1"/>
          <p:nvPr userDrawn="1"/>
        </p:nvSpPr>
        <p:spPr>
          <a:xfrm>
            <a:off x="23913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855884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The 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sp>
        <p:nvSpPr>
          <p:cNvPr id="9" name="矩形 8" descr="Colored background box.">
            <a:extLst>
              <a:ext uri="{FF2B5EF4-FFF2-40B4-BE49-F238E27FC236}">
                <a16:creationId xmlns:a16="http://schemas.microsoft.com/office/drawing/2014/main" id="{7D512A3C-1A6C-4890-AAF3-6E19AD2E7913}"/>
              </a:ext>
            </a:extLst>
          </p:cNvPr>
          <p:cNvSpPr/>
          <p:nvPr userDrawn="1"/>
        </p:nvSpPr>
        <p:spPr>
          <a:xfrm>
            <a:off x="0" y="824283"/>
            <a:ext cx="12192000" cy="216457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Colored background box.">
            <a:extLst>
              <a:ext uri="{FF2B5EF4-FFF2-40B4-BE49-F238E27FC236}">
                <a16:creationId xmlns:a16="http://schemas.microsoft.com/office/drawing/2014/main" id="{72CE4073-084A-4342-853D-A4762D8A1AC4}"/>
              </a:ext>
            </a:extLst>
          </p:cNvPr>
          <p:cNvSpPr/>
          <p:nvPr userDrawn="1"/>
        </p:nvSpPr>
        <p:spPr>
          <a:xfrm>
            <a:off x="0" y="2961565"/>
            <a:ext cx="12192000" cy="2110056"/>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Straight Connector 4" descr="White graphic line."/>
          <p:cNvCxnSpPr/>
          <p:nvPr userDrawn="1"/>
        </p:nvCxnSpPr>
        <p:spPr>
          <a:xfrm>
            <a:off x="1992573" y="3734373"/>
            <a:ext cx="824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405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882370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9075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750712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05463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101087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217145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9552894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714200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329344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917612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611794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62134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076236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1.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3B8FF0-B949-418A-B884-7856ED3FF0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ltLang="zh-CN"/>
              <a:t>Click here to edit master title</a:t>
            </a:r>
            <a:endParaRPr lang="zh-CN" altLang="en-US"/>
          </a:p>
        </p:txBody>
      </p:sp>
      <p:sp>
        <p:nvSpPr>
          <p:cNvPr id="3" name="文本占位符 2">
            <a:extLst>
              <a:ext uri="{FF2B5EF4-FFF2-40B4-BE49-F238E27FC236}">
                <a16:creationId xmlns:a16="http://schemas.microsoft.com/office/drawing/2014/main" id="{4D3B3FFB-82AC-4EC9-A398-722C2D7E7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ltLang="zh-CN"/>
              <a:t>Click here to edit text</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Forth level</a:t>
            </a:r>
            <a:endParaRPr lang="zh-CN" altLang="en-US"/>
          </a:p>
          <a:p>
            <a:pPr lvl="4"/>
            <a:r>
              <a:rPr lang="en-US" altLang="zh-CN"/>
              <a:t>Fifth level</a:t>
            </a:r>
            <a:endParaRPr lang="zh-CN" altLang="en-US"/>
          </a:p>
        </p:txBody>
      </p:sp>
      <p:sp>
        <p:nvSpPr>
          <p:cNvPr id="4" name="日期占位符 3">
            <a:extLst>
              <a:ext uri="{FF2B5EF4-FFF2-40B4-BE49-F238E27FC236}">
                <a16:creationId xmlns:a16="http://schemas.microsoft.com/office/drawing/2014/main" id="{61977E61-00A2-43A0-9328-9D066838A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668EC-92F0-4572-9577-023BA49E05D2}" type="datetime1">
              <a:rPr lang="en-US" altLang="zh-CN" smtClean="0"/>
              <a:pPr/>
              <a:t>3/19/2025</a:t>
            </a:fld>
            <a:endParaRPr lang="zh-CN" altLang="en-US"/>
          </a:p>
        </p:txBody>
      </p:sp>
      <p:sp>
        <p:nvSpPr>
          <p:cNvPr id="5" name="页脚占位符 4">
            <a:extLst>
              <a:ext uri="{FF2B5EF4-FFF2-40B4-BE49-F238E27FC236}">
                <a16:creationId xmlns:a16="http://schemas.microsoft.com/office/drawing/2014/main" id="{EC850DC4-B6F4-4C90-A6C9-8DF7DE7F5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C65AC83-998D-49FC-8885-4FB383A937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7229C-EC7B-4063-A33B-28A5E87E32ED}" type="slidenum">
              <a:rPr lang="zh-CN" altLang="en-US" smtClean="0"/>
              <a:pPr/>
              <a:t>‹#›</a:t>
            </a:fld>
            <a:endParaRPr lang="zh-CN" altLang="en-US"/>
          </a:p>
        </p:txBody>
      </p:sp>
      <p:sp>
        <p:nvSpPr>
          <p:cNvPr id="8" name="TextBox 7">
            <a:extLst>
              <a:ext uri="{FF2B5EF4-FFF2-40B4-BE49-F238E27FC236}">
                <a16:creationId xmlns:a16="http://schemas.microsoft.com/office/drawing/2014/main" id="{90448173-5068-4CE5-6E33-B3D8C7BF56FB}"/>
              </a:ext>
            </a:extLst>
          </p:cNvPr>
          <p:cNvSpPr txBox="1"/>
          <p:nvPr userDrawn="1">
            <p:extLst>
              <p:ext uri="{1162E1C5-73C7-4A58-AE30-91384D911F3F}">
                <p184:classification xmlns:p184="http://schemas.microsoft.com/office/powerpoint/2018/4/main" val="ftr"/>
              </p:ext>
            </p:extLst>
          </p:nvPr>
        </p:nvSpPr>
        <p:spPr>
          <a:xfrm>
            <a:off x="63500" y="6642100"/>
            <a:ext cx="1235075"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Copyright - eMetric LLC</a:t>
            </a:r>
          </a:p>
        </p:txBody>
      </p:sp>
    </p:spTree>
    <p:extLst>
      <p:ext uri="{BB962C8B-B14F-4D97-AF65-F5344CB8AC3E}">
        <p14:creationId xmlns:p14="http://schemas.microsoft.com/office/powerpoint/2010/main" val="157841629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49" r:id="rId5"/>
    <p:sldLayoutId id="2147483665" r:id="rId6"/>
    <p:sldLayoutId id="2147483655" r:id="rId7"/>
    <p:sldLayoutId id="2147483661" r:id="rId8"/>
    <p:sldLayoutId id="2147483660" r:id="rId9"/>
    <p:sldLayoutId id="2147483664" r:id="rId10"/>
    <p:sldLayoutId id="2147483652" r:id="rId11"/>
    <p:sldLayoutId id="2147483657" r:id="rId12"/>
    <p:sldLayoutId id="2147483654" r:id="rId13"/>
    <p:sldLayoutId id="2147483663" r:id="rId14"/>
    <p:sldLayoutId id="2147483662" r:id="rId15"/>
    <p:sldLayoutId id="2147483682" r:id="rId16"/>
    <p:sldLayoutId id="2147483683" r:id="rId17"/>
  </p:sldLayoutIdLst>
  <p:hf hdr="0"/>
  <p:txStyles>
    <p:title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3"/>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90369266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mcas.onlinehelp.cognia.org/training-webina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7.xml"/><Relationship Id="rId1" Type="http://schemas.openxmlformats.org/officeDocument/2006/relationships/slideLayout" Target="../slideLayouts/slideLayout26.xm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mcas.onlinehelp.cognia.org/training-modules/" TargetMode="External"/><Relationship Id="rId7" Type="http://schemas.openxmlformats.org/officeDocument/2006/relationships/hyperlink" Target="https://mcas.onlinehelp.cognia.org/wp-content/uploads/sites/30/2025/02/Test-Admin-Security-Protocols-RETURNING-Staff-on-1.30.25-FINAL2a.pptx" TargetMode="External"/><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hyperlink" Target="https://mcas.onlinehelp.cognia.org/training-webinars-test-admin-security-protocols-returning-staff/" TargetMode="External"/><Relationship Id="rId5" Type="http://schemas.openxmlformats.org/officeDocument/2006/relationships/hyperlink" Target="https://www.doe.mass.edu/mcas/testadmin/training/slides.pptx" TargetMode="External"/><Relationship Id="rId4" Type="http://schemas.openxmlformats.org/officeDocument/2006/relationships/hyperlink" Target="https://mcas.onlinehelp.cognia.org/training-webinar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hyperlink" Target="https://mcas.onlinehelp.cognia.org/training-webinar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doe.mass.edu/mcas/testadmin/" TargetMode="External"/><Relationship Id="rId7" Type="http://schemas.openxmlformats.org/officeDocument/2006/relationships/hyperlink" Target="http://eepurl.com/ghSOhH" TargetMode="External"/><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hyperlink" Target="http://www.doe.mass.edu/mcas/updates.html" TargetMode="External"/><Relationship Id="rId5" Type="http://schemas.openxmlformats.org/officeDocument/2006/relationships/hyperlink" Target="https://www.doe.mass.edu/mcas/accessibility/default.html" TargetMode="External"/><Relationship Id="rId4" Type="http://schemas.openxmlformats.org/officeDocument/2006/relationships/hyperlink" Target="https://www.doe.mass.edu/mcas/cal.html"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hyperlink" Target="mailto:mcas@mass.gov" TargetMode="External"/><Relationship Id="rId12" Type="http://schemas.openxmlformats.org/officeDocument/2006/relationships/image" Target="../media/image22.svg"/><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image" Target="../media/image18.sv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hyperlink" Target="http://www.doe.mass.edu/mcas" TargetMode="External"/><Relationship Id="rId4" Type="http://schemas.openxmlformats.org/officeDocument/2006/relationships/image" Target="../media/image16.svg"/><Relationship Id="rId9"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838" y="2462792"/>
            <a:ext cx="8631677" cy="1928238"/>
          </a:xfrm>
        </p:spPr>
        <p:txBody>
          <a:bodyPr>
            <a:noAutofit/>
          </a:bodyPr>
          <a:lstStyle/>
          <a:p>
            <a:r>
              <a:rPr lang="en-US" sz="5900" dirty="0">
                <a:latin typeface="Arial"/>
                <a:cs typeface="Arial"/>
              </a:rPr>
              <a:t>MCAS Portal Tasks: Grades 3–8 </a:t>
            </a:r>
            <a:br>
              <a:rPr lang="en-US" sz="5900" dirty="0">
                <a:latin typeface="Arial"/>
                <a:cs typeface="Arial"/>
              </a:rPr>
            </a:br>
            <a:r>
              <a:rPr lang="en-US" sz="5900" dirty="0">
                <a:latin typeface="Arial"/>
                <a:cs typeface="Arial"/>
              </a:rPr>
              <a:t>Office Hours</a:t>
            </a:r>
            <a:endParaRPr lang="en-US" altLang="en-US" sz="5900" dirty="0">
              <a:latin typeface="Arial"/>
              <a:cs typeface="Arial"/>
            </a:endParaRPr>
          </a:p>
        </p:txBody>
      </p:sp>
      <p:sp>
        <p:nvSpPr>
          <p:cNvPr id="3" name="Subtitle 2"/>
          <p:cNvSpPr>
            <a:spLocks noGrp="1"/>
          </p:cNvSpPr>
          <p:nvPr>
            <p:ph type="subTitle" idx="1"/>
          </p:nvPr>
        </p:nvSpPr>
        <p:spPr>
          <a:xfrm>
            <a:off x="505838" y="5466944"/>
            <a:ext cx="7538936" cy="1391055"/>
          </a:xfrm>
        </p:spPr>
        <p:txBody>
          <a:bodyPr/>
          <a:lstStyle/>
          <a:p>
            <a:pPr defTabSz="914126"/>
            <a:r>
              <a:rPr lang="en-US" altLang="zh-CN" sz="2799" dirty="0">
                <a:solidFill>
                  <a:srgbClr val="000000"/>
                </a:solidFill>
                <a:latin typeface="Arial" panose="020B0604020202020204" pitchFamily="34" charset="0"/>
                <a:cs typeface="Arial" panose="020B0604020202020204" pitchFamily="34" charset="0"/>
              </a:rPr>
              <a:t>The Office of Student Assessment Services</a:t>
            </a:r>
          </a:p>
          <a:p>
            <a:pPr defTabSz="914126"/>
            <a:r>
              <a:rPr lang="en-US" altLang="zh-CN" sz="2799" dirty="0">
                <a:solidFill>
                  <a:srgbClr val="000000"/>
                </a:solidFill>
                <a:latin typeface="Arial" panose="020B0604020202020204" pitchFamily="34" charset="0"/>
                <a:cs typeface="Arial" panose="020B0604020202020204" pitchFamily="34" charset="0"/>
              </a:rPr>
              <a:t>March 19,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822325" y="288925"/>
            <a:ext cx="11369675" cy="679450"/>
          </a:xfrm>
        </p:spPr>
        <p:txBody>
          <a:bodyPr/>
          <a:lstStyle/>
          <a:p>
            <a:r>
              <a:rPr lang="en-US" sz="4000">
                <a:solidFill>
                  <a:srgbClr val="0563C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4294967295"/>
          </p:nvPr>
        </p:nvSpPr>
        <p:spPr>
          <a:xfrm>
            <a:off x="822325" y="1201130"/>
            <a:ext cx="10160203" cy="5049837"/>
          </a:xfrm>
        </p:spPr>
        <p:txBody>
          <a:bodyPr vert="horz" lIns="91440" tIns="45720" rIns="91440" bIns="45720" rtlCol="0" anchor="t">
            <a:noAutofit/>
          </a:bodyPr>
          <a:lstStyle/>
          <a:p>
            <a:pPr marL="0" indent="0">
              <a:buClrTx/>
              <a:buNone/>
            </a:pPr>
            <a:r>
              <a:rPr lang="en-US" sz="2800" dirty="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dirty="0">
                <a:solidFill>
                  <a:srgbClr val="101D35"/>
                </a:solidFill>
                <a:latin typeface="Arial"/>
                <a:cs typeface="Arial"/>
              </a:rPr>
              <a:t>Abbie Currier, </a:t>
            </a:r>
            <a:r>
              <a:rPr lang="en-US" sz="2800" dirty="0" err="1">
                <a:solidFill>
                  <a:srgbClr val="101D35"/>
                </a:solidFill>
                <a:latin typeface="Arial"/>
                <a:cs typeface="Arial"/>
              </a:rPr>
              <a:t>eMetric</a:t>
            </a:r>
            <a:r>
              <a:rPr lang="en-US" sz="2800" dirty="0">
                <a:solidFill>
                  <a:srgbClr val="101D35"/>
                </a:solidFill>
                <a:latin typeface="Arial"/>
                <a:cs typeface="Arial"/>
              </a:rPr>
              <a:t> Sr. Project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fontScale="92500" lnSpcReduction="10000"/>
          </a:bodyPr>
          <a:lstStyle/>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Type your questions anytime, but we may not answer them in real time as some questions may be covered during the presentation. </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Email student-specific questions to </a:t>
            </a:r>
            <a:r>
              <a:rPr lang="en-US" sz="2400" dirty="0">
                <a:latin typeface="Arial" panose="020B0604020202020204" pitchFamily="34" charset="0"/>
                <a:cs typeface="Arial" panose="020B0604020202020204" pitchFamily="34" charset="0"/>
                <a:hlinkClick r:id="rId3"/>
              </a:rPr>
              <a:t>mcas@mass.gov</a:t>
            </a:r>
            <a:r>
              <a:rPr lang="en-US" sz="2400" dirty="0">
                <a:latin typeface="Arial" panose="020B0604020202020204" pitchFamily="34" charset="0"/>
                <a:cs typeface="Arial" panose="020B0604020202020204" pitchFamily="34" charset="0"/>
              </a:rPr>
              <a:t> </a:t>
            </a:r>
            <a:r>
              <a:rPr lang="en-US" sz="2400" dirty="0">
                <a:solidFill>
                  <a:srgbClr val="101D35"/>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This session is being recorded and will be available in about a week in the </a:t>
            </a:r>
            <a:r>
              <a:rPr lang="en-US" dirty="0">
                <a:latin typeface="Arial" panose="020B0604020202020204" pitchFamily="34" charset="0"/>
                <a:cs typeface="Arial" panose="020B0604020202020204" pitchFamily="34" charset="0"/>
                <a:hlinkClick r:id="rId4"/>
              </a:rPr>
              <a:t>MCAS Resource Center</a:t>
            </a:r>
            <a:r>
              <a:rPr lang="en-US" dirty="0">
                <a:solidFill>
                  <a:srgbClr val="101D35"/>
                </a:solidFill>
                <a:latin typeface="Arial" panose="020B0604020202020204" pitchFamily="34" charset="0"/>
                <a:cs typeface="Arial" panose="020B0604020202020204" pitchFamily="34" charset="0"/>
              </a:rPr>
              <a:t>, along with the slides.</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Closed captioning has been enabled for participants who need it.</a:t>
            </a:r>
          </a:p>
          <a:p>
            <a:pPr marL="457200" indent="-457200">
              <a:buClrTx/>
              <a:buFont typeface="Arial" panose="020B0604020202020204" pitchFamily="34" charset="0"/>
              <a:buChar char="•"/>
            </a:pPr>
            <a:r>
              <a:rPr lang="en-US" b="0" i="0" u="none" strike="noStrike" dirty="0">
                <a:solidFill>
                  <a:srgbClr val="101D35"/>
                </a:solidFill>
                <a:effectLst/>
                <a:latin typeface="Arial" panose="020B0604020202020204" pitchFamily="34" charset="0"/>
              </a:rPr>
              <a:t>Please be advised that DESE does not authorize attendees to record or to use AI transcription tools during the meeting and DESE does not endorse any unauthorized transcripts created by third parties of its meetings. </a:t>
            </a:r>
            <a:r>
              <a:rPr lang="en-US" dirty="0">
                <a:solidFill>
                  <a:srgbClr val="101D35"/>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3589937"/>
          </a:xfrm>
        </p:spPr>
        <p:txBody>
          <a:bodyPr vert="horz" lIns="91440" tIns="45720" rIns="91440" bIns="45720" rtlCol="0" anchor="t">
            <a:normAutofit/>
          </a:bodyPr>
          <a:lstStyle/>
          <a:p>
            <a:pPr marL="514350" indent="-514350">
              <a:buClrTx/>
              <a:buFont typeface="+mj-lt"/>
              <a:buAutoNum type="arabicPeriod"/>
            </a:pPr>
            <a:r>
              <a:rPr lang="en-US" dirty="0">
                <a:solidFill>
                  <a:srgbClr val="101D35"/>
                </a:solidFill>
                <a:latin typeface="Arial"/>
                <a:cs typeface="Arial"/>
              </a:rPr>
              <a:t>Resources</a:t>
            </a:r>
          </a:p>
          <a:p>
            <a:pPr marL="514350" indent="-514350">
              <a:buClrTx/>
              <a:buFont typeface="+mj-lt"/>
              <a:buAutoNum type="arabicPeriod"/>
            </a:pPr>
            <a:r>
              <a:rPr lang="en-US" dirty="0">
                <a:solidFill>
                  <a:srgbClr val="101D35"/>
                </a:solidFill>
                <a:latin typeface="Arial"/>
                <a:cs typeface="Arial"/>
              </a:rPr>
              <a:t>Q&amp;A and Additional Demonstrations</a:t>
            </a:r>
          </a:p>
          <a:p>
            <a:pPr marL="514350" indent="-514350">
              <a:buClrTx/>
              <a:buFont typeface="+mj-lt"/>
              <a:buAutoNum type="arabicPeriod"/>
            </a:pPr>
            <a:r>
              <a:rPr lang="en-US" dirty="0">
                <a:solidFill>
                  <a:srgbClr val="101D35"/>
                </a:solidFill>
                <a:latin typeface="Arial"/>
                <a:cs typeface="Arial"/>
              </a:rPr>
              <a:t>Support and Next Steps</a:t>
            </a: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1. Resources</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119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idx="4294967295"/>
          </p:nvPr>
        </p:nvSpPr>
        <p:spPr>
          <a:xfrm>
            <a:off x="496445" y="19984"/>
            <a:ext cx="11369675" cy="679450"/>
          </a:xfrm>
        </p:spPr>
        <p:txBody>
          <a:bodyPr>
            <a:normAutofit fontScale="90000"/>
          </a:bodyPr>
          <a:lstStyle/>
          <a:p>
            <a:r>
              <a:rPr lang="en-US" sz="4400" dirty="0">
                <a:solidFill>
                  <a:srgbClr val="3647B6"/>
                </a:solidFill>
                <a:cs typeface="Segoe UI" pitchFamily="34" charset="0"/>
              </a:rPr>
              <a:t>Resources on Using the MCAS Portal</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4294967295"/>
            <p:extLst>
              <p:ext uri="{D42A27DB-BD31-4B8C-83A1-F6EECF244321}">
                <p14:modId xmlns:p14="http://schemas.microsoft.com/office/powerpoint/2010/main" val="3882456859"/>
              </p:ext>
            </p:extLst>
          </p:nvPr>
        </p:nvGraphicFramePr>
        <p:xfrm>
          <a:off x="193388" y="699434"/>
          <a:ext cx="11805223" cy="6124444"/>
        </p:xfrm>
        <a:graphic>
          <a:graphicData uri="http://schemas.openxmlformats.org/drawingml/2006/table">
            <a:tbl>
              <a:tblPr firstRow="1" bandRow="1">
                <a:tableStyleId>{5C22544A-7EE6-4342-B048-85BDC9FD1C3A}</a:tableStyleId>
              </a:tblPr>
              <a:tblGrid>
                <a:gridCol w="6887148">
                  <a:extLst>
                    <a:ext uri="{9D8B030D-6E8A-4147-A177-3AD203B41FA5}">
                      <a16:colId xmlns:a16="http://schemas.microsoft.com/office/drawing/2014/main" val="693765042"/>
                    </a:ext>
                  </a:extLst>
                </a:gridCol>
                <a:gridCol w="4918075">
                  <a:extLst>
                    <a:ext uri="{9D8B030D-6E8A-4147-A177-3AD203B41FA5}">
                      <a16:colId xmlns:a16="http://schemas.microsoft.com/office/drawing/2014/main" val="4077489660"/>
                    </a:ext>
                  </a:extLst>
                </a:gridCol>
              </a:tblGrid>
              <a:tr h="353236">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12108">
                <a:tc>
                  <a:txBody>
                    <a:bodyPr/>
                    <a:lstStyle/>
                    <a:p>
                      <a:pPr marL="0" algn="l" defTabSz="914126" rtl="0" eaLnBrk="1" latinLnBrk="0" hangingPunct="1"/>
                      <a:r>
                        <a:rPr lang="en-US" sz="2200" kern="1200" dirty="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2000" dirty="0">
                          <a:latin typeface="Arial" panose="020B0604020202020204" pitchFamily="34" charset="0"/>
                          <a:cs typeface="Arial" panose="020B0604020202020204" pitchFamily="34" charset="0"/>
                          <a:hlinkClick r:id="rId3"/>
                        </a:rPr>
                        <a:t>mcas.onlinehelp.cognia.org </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2531523">
                <a:tc>
                  <a:txBody>
                    <a:bodyPr/>
                    <a:lstStyle/>
                    <a:p>
                      <a:pPr marL="0" algn="l" defTabSz="914126" rtl="0" eaLnBrk="1" latinLnBrk="0" hangingPunct="1"/>
                      <a:r>
                        <a:rPr lang="en-US" sz="2200" kern="1200" dirty="0">
                          <a:solidFill>
                            <a:schemeClr val="dk1"/>
                          </a:solidFill>
                          <a:latin typeface="Arial" panose="020B0604020202020204" pitchFamily="34" charset="0"/>
                          <a:ea typeface="+mn-ea"/>
                          <a:cs typeface="Arial" panose="020B0604020202020204" pitchFamily="34" charset="0"/>
                        </a:rPr>
                        <a:t>MCAS Portal User Guides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the MCAS Portal</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Student Registration Guide</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MCAS Portal User Management Guide </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Creating and Managing Classes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Enrollment Transfers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Scheduling Tests and Printing Student Logins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Instructions for Using Materials Management</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Additional Tasks on the Test Scheduling Page</a:t>
                      </a:r>
                    </a:p>
                  </a:txBody>
                  <a:tcPr/>
                </a:tc>
                <a:tc>
                  <a:txBody>
                    <a:bodyPr/>
                    <a:lstStyle/>
                    <a:p>
                      <a:r>
                        <a:rPr lang="en-US" sz="2000" dirty="0">
                          <a:latin typeface="Arial" panose="020B0604020202020204" pitchFamily="34" charset="0"/>
                          <a:cs typeface="Arial" panose="020B0604020202020204" pitchFamily="34" charset="0"/>
                          <a:hlinkClick r:id="rId4"/>
                        </a:rPr>
                        <a:t>https://mcas.onlinehelp.cognia.org/portal/</a:t>
                      </a:r>
                      <a:r>
                        <a:rPr lang="en-US" sz="20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1471816">
                <a:tc>
                  <a:txBody>
                    <a:bodyPr/>
                    <a:lstStyle/>
                    <a:p>
                      <a:pPr marL="0" indent="0" algn="l" defTabSz="914126" rtl="0" eaLnBrk="1" latinLnBrk="0" hangingPunct="1">
                        <a:buFont typeface="Arial" panose="020B0604020202020204" pitchFamily="34" charset="0"/>
                        <a:buNone/>
                      </a:pPr>
                      <a:r>
                        <a:rPr lang="en-US" sz="2200" kern="1200" dirty="0">
                          <a:solidFill>
                            <a:schemeClr val="dk1"/>
                          </a:solidFill>
                          <a:latin typeface="Arial" panose="020B0604020202020204" pitchFamily="34" charset="0"/>
                          <a:ea typeface="+mn-ea"/>
                          <a:cs typeface="Arial" panose="020B0604020202020204" pitchFamily="34" charset="0"/>
                        </a:rPr>
                        <a:t>MCAS Training Site User Guides</a:t>
                      </a:r>
                    </a:p>
                    <a:p>
                      <a:pPr marL="285750" indent="-28575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Conducting a Practice Test through the MCAS Training Site</a:t>
                      </a:r>
                    </a:p>
                    <a:p>
                      <a:pPr marL="285750" indent="-28575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for Reviewing Reports of Results for Practice Tests Conducted in the MCAS Training Site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hlinkClick r:id="rId4"/>
                        </a:rPr>
                        <a:t>https://mcas.onlinehelp.cognia.org/portal/</a:t>
                      </a:r>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80977627"/>
                  </a:ext>
                </a:extLst>
              </a:tr>
              <a:tr h="1186684">
                <a:tc>
                  <a:txBody>
                    <a:bodyPr/>
                    <a:lstStyle/>
                    <a:p>
                      <a:pPr marL="0" indent="0" algn="l" defTabSz="914126" rtl="0" eaLnBrk="1" latinLnBrk="0" hangingPunct="1">
                        <a:buFont typeface="Arial" panose="020B0604020202020204" pitchFamily="34" charset="0"/>
                        <a:buNone/>
                      </a:pPr>
                      <a:r>
                        <a:rPr lang="en-US" sz="2200" kern="1200" dirty="0">
                          <a:solidFill>
                            <a:schemeClr val="dk1"/>
                          </a:solidFill>
                          <a:latin typeface="Arial" panose="020B0604020202020204" pitchFamily="34" charset="0"/>
                          <a:ea typeface="+mn-ea"/>
                          <a:cs typeface="Arial" panose="020B0604020202020204" pitchFamily="34" charset="0"/>
                        </a:rPr>
                        <a:t>MCAS Student Kiosk Guides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Instructions for Unlocking Test Questions in the MCAS Student Kiosk</a:t>
                      </a:r>
                    </a:p>
                  </a:txBody>
                  <a:tcPr/>
                </a:tc>
                <a:tc>
                  <a:txBody>
                    <a:bodyPr/>
                    <a:lstStyle/>
                    <a:p>
                      <a:r>
                        <a:rPr lang="en-US" sz="2000" dirty="0">
                          <a:latin typeface="Arial" panose="020B0604020202020204" pitchFamily="34" charset="0"/>
                          <a:cs typeface="Arial" panose="020B0604020202020204" pitchFamily="34" charset="0"/>
                          <a:hlinkClick r:id="rId5"/>
                        </a:rPr>
                        <a:t>https://mcas.onlinehelp.cognia.org/technology-setup/</a:t>
                      </a:r>
                      <a:r>
                        <a:rPr lang="en-US" sz="20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269205449"/>
                  </a:ext>
                </a:extLst>
              </a:tr>
            </a:tbl>
          </a:graphicData>
        </a:graphic>
      </p:graphicFrame>
    </p:spTree>
    <p:extLst>
      <p:ext uri="{BB962C8B-B14F-4D97-AF65-F5344CB8AC3E}">
        <p14:creationId xmlns:p14="http://schemas.microsoft.com/office/powerpoint/2010/main" val="2329932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4B21E-6BC7-FF69-1978-A6B9807A3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79DDF4-379D-A8BF-27D7-D5AF1BBE3A10}"/>
              </a:ext>
            </a:extLst>
          </p:cNvPr>
          <p:cNvSpPr>
            <a:spLocks noGrp="1"/>
          </p:cNvSpPr>
          <p:nvPr>
            <p:ph type="title" idx="4294967295"/>
          </p:nvPr>
        </p:nvSpPr>
        <p:spPr>
          <a:xfrm>
            <a:off x="496445" y="284144"/>
            <a:ext cx="11369675" cy="679450"/>
          </a:xfrm>
        </p:spPr>
        <p:txBody>
          <a:bodyPr>
            <a:normAutofit fontScale="90000"/>
          </a:bodyPr>
          <a:lstStyle/>
          <a:p>
            <a:r>
              <a:rPr lang="en-US" sz="4400" dirty="0">
                <a:solidFill>
                  <a:srgbClr val="3647B6"/>
                </a:solidFill>
                <a:cs typeface="Segoe UI" pitchFamily="34" charset="0"/>
              </a:rPr>
              <a:t>Modules and Recordings of Previous Training Sessions</a:t>
            </a:r>
          </a:p>
        </p:txBody>
      </p:sp>
      <p:graphicFrame>
        <p:nvGraphicFramePr>
          <p:cNvPr id="6" name="Content Placeholder 5">
            <a:extLst>
              <a:ext uri="{FF2B5EF4-FFF2-40B4-BE49-F238E27FC236}">
                <a16:creationId xmlns:a16="http://schemas.microsoft.com/office/drawing/2014/main" id="{18B485E5-12F5-0F41-B32B-A256CFA99C78}"/>
              </a:ext>
            </a:extLst>
          </p:cNvPr>
          <p:cNvGraphicFramePr>
            <a:graphicFrameLocks noGrp="1"/>
          </p:cNvGraphicFramePr>
          <p:nvPr>
            <p:ph idx="4294967295"/>
            <p:extLst>
              <p:ext uri="{D42A27DB-BD31-4B8C-83A1-F6EECF244321}">
                <p14:modId xmlns:p14="http://schemas.microsoft.com/office/powerpoint/2010/main" val="3298738222"/>
              </p:ext>
            </p:extLst>
          </p:nvPr>
        </p:nvGraphicFramePr>
        <p:xfrm>
          <a:off x="496445" y="1288713"/>
          <a:ext cx="11369675" cy="4466055"/>
        </p:xfrm>
        <a:graphic>
          <a:graphicData uri="http://schemas.openxmlformats.org/drawingml/2006/table">
            <a:tbl>
              <a:tblPr firstRow="1" bandRow="1">
                <a:tableStyleId>{5C22544A-7EE6-4342-B048-85BDC9FD1C3A}</a:tableStyleId>
              </a:tblPr>
              <a:tblGrid>
                <a:gridCol w="6779369">
                  <a:extLst>
                    <a:ext uri="{9D8B030D-6E8A-4147-A177-3AD203B41FA5}">
                      <a16:colId xmlns:a16="http://schemas.microsoft.com/office/drawing/2014/main" val="693765042"/>
                    </a:ext>
                  </a:extLst>
                </a:gridCol>
                <a:gridCol w="4590306">
                  <a:extLst>
                    <a:ext uri="{9D8B030D-6E8A-4147-A177-3AD203B41FA5}">
                      <a16:colId xmlns:a16="http://schemas.microsoft.com/office/drawing/2014/main" val="4077489660"/>
                    </a:ext>
                  </a:extLst>
                </a:gridCol>
              </a:tblGrid>
              <a:tr h="381735">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MCAS Portal Modules and Video Demonstrations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Video demonstration: Creating Classes and Scheduling Tests</a:t>
                      </a:r>
                    </a:p>
                  </a:txBody>
                  <a:tcPr/>
                </a:tc>
                <a:tc>
                  <a:txBody>
                    <a:bodyPr/>
                    <a:lstStyle/>
                    <a:p>
                      <a:r>
                        <a:rPr lang="en-US" sz="1800">
                          <a:latin typeface="Arial" panose="020B0604020202020204" pitchFamily="34" charset="0"/>
                          <a:cs typeface="Arial" panose="020B0604020202020204" pitchFamily="34" charset="0"/>
                          <a:hlinkClick r:id="rId3"/>
                        </a:rPr>
                        <a:t>https://mcas.onlinehelp.cognia.org/training-modules/</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504066765"/>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Recordings of previous training sessions</a:t>
                      </a:r>
                    </a:p>
                  </a:txBody>
                  <a:tcPr/>
                </a:tc>
                <a:tc>
                  <a:txBody>
                    <a:bodyPr/>
                    <a:lstStyle/>
                    <a:p>
                      <a:r>
                        <a:rPr lang="en-US" sz="1800">
                          <a:latin typeface="Arial" panose="020B0604020202020204" pitchFamily="34" charset="0"/>
                          <a:cs typeface="Arial" panose="020B0604020202020204" pitchFamily="34" charset="0"/>
                          <a:hlinkClick r:id="rId4"/>
                        </a:rPr>
                        <a:t>https://mcas.onlinehelp.cognia.org/training-webinars/</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482634065"/>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Slide template for training test administrators</a:t>
                      </a:r>
                    </a:p>
                    <a:p>
                      <a:pPr marL="0" indent="0" algn="l" defTabSz="914126" rtl="0" eaLnBrk="1" latinLnBrk="0" hangingPunct="1">
                        <a:buFont typeface="Arial" panose="020B0604020202020204" pitchFamily="34" charset="0"/>
                        <a:buNone/>
                      </a:pPr>
                      <a:endParaRPr lang="en-US" sz="2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1800">
                          <a:latin typeface="Arial" panose="020B0604020202020204" pitchFamily="34" charset="0"/>
                          <a:cs typeface="Arial" panose="020B0604020202020204" pitchFamily="34" charset="0"/>
                          <a:hlinkClick r:id="rId5"/>
                        </a:rPr>
                        <a:t>https://www.doe.mass.edu/mcas/testadmin/training/slides.pptx</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95479919"/>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Test administrator tasks in the MCAS Portal</a:t>
                      </a:r>
                    </a:p>
                    <a:p>
                      <a:pPr marL="342900" indent="-342900" algn="l" defTabSz="914126" rtl="0" eaLnBrk="1" latinLnBrk="0" hangingPunct="1">
                        <a:buFont typeface="Arial" panose="020B0604020202020204" pitchFamily="34" charset="0"/>
                        <a:buChar char="•"/>
                      </a:pPr>
                      <a:r>
                        <a:rPr lang="en-US" sz="2400" kern="1200" dirty="0">
                          <a:solidFill>
                            <a:schemeClr val="dk1"/>
                          </a:solidFill>
                          <a:latin typeface="Arial" panose="020B0604020202020204" pitchFamily="34" charset="0"/>
                          <a:ea typeface="+mn-ea"/>
                          <a:cs typeface="Arial" panose="020B0604020202020204" pitchFamily="34" charset="0"/>
                          <a:hlinkClick r:id="rId6"/>
                        </a:rPr>
                        <a:t>Recording</a:t>
                      </a:r>
                      <a:r>
                        <a:rPr lang="en-US" sz="2400" kern="1200" dirty="0">
                          <a:solidFill>
                            <a:schemeClr val="dk1"/>
                          </a:solidFill>
                          <a:latin typeface="Arial" panose="020B0604020202020204" pitchFamily="34" charset="0"/>
                          <a:ea typeface="+mn-ea"/>
                          <a:cs typeface="Arial" panose="020B0604020202020204" pitchFamily="34" charset="0"/>
                        </a:rPr>
                        <a:t> (begins at 36:05)</a:t>
                      </a:r>
                    </a:p>
                    <a:p>
                      <a:pPr marL="342900" indent="-342900" algn="l" defTabSz="914126" rtl="0" eaLnBrk="1" latinLnBrk="0" hangingPunct="1">
                        <a:buFont typeface="Arial" panose="020B0604020202020204" pitchFamily="34" charset="0"/>
                        <a:buChar char="•"/>
                      </a:pPr>
                      <a:r>
                        <a:rPr lang="en-US" sz="2400" kern="1200" dirty="0">
                          <a:solidFill>
                            <a:schemeClr val="dk1"/>
                          </a:solidFill>
                          <a:latin typeface="Arial" panose="020B0604020202020204" pitchFamily="34" charset="0"/>
                          <a:ea typeface="+mn-ea"/>
                          <a:cs typeface="Arial" panose="020B0604020202020204" pitchFamily="34" charset="0"/>
                          <a:hlinkClick r:id="rId7"/>
                        </a:rPr>
                        <a:t>Slides 43–51</a:t>
                      </a:r>
                      <a:endParaRPr lang="en-US" sz="2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1800">
                          <a:latin typeface="Arial" panose="020B0604020202020204" pitchFamily="34" charset="0"/>
                          <a:cs typeface="Arial" panose="020B0604020202020204" pitchFamily="34" charset="0"/>
                          <a:hlinkClick r:id="rId4"/>
                        </a:rPr>
                        <a:t>https://mcas.onlinehelp.cognia.org/training-webinars/</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4177622211"/>
                  </a:ext>
                </a:extLst>
              </a:tr>
            </a:tbl>
          </a:graphicData>
        </a:graphic>
      </p:graphicFrame>
    </p:spTree>
    <p:extLst>
      <p:ext uri="{BB962C8B-B14F-4D97-AF65-F5344CB8AC3E}">
        <p14:creationId xmlns:p14="http://schemas.microsoft.com/office/powerpoint/2010/main" val="4063676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3EA35-0C3E-C283-AAE5-B387BF0BF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F04ED1-D3ED-1335-1EF6-D27DB9EC5730}"/>
              </a:ext>
            </a:extLst>
          </p:cNvPr>
          <p:cNvSpPr>
            <a:spLocks noGrp="1"/>
          </p:cNvSpPr>
          <p:nvPr>
            <p:ph type="title" idx="4294967295"/>
          </p:nvPr>
        </p:nvSpPr>
        <p:spPr>
          <a:xfrm>
            <a:off x="505970" y="162859"/>
            <a:ext cx="11369675" cy="679450"/>
          </a:xfrm>
        </p:spPr>
        <p:txBody>
          <a:bodyPr>
            <a:normAutofit fontScale="90000"/>
          </a:bodyPr>
          <a:lstStyle/>
          <a:p>
            <a:r>
              <a:rPr lang="en-US" sz="4400" dirty="0">
                <a:solidFill>
                  <a:srgbClr val="3647B6"/>
                </a:solidFill>
                <a:cs typeface="Segoe UI" pitchFamily="34" charset="0"/>
              </a:rPr>
              <a:t>Technology Resources</a:t>
            </a:r>
          </a:p>
        </p:txBody>
      </p:sp>
      <p:graphicFrame>
        <p:nvGraphicFramePr>
          <p:cNvPr id="6" name="Content Placeholder 5">
            <a:extLst>
              <a:ext uri="{FF2B5EF4-FFF2-40B4-BE49-F238E27FC236}">
                <a16:creationId xmlns:a16="http://schemas.microsoft.com/office/drawing/2014/main" id="{13673324-7BC8-0B00-6574-7E50D89C8AAA}"/>
              </a:ext>
            </a:extLst>
          </p:cNvPr>
          <p:cNvGraphicFramePr>
            <a:graphicFrameLocks noGrp="1"/>
          </p:cNvGraphicFramePr>
          <p:nvPr>
            <p:ph idx="4294967295"/>
            <p:extLst>
              <p:ext uri="{D42A27DB-BD31-4B8C-83A1-F6EECF244321}">
                <p14:modId xmlns:p14="http://schemas.microsoft.com/office/powerpoint/2010/main" val="3897952990"/>
              </p:ext>
            </p:extLst>
          </p:nvPr>
        </p:nvGraphicFramePr>
        <p:xfrm>
          <a:off x="193388" y="975658"/>
          <a:ext cx="11805223" cy="3124935"/>
        </p:xfrm>
        <a:graphic>
          <a:graphicData uri="http://schemas.openxmlformats.org/drawingml/2006/table">
            <a:tbl>
              <a:tblPr firstRow="1" bandRow="1">
                <a:tableStyleId>{5C22544A-7EE6-4342-B048-85BDC9FD1C3A}</a:tableStyleId>
              </a:tblPr>
              <a:tblGrid>
                <a:gridCol w="7122537">
                  <a:extLst>
                    <a:ext uri="{9D8B030D-6E8A-4147-A177-3AD203B41FA5}">
                      <a16:colId xmlns:a16="http://schemas.microsoft.com/office/drawing/2014/main" val="693765042"/>
                    </a:ext>
                  </a:extLst>
                </a:gridCol>
                <a:gridCol w="4682686">
                  <a:extLst>
                    <a:ext uri="{9D8B030D-6E8A-4147-A177-3AD203B41FA5}">
                      <a16:colId xmlns:a16="http://schemas.microsoft.com/office/drawing/2014/main" val="4077489660"/>
                    </a:ext>
                  </a:extLst>
                </a:gridCol>
              </a:tblGrid>
              <a:tr h="381735">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1174571">
                <a:tc>
                  <a:txBody>
                    <a:bodyPr/>
                    <a:lstStyle/>
                    <a:p>
                      <a:pPr marL="0" algn="l" defTabSz="914126" rtl="0" eaLnBrk="1" latinLnBrk="0" hangingPunct="1"/>
                      <a:r>
                        <a:rPr lang="en-US" sz="2400" kern="1200" dirty="0">
                          <a:solidFill>
                            <a:schemeClr val="dk1"/>
                          </a:solidFill>
                          <a:latin typeface="Arial" panose="020B0604020202020204" pitchFamily="34" charset="0"/>
                          <a:ea typeface="+mn-ea"/>
                          <a:cs typeface="Arial" panose="020B0604020202020204" pitchFamily="34" charset="0"/>
                        </a:rPr>
                        <a:t>Technology Information</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Technology Guidelines for MCAS Computer-Based Testing</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Guide to Installing the MCAS Student Kiosk and Conducting Site Readiness</a:t>
                      </a:r>
                    </a:p>
                  </a:txBody>
                  <a:tcPr/>
                </a:tc>
                <a:tc>
                  <a:txBody>
                    <a:bodyPr/>
                    <a:lstStyle/>
                    <a:p>
                      <a:r>
                        <a:rPr lang="en-US" sz="1800">
                          <a:latin typeface="Arial" panose="020B0604020202020204" pitchFamily="34" charset="0"/>
                          <a:cs typeface="Arial" panose="020B0604020202020204" pitchFamily="34" charset="0"/>
                          <a:hlinkClick r:id="rId3"/>
                        </a:rPr>
                        <a:t>https://mcas.onlinehelp.cognia.org/</a:t>
                      </a:r>
                      <a:br>
                        <a:rPr lang="en-US" sz="1800">
                          <a:latin typeface="Arial" panose="020B0604020202020204" pitchFamily="34" charset="0"/>
                          <a:cs typeface="Arial" panose="020B0604020202020204" pitchFamily="34" charset="0"/>
                          <a:hlinkClick r:id="rId3"/>
                        </a:rPr>
                      </a:br>
                      <a:r>
                        <a:rPr lang="en-US" sz="1800">
                          <a:latin typeface="Arial" panose="020B0604020202020204" pitchFamily="34" charset="0"/>
                          <a:cs typeface="Arial" panose="020B0604020202020204" pitchFamily="34" charset="0"/>
                          <a:hlinkClick r:id="rId3"/>
                        </a:rPr>
                        <a:t>technology-setup/</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1174571">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Previously recorded webinars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Introduction to the MCAS Portal: Tasks for Technology Coordinators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MCAS Technology Coordinator Training</a:t>
                      </a:r>
                    </a:p>
                  </a:txBody>
                  <a:tcPr/>
                </a:tc>
                <a:tc>
                  <a:txBody>
                    <a:bodyPr/>
                    <a:lstStyle/>
                    <a:p>
                      <a:r>
                        <a:rPr lang="en-US" sz="1800" dirty="0">
                          <a:latin typeface="Arial" panose="020B0604020202020204" pitchFamily="34" charset="0"/>
                          <a:cs typeface="Arial" panose="020B0604020202020204" pitchFamily="34" charset="0"/>
                          <a:hlinkClick r:id="rId4"/>
                        </a:rPr>
                        <a:t>https://mcas.onlinehelp.cognia.org/training-webinars/</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76295014"/>
                  </a:ext>
                </a:extLst>
              </a:tr>
            </a:tbl>
          </a:graphicData>
        </a:graphic>
      </p:graphicFrame>
    </p:spTree>
    <p:extLst>
      <p:ext uri="{BB962C8B-B14F-4D97-AF65-F5344CB8AC3E}">
        <p14:creationId xmlns:p14="http://schemas.microsoft.com/office/powerpoint/2010/main" val="3624656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A7A1-AE08-07FD-52A3-61125DF2A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22898-DAD1-3F32-2A3E-67663239028E}"/>
              </a:ext>
            </a:extLst>
          </p:cNvPr>
          <p:cNvSpPr>
            <a:spLocks noGrp="1"/>
          </p:cNvSpPr>
          <p:nvPr>
            <p:ph type="title" idx="4294967295"/>
          </p:nvPr>
        </p:nvSpPr>
        <p:spPr>
          <a:xfrm>
            <a:off x="496445" y="19984"/>
            <a:ext cx="11369675" cy="679450"/>
          </a:xfrm>
        </p:spPr>
        <p:txBody>
          <a:bodyPr>
            <a:normAutofit fontScale="90000"/>
          </a:bodyPr>
          <a:lstStyle/>
          <a:p>
            <a:r>
              <a:rPr lang="en-US" sz="4400" dirty="0">
                <a:solidFill>
                  <a:srgbClr val="3647B6"/>
                </a:solidFill>
                <a:cs typeface="Segoe UI" pitchFamily="34" charset="0"/>
              </a:rPr>
              <a:t>Resources on the DESE Website</a:t>
            </a:r>
          </a:p>
        </p:txBody>
      </p:sp>
      <p:graphicFrame>
        <p:nvGraphicFramePr>
          <p:cNvPr id="6" name="Content Placeholder 5">
            <a:extLst>
              <a:ext uri="{FF2B5EF4-FFF2-40B4-BE49-F238E27FC236}">
                <a16:creationId xmlns:a16="http://schemas.microsoft.com/office/drawing/2014/main" id="{3CA6AF7D-00E6-4FB0-AA35-F13BD7F68B13}"/>
              </a:ext>
            </a:extLst>
          </p:cNvPr>
          <p:cNvGraphicFramePr>
            <a:graphicFrameLocks noGrp="1"/>
          </p:cNvGraphicFramePr>
          <p:nvPr>
            <p:ph idx="4294967295"/>
            <p:extLst>
              <p:ext uri="{D42A27DB-BD31-4B8C-83A1-F6EECF244321}">
                <p14:modId xmlns:p14="http://schemas.microsoft.com/office/powerpoint/2010/main" val="1968713099"/>
              </p:ext>
            </p:extLst>
          </p:nvPr>
        </p:nvGraphicFramePr>
        <p:xfrm>
          <a:off x="224852" y="699433"/>
          <a:ext cx="11805223" cy="4107345"/>
        </p:xfrm>
        <a:graphic>
          <a:graphicData uri="http://schemas.openxmlformats.org/drawingml/2006/table">
            <a:tbl>
              <a:tblPr firstRow="1" bandRow="1">
                <a:tableStyleId>{5C22544A-7EE6-4342-B048-85BDC9FD1C3A}</a:tableStyleId>
              </a:tblPr>
              <a:tblGrid>
                <a:gridCol w="7122537">
                  <a:extLst>
                    <a:ext uri="{9D8B030D-6E8A-4147-A177-3AD203B41FA5}">
                      <a16:colId xmlns:a16="http://schemas.microsoft.com/office/drawing/2014/main" val="693765042"/>
                    </a:ext>
                  </a:extLst>
                </a:gridCol>
                <a:gridCol w="4682686">
                  <a:extLst>
                    <a:ext uri="{9D8B030D-6E8A-4147-A177-3AD203B41FA5}">
                      <a16:colId xmlns:a16="http://schemas.microsoft.com/office/drawing/2014/main" val="4077489660"/>
                    </a:ext>
                  </a:extLst>
                </a:gridCol>
              </a:tblGrid>
              <a:tr h="381735">
                <a:tc>
                  <a:txBody>
                    <a:bodyPr/>
                    <a:lstStyle/>
                    <a:p>
                      <a:pPr marL="0" algn="l" defTabSz="914126" rtl="0" eaLnBrk="1" latinLnBrk="0" hangingPunct="1"/>
                      <a:r>
                        <a:rPr lang="en-US" sz="18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Test Administration Resources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Manuals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Sample materials</a:t>
                      </a:r>
                    </a:p>
                  </a:txBody>
                  <a:tcPr/>
                </a:tc>
                <a:tc>
                  <a:txBody>
                    <a:bodyPr/>
                    <a:lstStyle/>
                    <a:p>
                      <a:r>
                        <a:rPr lang="en-US" sz="2000">
                          <a:latin typeface="Arial" panose="020B0604020202020204" pitchFamily="34" charset="0"/>
                          <a:cs typeface="Arial" panose="020B0604020202020204" pitchFamily="34" charset="0"/>
                          <a:hlinkClick r:id="rId3"/>
                        </a:rPr>
                        <a:t>www.doe.mass.edu/mcas/testadmin/</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504066765"/>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Statewide Testing Schedule</a:t>
                      </a:r>
                    </a:p>
                  </a:txBody>
                  <a:tcPr/>
                </a:tc>
                <a:tc>
                  <a:txBody>
                    <a:bodyPr/>
                    <a:lstStyle/>
                    <a:p>
                      <a:r>
                        <a:rPr lang="en-US" sz="2000">
                          <a:latin typeface="Arial" panose="020B0604020202020204" pitchFamily="34" charset="0"/>
                          <a:cs typeface="Arial" panose="020B0604020202020204" pitchFamily="34" charset="0"/>
                          <a:hlinkClick r:id="rId4"/>
                        </a:rPr>
                        <a:t>www.doe.mass.edu/mcas/cal.html</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549645531"/>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Accessibility and Accommodations Manual</a:t>
                      </a:r>
                    </a:p>
                    <a:p>
                      <a:pPr marL="0" indent="0" algn="l" defTabSz="914126" rtl="0" eaLnBrk="1" latinLnBrk="0" hangingPunct="1">
                        <a:buFont typeface="Arial" panose="020B0604020202020204" pitchFamily="34" charset="0"/>
                        <a:buNone/>
                      </a:pPr>
                      <a:endParaRPr lang="en-US" sz="2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000">
                          <a:latin typeface="Arial" panose="020B0604020202020204" pitchFamily="34" charset="0"/>
                          <a:cs typeface="Arial" panose="020B0604020202020204" pitchFamily="34" charset="0"/>
                          <a:hlinkClick r:id="rId5"/>
                        </a:rPr>
                        <a:t>www.doe.mass.edu/mcas/accessibility/default.html</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482634065"/>
                  </a:ext>
                </a:extLst>
              </a:tr>
              <a:tr h="1055968">
                <a:tc>
                  <a:txBody>
                    <a:bodyPr/>
                    <a:lstStyle/>
                    <a:p>
                      <a:pPr marL="0" algn="l" defTabSz="914126" rtl="0" eaLnBrk="1" latinLnBrk="0" hangingPunct="1"/>
                      <a:r>
                        <a:rPr lang="en-US" sz="2400" kern="1200" dirty="0">
                          <a:solidFill>
                            <a:schemeClr val="dk1"/>
                          </a:solidFill>
                          <a:latin typeface="Arial" panose="020B0604020202020204" pitchFamily="34" charset="0"/>
                          <a:ea typeface="+mn-ea"/>
                          <a:cs typeface="Arial" panose="020B0604020202020204" pitchFamily="34" charset="0"/>
                        </a:rPr>
                        <a:t>Student Assessment Updates </a:t>
                      </a:r>
                      <a:br>
                        <a:rPr lang="en-US" sz="2400" kern="1200" dirty="0">
                          <a:solidFill>
                            <a:schemeClr val="dk1"/>
                          </a:solidFill>
                          <a:latin typeface="Arial" panose="020B0604020202020204" pitchFamily="34" charset="0"/>
                          <a:ea typeface="+mn-ea"/>
                          <a:cs typeface="Arial" panose="020B0604020202020204" pitchFamily="34" charset="0"/>
                        </a:rPr>
                      </a:br>
                      <a:r>
                        <a:rPr lang="en-US" sz="1800" kern="1200" dirty="0">
                          <a:solidFill>
                            <a:schemeClr val="dk1"/>
                          </a:solidFill>
                          <a:latin typeface="Arial" panose="020B0604020202020204" pitchFamily="34" charset="0"/>
                          <a:ea typeface="+mn-ea"/>
                          <a:cs typeface="Arial" panose="020B0604020202020204" pitchFamily="34" charset="0"/>
                        </a:rPr>
                        <a:t>(Biweekly email with important updates about the MCAS program)</a:t>
                      </a:r>
                      <a:endParaRPr lang="en-US"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hlinkClick r:id="rId6"/>
                        </a:rPr>
                        <a:t>www.doe.mass.edu/mcas/updates.html</a:t>
                      </a:r>
                      <a:endParaRPr lang="en-US" sz="2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If you do not already receive this email, subscribe using this link: </a:t>
                      </a:r>
                      <a:r>
                        <a:rPr lang="en-US" sz="1800" dirty="0">
                          <a:latin typeface="Arial" panose="020B0604020202020204" pitchFamily="34" charset="0"/>
                          <a:cs typeface="Arial" panose="020B0604020202020204" pitchFamily="34" charset="0"/>
                          <a:hlinkClick r:id="rId7"/>
                        </a:rPr>
                        <a:t>http://eepurl.com/ghSOhH</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bl>
          </a:graphicData>
        </a:graphic>
      </p:graphicFrame>
    </p:spTree>
    <p:extLst>
      <p:ext uri="{BB962C8B-B14F-4D97-AF65-F5344CB8AC3E}">
        <p14:creationId xmlns:p14="http://schemas.microsoft.com/office/powerpoint/2010/main" val="2046307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2. Q&amp;A and Additional Demonstrations </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8395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idx="4294967295"/>
          </p:nvPr>
        </p:nvSpPr>
        <p:spPr>
          <a:xfrm>
            <a:off x="2260979" y="1173028"/>
            <a:ext cx="7670042" cy="958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rgbClr val="3647B6"/>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4294967295"/>
          </p:nvPr>
        </p:nvSpPr>
        <p:spPr>
          <a:xfrm>
            <a:off x="0" y="2132013"/>
            <a:ext cx="7391400" cy="3813175"/>
          </a:xfrm>
        </p:spPr>
        <p:txBody>
          <a:bodyPr anchor="ctr"/>
          <a:lstStyle/>
          <a:p>
            <a:pPr algn="ctr">
              <a:buNone/>
            </a:pPr>
            <a:r>
              <a:rPr lang="en-US" sz="4000">
                <a:latin typeface="Arial" panose="020B0604020202020204" pitchFamily="34" charset="0"/>
                <a:cs typeface="Arial" panose="020B0604020202020204" pitchFamily="34" charset="0"/>
              </a:rPr>
              <a:t>Use the “Q&amp;A” feature </a:t>
            </a:r>
            <a:br>
              <a:rPr lang="en-US" sz="4000">
                <a:latin typeface="Arial" panose="020B0604020202020204" pitchFamily="34" charset="0"/>
                <a:cs typeface="Arial" panose="020B0604020202020204" pitchFamily="34" charset="0"/>
              </a:rPr>
            </a:br>
            <a:r>
              <a:rPr lang="en-US" sz="4000">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2689885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3. Support and Next Steps</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0664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idx="4294967295"/>
          </p:nvPr>
        </p:nvSpPr>
        <p:spPr>
          <a:xfrm>
            <a:off x="372862" y="171450"/>
            <a:ext cx="10514013" cy="1041400"/>
          </a:xfrm>
        </p:spPr>
        <p:txBody>
          <a:bodyPr>
            <a:normAutofit/>
          </a:bodyPr>
          <a:lstStyle/>
          <a:p>
            <a:r>
              <a:rPr lang="en-US" altLang="en-US" sz="3999">
                <a:solidFill>
                  <a:srgbClr val="3647B6"/>
                </a:solidFill>
              </a:rPr>
              <a:t>Next Steps</a:t>
            </a:r>
            <a:endParaRPr lang="en-US" sz="3999">
              <a:solidFill>
                <a:srgbClr val="3647B6"/>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4294967295"/>
          </p:nvPr>
        </p:nvSpPr>
        <p:spPr>
          <a:xfrm>
            <a:off x="523782" y="1403350"/>
            <a:ext cx="10514013" cy="4051300"/>
          </a:xfrm>
        </p:spPr>
        <p:txBody>
          <a:bodyPr/>
          <a:lstStyle/>
          <a:p>
            <a:pPr>
              <a:buClr>
                <a:srgbClr val="010203"/>
              </a:buClr>
            </a:pPr>
            <a:r>
              <a:rPr lang="en-US" altLang="en-US" b="1">
                <a:latin typeface="Arial" panose="020B0604020202020204" pitchFamily="34" charset="0"/>
                <a:cs typeface="Arial" panose="020B0604020202020204" pitchFamily="34" charset="0"/>
              </a:rPr>
              <a:t>Today: </a:t>
            </a:r>
            <a:r>
              <a:rPr lang="en-US" altLang="en-US">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Recording will be available </a:t>
            </a:r>
          </a:p>
        </p:txBody>
      </p:sp>
    </p:spTree>
    <p:extLst>
      <p:ext uri="{BB962C8B-B14F-4D97-AF65-F5344CB8AC3E}">
        <p14:creationId xmlns:p14="http://schemas.microsoft.com/office/powerpoint/2010/main" val="94862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idx="4294967295"/>
          </p:nvPr>
        </p:nvSpPr>
        <p:spPr>
          <a:xfrm>
            <a:off x="339792" y="171450"/>
            <a:ext cx="10514013" cy="1041400"/>
          </a:xfrm>
        </p:spPr>
        <p:txBody>
          <a:bodyPr/>
          <a:lstStyle/>
          <a:p>
            <a:r>
              <a:rPr lang="en-US" sz="4000">
                <a:solidFill>
                  <a:srgbClr val="3647B6"/>
                </a:solidFill>
              </a:rPr>
              <a:t>Email and Phone Support </a:t>
            </a:r>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339791" y="1212851"/>
            <a:ext cx="5157788" cy="676275"/>
          </a:xfrm>
        </p:spPr>
        <p:txBody>
          <a:bodyPr/>
          <a:lstStyle/>
          <a:p>
            <a:pPr marL="0" indent="0">
              <a:buNone/>
            </a:pPr>
            <a:r>
              <a:rPr lang="en-US" b="1">
                <a:latin typeface="Arial" panose="020B0604020202020204" pitchFamily="34" charset="0"/>
                <a:cs typeface="Arial" panose="020B0604020202020204" pitchFamily="34" charset="0"/>
              </a:rPr>
              <a:t>MCAS Service Center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sz="half" idx="4294967295"/>
          </p:nvPr>
        </p:nvSpPr>
        <p:spPr>
          <a:xfrm>
            <a:off x="461963" y="1889126"/>
            <a:ext cx="5775875" cy="4022725"/>
          </a:xfrm>
        </p:spPr>
        <p:txBody>
          <a:bodyPr>
            <a:normAutofit/>
          </a:bodyPr>
          <a:lstStyle/>
          <a:p>
            <a:pPr>
              <a:buClr>
                <a:srgbClr val="010203"/>
              </a:buClr>
            </a:pPr>
            <a:r>
              <a:rPr lang="en-US" dirty="0">
                <a:latin typeface="Arial" panose="020B0604020202020204" pitchFamily="34" charset="0"/>
                <a:cs typeface="Arial" panose="020B0604020202020204" pitchFamily="34" charset="0"/>
              </a:rPr>
              <a:t>Questions on logistics and technology</a:t>
            </a:r>
            <a:br>
              <a:rPr lang="en-US" dirty="0">
                <a:latin typeface="Arial" panose="020B0604020202020204" pitchFamily="34" charset="0"/>
                <a:cs typeface="Arial" panose="020B0604020202020204" pitchFamily="34" charset="0"/>
              </a:rPr>
            </a:br>
            <a:endParaRPr lang="en-US" sz="1200" dirty="0"/>
          </a:p>
          <a:p>
            <a:pPr marL="852589" lvl="1" indent="-457200">
              <a:buClr>
                <a:srgbClr val="010203"/>
              </a:buClr>
            </a:pPr>
            <a:r>
              <a:rPr lang="en-US" b="1" dirty="0">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3"/>
              </a:rPr>
              <a:t>https://mcas.onlinehelp.cognia.org/</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latin typeface="Arial" panose="020B0604020202020204" pitchFamily="34" charset="0"/>
                <a:cs typeface="Arial" panose="020B0604020202020204" pitchFamily="34" charset="0"/>
              </a:rPr>
              <a:t>Email: </a:t>
            </a:r>
            <a:r>
              <a:rPr lang="en-US" sz="2299" dirty="0">
                <a:hlinkClick r:id="rId4"/>
              </a:rPr>
              <a:t>mcas@cognia.org</a:t>
            </a:r>
            <a:endParaRPr lang="en-US" sz="2299" dirty="0"/>
          </a:p>
          <a:p>
            <a:pPr marL="852589" lvl="1" indent="-457200">
              <a:buClr>
                <a:srgbClr val="010203"/>
              </a:buClr>
            </a:pPr>
            <a:r>
              <a:rPr lang="en-US" b="1" dirty="0">
                <a:latin typeface="Arial" panose="020B0604020202020204" pitchFamily="34" charset="0"/>
                <a:cs typeface="Arial" panose="020B0604020202020204" pitchFamily="34" charset="0"/>
              </a:rPr>
              <a:t>Phone: </a:t>
            </a:r>
            <a:r>
              <a:rPr lang="en-US" dirty="0">
                <a:latin typeface="Arial" panose="020B0604020202020204" pitchFamily="34" charset="0"/>
                <a:cs typeface="Arial" panose="020B0604020202020204" pitchFamily="34" charset="0"/>
              </a:rPr>
              <a:t>800-737-5103</a:t>
            </a:r>
          </a:p>
          <a:p>
            <a:pPr marL="852589" lvl="1" indent="-457200">
              <a:buClr>
                <a:srgbClr val="010203"/>
              </a:buClr>
            </a:pPr>
            <a:r>
              <a:rPr lang="en-US" b="1" dirty="0"/>
              <a:t>TTY: </a:t>
            </a:r>
            <a:r>
              <a:rPr lang="en-US" dirty="0"/>
              <a:t>888-222-1671</a:t>
            </a:r>
          </a:p>
          <a:p>
            <a:pPr marL="852589" lvl="1" indent="-457200">
              <a:buClr>
                <a:srgbClr val="010203"/>
              </a:buClr>
            </a:pPr>
            <a:r>
              <a:rPr lang="en-US" b="0" i="0" dirty="0">
                <a:solidFill>
                  <a:srgbClr val="000000"/>
                </a:solidFill>
                <a:effectLst/>
                <a:latin typeface="Helvetica" panose="020B0604020202020204" pitchFamily="34" charset="0"/>
              </a:rPr>
              <a:t>Live chat is available at the link on the bottom of the page at the </a:t>
            </a:r>
            <a:r>
              <a:rPr lang="en-US" b="0" i="0" u="sng" dirty="0">
                <a:solidFill>
                  <a:srgbClr val="337AB7"/>
                </a:solidFill>
                <a:effectLst/>
                <a:latin typeface="Helvetica" panose="020B0604020202020204" pitchFamily="34" charset="0"/>
                <a:hlinkClick r:id="rId3"/>
              </a:rPr>
              <a:t>MCAS Resource Center</a:t>
            </a:r>
            <a:endParaRPr lang="en-US" dirty="0">
              <a:latin typeface="Arial" panose="020B0604020202020204" pitchFamily="34" charset="0"/>
              <a:cs typeface="Arial" panose="020B0604020202020204" pitchFamily="34" charset="0"/>
            </a:endParaRPr>
          </a:p>
          <a:p>
            <a:endParaRPr lang="en-US" dirty="0"/>
          </a:p>
          <a:p>
            <a:endParaRPr lang="en-US" dirty="0"/>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0028" y="1212851"/>
            <a:ext cx="5640387" cy="676275"/>
          </a:xfrm>
        </p:spPr>
        <p:txBody>
          <a:bodyPr>
            <a:noAutofit/>
          </a:bodyPr>
          <a:lstStyle/>
          <a:p>
            <a:pPr marL="0" indent="0">
              <a:buNone/>
            </a:pPr>
            <a:r>
              <a:rPr lang="en-US" b="1">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703501" y="2134840"/>
            <a:ext cx="5258313" cy="3509850"/>
          </a:xfrm>
        </p:spPr>
        <p:txBody>
          <a:bodyPr/>
          <a:lstStyle/>
          <a:p>
            <a:pPr>
              <a:buClr>
                <a:srgbClr val="010203"/>
              </a:buClr>
            </a:pPr>
            <a:r>
              <a:rPr lang="en-US">
                <a:latin typeface="Arial" panose="020B0604020202020204" pitchFamily="34" charset="0"/>
                <a:cs typeface="Arial" panose="020B0604020202020204" pitchFamily="34" charset="0"/>
              </a:rPr>
              <a:t>Policy questions (e.g., student participation, accommodations)</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5"/>
              </a:rPr>
              <a:t>www.doe.mass.edu/mcas</a:t>
            </a:r>
            <a:r>
              <a:rPr lang="en-US">
                <a:latin typeface="Arial" panose="020B0604020202020204" pitchFamily="34" charset="0"/>
                <a:cs typeface="Arial" panose="020B0604020202020204" pitchFamily="34" charset="0"/>
              </a:rPr>
              <a:t> </a:t>
            </a:r>
            <a:endParaRPr lang="en-US" sz="2199"/>
          </a:p>
          <a:p>
            <a:pPr marL="852589" lvl="1" indent="-457200">
              <a:buClr>
                <a:srgbClr val="010203"/>
              </a:buClr>
            </a:pPr>
            <a:r>
              <a:rPr lang="en-US" b="1">
                <a:latin typeface="Arial" panose="020B0604020202020204" pitchFamily="34" charset="0"/>
                <a:cs typeface="Arial" panose="020B0604020202020204" pitchFamily="34" charset="0"/>
              </a:rPr>
              <a:t>Email: </a:t>
            </a:r>
            <a:r>
              <a:rPr lang="en-US">
                <a:latin typeface="Arial" panose="020B0604020202020204" pitchFamily="34" charset="0"/>
                <a:cs typeface="Arial" panose="020B0604020202020204" pitchFamily="34" charset="0"/>
                <a:hlinkClick r:id="rId6"/>
              </a:rPr>
              <a:t>mcas@mass.gov</a:t>
            </a:r>
            <a:r>
              <a:rPr lang="en-US">
                <a:latin typeface="Arial" panose="020B0604020202020204" pitchFamily="34" charset="0"/>
                <a:cs typeface="Arial" panose="020B0604020202020204" pitchFamily="34" charset="0"/>
              </a:rPr>
              <a:t> </a:t>
            </a:r>
          </a:p>
          <a:p>
            <a:pPr marL="852589" lvl="1" indent="-457200">
              <a:buClr>
                <a:srgbClr val="010203"/>
              </a:buClr>
            </a:pPr>
            <a:r>
              <a:rPr lang="en-US" b="1">
                <a:latin typeface="Arial" panose="020B0604020202020204" pitchFamily="34" charset="0"/>
                <a:cs typeface="Arial" panose="020B0604020202020204" pitchFamily="34" charset="0"/>
              </a:rPr>
              <a:t>Phone: </a:t>
            </a:r>
            <a:r>
              <a:rPr lang="en-US">
                <a:latin typeface="Arial" panose="020B0604020202020204" pitchFamily="34" charset="0"/>
                <a:cs typeface="Arial" panose="020B0604020202020204" pitchFamily="34" charset="0"/>
              </a:rPr>
              <a:t>781-338-3625</a:t>
            </a:r>
          </a:p>
          <a:p>
            <a:pPr marL="852589" lvl="1" indent="-457200">
              <a:buClr>
                <a:srgbClr val="010203"/>
              </a:buClr>
            </a:pPr>
            <a:r>
              <a:rPr lang="en-US" b="1"/>
              <a:t>TTY: </a:t>
            </a:r>
            <a:r>
              <a:rPr lang="en-US"/>
              <a:t>800-439-2370</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713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a:xfrm>
            <a:off x="839569" y="883718"/>
            <a:ext cx="10512862" cy="1093401"/>
          </a:xfrm>
        </p:spPr>
        <p:txBody>
          <a:bodyPr>
            <a:normAutofit/>
          </a:bodyPr>
          <a:lstStyle/>
          <a:p>
            <a:pPr algn="ctr"/>
            <a:r>
              <a:rPr lang="en-US" sz="5398"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10"/>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ESE PowerPoint Template 2017">
  <a:themeElements>
    <a:clrScheme name="ESE color scheme">
      <a:dk1>
        <a:srgbClr val="203B6A"/>
      </a:dk1>
      <a:lt1>
        <a:sysClr val="window" lastClr="FFFFFF"/>
      </a:lt1>
      <a:dk2>
        <a:srgbClr val="203B6A"/>
      </a:dk2>
      <a:lt2>
        <a:srgbClr val="E7E6E6"/>
      </a:lt2>
      <a:accent1>
        <a:srgbClr val="203B6A"/>
      </a:accent1>
      <a:accent2>
        <a:srgbClr val="ED7D31"/>
      </a:accent2>
      <a:accent3>
        <a:srgbClr val="FFC000"/>
      </a:accent3>
      <a:accent4>
        <a:srgbClr val="0563C1"/>
      </a:accent4>
      <a:accent5>
        <a:srgbClr val="00B050"/>
      </a:accent5>
      <a:accent6>
        <a:srgbClr val="FFFF00"/>
      </a:accent6>
      <a:hlink>
        <a:srgbClr val="0563C1"/>
      </a:hlink>
      <a:folHlink>
        <a:srgbClr val="954F72"/>
      </a:folHlink>
    </a:clrScheme>
    <a:fontScheme name="ES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4" ma:contentTypeDescription="Create a new document." ma:contentTypeScope="" ma:versionID="029ab163fe53dea6eac6a50caa86fa3a">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96eeb4d8f957f047a37b3907739772c3"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Kelley, R. Scott (DESE)</DisplayName>
        <AccountId>23</AccountId>
        <AccountType/>
      </UserInfo>
      <UserInfo>
        <DisplayName>Jennifer Kash</DisplayName>
        <AccountId>87</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1600CA-CD72-4E89-8B29-DFF136A282BB}">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EAF0FD2-44B7-49AE-A44E-FF3F2848CDD7}">
  <ds:schemaRefs>
    <ds:schemaRef ds:uri="http://purl.org/dc/elements/1.1/"/>
    <ds:schemaRef ds:uri="http://schemas.microsoft.com/office/infopath/2007/PartnerControls"/>
    <ds:schemaRef ds:uri="http://purl.org/dc/dcmitype/"/>
    <ds:schemaRef ds:uri="049449a1-970d-4061-91c8-87f7c4621d9d"/>
    <ds:schemaRef ds:uri="http://schemas.microsoft.com/office/2006/documentManagement/types"/>
    <ds:schemaRef ds:uri="e77133ba-eec1-4d51-86ef-7b6d23495175"/>
    <ds:schemaRef ds:uri="http://schemas.microsoft.com/office/2006/metadata/properties"/>
    <ds:schemaRef ds:uri="http://purl.org/dc/terms/"/>
    <ds:schemaRef ds:uri="http://www.w3.org/XML/1998/namespace"/>
    <ds:schemaRef ds:uri="http://schemas.openxmlformats.org/package/2006/metadata/core-properties"/>
  </ds:schemaRefs>
</ds:datastoreItem>
</file>

<file path=customXml/itemProps3.xml><?xml version="1.0" encoding="utf-8"?>
<ds:datastoreItem xmlns:ds="http://schemas.openxmlformats.org/officeDocument/2006/customXml" ds:itemID="{3B70C1E0-D73F-4393-AF8B-EC030DBF27CE}">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5016</TotalTime>
  <Words>960</Words>
  <Application>Microsoft Office PowerPoint</Application>
  <PresentationFormat>Widescreen</PresentationFormat>
  <Paragraphs>135</Paragraphs>
  <Slides>16</Slides>
  <Notes>16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16</vt:i4>
      </vt:variant>
    </vt:vector>
  </HeadingPairs>
  <TitlesOfParts>
    <vt:vector size="28" baseType="lpstr">
      <vt:lpstr>等线</vt:lpstr>
      <vt:lpstr>Arial</vt:lpstr>
      <vt:lpstr>Calibri</vt:lpstr>
      <vt:lpstr>Courier New</vt:lpstr>
      <vt:lpstr>Helvetica</vt:lpstr>
      <vt:lpstr>Segoe</vt:lpstr>
      <vt:lpstr>Segoe SemiBold</vt:lpstr>
      <vt:lpstr>Segoe UI</vt:lpstr>
      <vt:lpstr>Segoe UI Semibold</vt:lpstr>
      <vt:lpstr>Wingdings</vt:lpstr>
      <vt:lpstr>ESE PowerPoint Template 2017</vt:lpstr>
      <vt:lpstr>Office Theme</vt:lpstr>
      <vt:lpstr>MCAS Portal Tasks: Grades 3–8  Office Hours</vt:lpstr>
      <vt:lpstr>Presenters</vt:lpstr>
      <vt:lpstr>Logistics for This Session </vt:lpstr>
      <vt:lpstr>Slides for This Session </vt:lpstr>
      <vt:lpstr>Today’s Agenda</vt:lpstr>
      <vt:lpstr>1. Resources </vt:lpstr>
      <vt:lpstr>Resources on Using the MCAS Portal</vt:lpstr>
      <vt:lpstr>Modules and Recordings of Previous Training Sessions</vt:lpstr>
      <vt:lpstr>Technology Resources</vt:lpstr>
      <vt:lpstr>Resources on the DESE Website</vt:lpstr>
      <vt:lpstr>2. Q&amp;A and Additional Demonstrations  </vt:lpstr>
      <vt:lpstr>Questions &amp; Answers</vt:lpstr>
      <vt:lpstr>3. Support and Next Steps </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20</cp:revision>
  <cp:lastPrinted>2020-01-24T16:15:48Z</cp:lastPrinted>
  <dcterms:created xsi:type="dcterms:W3CDTF">2018-01-22T18:15:09Z</dcterms:created>
  <dcterms:modified xsi:type="dcterms:W3CDTF">2025-03-19T15:53:42Z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