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0" r:id="rId5"/>
  </p:sldMasterIdLst>
  <p:notesMasterIdLst>
    <p:notesMasterId r:id="rId21"/>
  </p:notesMasterIdLst>
  <p:handoutMasterIdLst>
    <p:handoutMasterId r:id="rId22"/>
  </p:handoutMasterIdLst>
  <p:sldIdLst>
    <p:sldId id="280" r:id="rId6"/>
    <p:sldId id="359" r:id="rId7"/>
    <p:sldId id="1184" r:id="rId8"/>
    <p:sldId id="1274" r:id="rId9"/>
    <p:sldId id="1171" r:id="rId10"/>
    <p:sldId id="1423" r:id="rId11"/>
    <p:sldId id="1424" r:id="rId12"/>
    <p:sldId id="1438" r:id="rId13"/>
    <p:sldId id="1448" r:id="rId14"/>
    <p:sldId id="1447" r:id="rId15"/>
    <p:sldId id="1072" r:id="rId16"/>
    <p:sldId id="1315" r:id="rId17"/>
    <p:sldId id="1298" r:id="rId18"/>
    <p:sldId id="311" r:id="rId19"/>
    <p:sldId id="1264" r:id="rId20"/>
  </p:sldIdLst>
  <p:sldSz cx="12192000" cy="6858000"/>
  <p:notesSz cx="7010400" cy="9296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DB8D06-1536-F0B5-7B92-A5EFA48C1A7F}" name="Dezarae Blossomgame" initials="DB" userId="S::Dezarae.Blossomgame@cognia.org::9589b920-5268-4276-82f2-61369d2bfdb2" providerId="AD"/>
  <p188:author id="{EA03654A-7302-CE26-CAF5-C89C8BC9CCFB}" name="Yang, Yi (DESE)" initials="" userId="S::Yi.Yang@mass.gov::327729dd-7713-4acb-a99e-bb545f1a037c" providerId="AD"/>
  <p188:author id="{DBB5EE4D-C1DE-6B60-4A92-3C8A6A2DF40E}" name="Abbie Currier" initials="AC" userId="S::acurrier_emetric.net#ext#@cogniaorg.onmicrosoft.com::207e5a5e-dc4f-4e8d-a6ed-459ba44175f0" providerId="AD"/>
  <p188:author id="{CD201857-0226-EC5D-C27F-5E8B7A79CF9A}" name="Zalk, Jodie (DESE)" initials="Z(" userId="S::jodie.l.zalk@mass.gov::e1452584-4588-4fe8-8e76-c634323654f0" providerId="AD"/>
  <p188:author id="{BF065B60-68B2-033C-0531-4C24429BD042}" name="Cullen, Shannon (DESE)" initials="CS(" userId="S::Shannon.Cullen@mass.gov::6b1ad6a8-5818-44b3-9274-ccefbf22d13d" providerId="AD"/>
  <p188:author id="{D4DE6262-7396-61FC-CEB8-9E7B81DCD686}" name="Yang, Yi (DESE)" initials="YY" userId="S::yi.yang@mass.gov::327729dd-7713-4acb-a99e-bb545f1a037c" providerId="AD"/>
  <p188:author id="{E4CD3766-4B6D-0092-95B6-49B9A7CC8678}" name="Dezarae Blossomgame" initials="DB" userId="S::dezarae.blossomgame@cognia.org::9589b920-5268-4276-82f2-61369d2bfdb2" providerId="AD"/>
  <p188:author id="{2DDAB86A-D521-A4F8-DC3C-FF0AD3E217C3}" name="Zalk, Jodie (DESE)" initials="JZ" userId="S::Jodie.L.Zalk@mass.gov::e1452584-4588-4fe8-8e76-c634323654f0" providerId="AD"/>
  <p188:author id="{52CBF4AC-2F2A-CAC0-FF80-696C1D5B8F72}" name="Abbie Currier" initials="AC" userId="S::acurrier@emetric.net::abe16f36-c232-4a49-81f6-0ff344f1a17d" providerId="AD"/>
  <p188:author id="{D2B726C1-6B67-7C9B-17B0-EF1B90BE53D0}" name="Pelychaty, Robert (DESE)" initials="P(" userId="S::robert.pelychaty@mass.gov::4b7f82dc-9b90-4364-a63e-8be2ecd61eb5" providerId="AD"/>
  <p188:author id="{E1D283EA-5118-6F9E-720F-C68CD41DE9B6}" name="Kelley, R. Scott (DESE)" initials="K(" userId="S::r.scott.kelley@mass.gov::94781df7-8020-4319-920c-b88462c06ab3" providerId="AD"/>
  <p188:author id="{D7C264F7-7DD7-2006-D813-B710073AC89F}" name="Pelychaty, Robert (DESE)" initials="RP" userId="S::Robert.Pelychaty@mass.gov::4b7f82dc-9b90-4364-a63e-8be2ecd61eb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lz" initials="j" lastIdx="10" clrIdx="0"/>
  <p:cmAuthor id="1" name="bkelly" initials="bkelly" lastIdx="11" clrIdx="1"/>
  <p:cmAuthor id="2" name="Kenny Taylor EXTERNAL" initials="KTE" lastIdx="15" clrIdx="2">
    <p:extLst>
      <p:ext uri="{19B8F6BF-5375-455C-9EA6-DF929625EA0E}">
        <p15:presenceInfo xmlns:p15="http://schemas.microsoft.com/office/powerpoint/2012/main" userId="Kenny Taylor EXTERNAL" providerId="None"/>
      </p:ext>
    </p:extLst>
  </p:cmAuthor>
  <p:cmAuthor id="3" name="Zalk, Jodie" initials="ZJ" lastIdx="38" clrIdx="3">
    <p:extLst>
      <p:ext uri="{19B8F6BF-5375-455C-9EA6-DF929625EA0E}">
        <p15:presenceInfo xmlns:p15="http://schemas.microsoft.com/office/powerpoint/2012/main" userId="Zalk, Jodie" providerId="None"/>
      </p:ext>
    </p:extLst>
  </p:cmAuthor>
  <p:cmAuthor id="4" name="Pennington, Elizabeth" initials="PE" lastIdx="1" clrIdx="4">
    <p:extLst>
      <p:ext uri="{19B8F6BF-5375-455C-9EA6-DF929625EA0E}">
        <p15:presenceInfo xmlns:p15="http://schemas.microsoft.com/office/powerpoint/2012/main" userId="S::Elizabeth.Pennington@pearson.com::e28ec3e6-d01a-48d6-ac9b-0d88e5d6f329" providerId="AD"/>
      </p:ext>
    </p:extLst>
  </p:cmAuthor>
  <p:cmAuthor id="5" name="Fickes, Robert" initials="FR" lastIdx="60" clrIdx="5">
    <p:extLst>
      <p:ext uri="{19B8F6BF-5375-455C-9EA6-DF929625EA0E}">
        <p15:presenceInfo xmlns:p15="http://schemas.microsoft.com/office/powerpoint/2012/main" userId="S::Robert.Fickes@pearson.com::487722c4-2233-4d12-9c34-d0a002179c4c" providerId="AD"/>
      </p:ext>
    </p:extLst>
  </p:cmAuthor>
  <p:cmAuthor id="6" name="Cullen, Shannon (DESE)" initials="CS(" lastIdx="12" clrIdx="6">
    <p:extLst>
      <p:ext uri="{19B8F6BF-5375-455C-9EA6-DF929625EA0E}">
        <p15:presenceInfo xmlns:p15="http://schemas.microsoft.com/office/powerpoint/2012/main" userId="S::shannon.cullen@doe.mass.edu::6b1ad6a8-5818-44b3-9274-ccefbf22d13d" providerId="AD"/>
      </p:ext>
    </p:extLst>
  </p:cmAuthor>
  <p:cmAuthor id="7" name="Zalk, Jodie (DESE)" initials="ZJ(" lastIdx="21" clrIdx="7">
    <p:extLst>
      <p:ext uri="{19B8F6BF-5375-455C-9EA6-DF929625EA0E}">
        <p15:presenceInfo xmlns:p15="http://schemas.microsoft.com/office/powerpoint/2012/main" userId="S::JZalk@doe.mass.edu::e1452584-4588-4fe8-8e76-c634323654f0" providerId="AD"/>
      </p:ext>
    </p:extLst>
  </p:cmAuthor>
  <p:cmAuthor id="8" name="Cullen, Shannon (DESE)" initials="CS( [2]" lastIdx="127" clrIdx="8">
    <p:extLst>
      <p:ext uri="{19B8F6BF-5375-455C-9EA6-DF929625EA0E}">
        <p15:presenceInfo xmlns:p15="http://schemas.microsoft.com/office/powerpoint/2012/main" userId="S::Shannon.Cullen@mass.gov::6b1ad6a8-5818-44b3-9274-ccefbf22d13d" providerId="AD"/>
      </p:ext>
    </p:extLst>
  </p:cmAuthor>
  <p:cmAuthor id="9" name="Kelley, R. Scott (DESE)" initials="KRS(" lastIdx="16" clrIdx="9">
    <p:extLst>
      <p:ext uri="{19B8F6BF-5375-455C-9EA6-DF929625EA0E}">
        <p15:presenceInfo xmlns:p15="http://schemas.microsoft.com/office/powerpoint/2012/main" userId="S::R.Scott.Kelley@mass.gov::94781df7-8020-4319-920c-b88462c06ab3" providerId="AD"/>
      </p:ext>
    </p:extLst>
  </p:cmAuthor>
  <p:cmAuthor id="10" name="Zalk, Jodie (DESE)" initials="ZJ( [2]" lastIdx="86" clrIdx="10">
    <p:extLst>
      <p:ext uri="{19B8F6BF-5375-455C-9EA6-DF929625EA0E}">
        <p15:presenceInfo xmlns:p15="http://schemas.microsoft.com/office/powerpoint/2012/main" userId="S::Jodie.L.Zalk@mass.gov::e1452584-4588-4fe8-8e76-c634323654f0" providerId="AD"/>
      </p:ext>
    </p:extLst>
  </p:cmAuthor>
  <p:cmAuthor id="11" name="Tompkins, Andrea" initials="TA" lastIdx="11" clrIdx="11">
    <p:extLst>
      <p:ext uri="{19B8F6BF-5375-455C-9EA6-DF929625EA0E}">
        <p15:presenceInfo xmlns:p15="http://schemas.microsoft.com/office/powerpoint/2012/main" userId="S::andrea.tompkins@pearson.com::6ae2736e-5b24-4af4-98bc-79ca7a9e3fa8" providerId="AD"/>
      </p:ext>
    </p:extLst>
  </p:cmAuthor>
  <p:cmAuthor id="12" name="Whitney Woods" initials="WW" lastIdx="2" clrIdx="12">
    <p:extLst>
      <p:ext uri="{19B8F6BF-5375-455C-9EA6-DF929625EA0E}">
        <p15:presenceInfo xmlns:p15="http://schemas.microsoft.com/office/powerpoint/2012/main" userId="S::whitney.woods@pearson.com::38c549b7-54d6-4a1e-b2f6-c31572cbe78b" providerId="AD"/>
      </p:ext>
    </p:extLst>
  </p:cmAuthor>
  <p:cmAuthor id="13" name="Joseph Henkelman" initials="JH" lastIdx="5" clrIdx="13">
    <p:extLst>
      <p:ext uri="{19B8F6BF-5375-455C-9EA6-DF929625EA0E}">
        <p15:presenceInfo xmlns:p15="http://schemas.microsoft.com/office/powerpoint/2012/main" userId="S::Joseph.Henkelman@pearson.com::e82eaec1-b45c-47cd-b767-52b36deebf6c" providerId="AD"/>
      </p:ext>
    </p:extLst>
  </p:cmAuthor>
  <p:cmAuthor id="14" name="Scott Kelley" initials="sk" lastIdx="4" clrIdx="14">
    <p:extLst>
      <p:ext uri="{19B8F6BF-5375-455C-9EA6-DF929625EA0E}">
        <p15:presenceInfo xmlns:p15="http://schemas.microsoft.com/office/powerpoint/2012/main" userId="Scott Kelley" providerId="None"/>
      </p:ext>
    </p:extLst>
  </p:cmAuthor>
  <p:cmAuthor id="15" name="Holly Woodruff" initials="HW" lastIdx="3" clrIdx="15">
    <p:extLst>
      <p:ext uri="{19B8F6BF-5375-455C-9EA6-DF929625EA0E}">
        <p15:presenceInfo xmlns:p15="http://schemas.microsoft.com/office/powerpoint/2012/main" userId="S::holly.woodruff@pearson.com::bd40664c-d0f9-47f6-9555-8f1bf1ec3b14" providerId="AD"/>
      </p:ext>
    </p:extLst>
  </p:cmAuthor>
  <p:cmAuthor id="16" name="Pelychaty, Robert (DESE)" initials="P(" lastIdx="2" clrIdx="16">
    <p:extLst>
      <p:ext uri="{19B8F6BF-5375-455C-9EA6-DF929625EA0E}">
        <p15:presenceInfo xmlns:p15="http://schemas.microsoft.com/office/powerpoint/2012/main" userId="S::robert.pelychaty@mass.gov::4b7f82dc-9b90-4364-a63e-8be2ecd61eb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7B6"/>
    <a:srgbClr val="000000"/>
    <a:srgbClr val="0563C1"/>
    <a:srgbClr val="0000FF"/>
    <a:srgbClr val="101D35"/>
    <a:srgbClr val="203B6A"/>
    <a:srgbClr val="A18557"/>
    <a:srgbClr val="F9F9FA"/>
    <a:srgbClr val="FFFFFF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36912A-F300-4804-8CB7-F6ABD4030B73}" v="1" dt="2025-01-30T16:53:45.0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0528" autoAdjust="0"/>
  </p:normalViewPr>
  <p:slideViewPr>
    <p:cSldViewPr snapToGrid="0">
      <p:cViewPr varScale="1">
        <p:scale>
          <a:sx n="101" d="100"/>
          <a:sy n="101" d="100"/>
        </p:scale>
        <p:origin x="9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6ED4749-19D8-4E36-90F7-E6B4510440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A48534B-5D3C-4807-A728-1CB2BECA5F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49EE748-B40B-414E-BAA7-F3C486CFB5C1}" type="datetimeFigureOut">
              <a:rPr lang="zh-CN" altLang="en-US" smtClean="0"/>
              <a:pPr/>
              <a:t>2025/1/30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7F99B70-1AD7-4C7C-A906-8B56C25C43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320F0F0-CF1A-496E-BED7-9E4922DA6A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418C9F7-038D-4319-89ED-95033548141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3968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7A38425-D63F-4DFC-BD0C-2F1E5D93D1F4}" type="datetimeFigureOut">
              <a:rPr lang="zh-CN" altLang="en-US" smtClean="0"/>
              <a:pPr/>
              <a:t>2025/1/30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DCCD5AF-71CD-4C88-AC55-E7BE057B2D3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583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Massachusetts Department of Elementary and Secondary Education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5724FF-A098-4B60-9000-6891DF0985A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37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F406DF-9B43-44E9-B3C7-398A43171C4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  <p:sp>
        <p:nvSpPr>
          <p:cNvPr id="44037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/>
              <a:t>Massachusetts Department of Elementary and Secondary Education</a:t>
            </a:r>
          </a:p>
        </p:txBody>
      </p:sp>
    </p:spTree>
    <p:extLst>
      <p:ext uri="{BB962C8B-B14F-4D97-AF65-F5344CB8AC3E}">
        <p14:creationId xmlns:p14="http://schemas.microsoft.com/office/powerpoint/2010/main" val="1414611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785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246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476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601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228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228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6495-9836-BB46-FF78-083DA404B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908FC8-6B42-F88B-37AF-E783D187B9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DC1C7F-F920-1F60-1FAB-D7AD39326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5D9FB-52FC-7A40-D272-E1E5DA47B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470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55160-FDED-8223-9BC0-1E7132EFA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5523ED-FF5F-39E7-0E10-255E5774F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66F7B-B49E-17EE-6058-F6A7598D8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89CF0-EB73-1222-81C4-499FEF46A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030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975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448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9746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681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723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7EE377-B8E1-46C6-764E-35B9C88999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5466944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3994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861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51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BAB681-AC2C-C77A-18CF-DCFBC5F417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960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SE logo.">
            <a:extLst>
              <a:ext uri="{FF2B5EF4-FFF2-40B4-BE49-F238E27FC236}">
                <a16:creationId xmlns:a16="http://schemas.microsoft.com/office/drawing/2014/main" id="{C0409D6F-5022-4C54-A665-4417B8EF0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316" y="5630644"/>
            <a:ext cx="2417368" cy="1175641"/>
          </a:xfrm>
          <a:prstGeom prst="rect">
            <a:avLst/>
          </a:prstGeom>
        </p:spPr>
      </p:pic>
      <p:pic>
        <p:nvPicPr>
          <p:cNvPr id="8" name="图片 7" descr="Massachusetts map.">
            <a:extLst>
              <a:ext uri="{FF2B5EF4-FFF2-40B4-BE49-F238E27FC236}">
                <a16:creationId xmlns:a16="http://schemas.microsoft.com/office/drawing/2014/main" id="{550F10F7-8704-4715-B443-EFB6D73BBC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128" y="1921878"/>
            <a:ext cx="4068567" cy="2563965"/>
          </a:xfrm>
          <a:prstGeom prst="rect">
            <a:avLst/>
          </a:prstGeom>
          <a:noFill/>
        </p:spPr>
      </p:pic>
      <p:sp>
        <p:nvSpPr>
          <p:cNvPr id="9" name="矩形 8" descr="Colored blackground box.">
            <a:extLst>
              <a:ext uri="{FF2B5EF4-FFF2-40B4-BE49-F238E27FC236}">
                <a16:creationId xmlns:a16="http://schemas.microsoft.com/office/drawing/2014/main" id="{7D512A3C-1A6C-4890-AAF3-6E19AD2E7913}"/>
              </a:ext>
            </a:extLst>
          </p:cNvPr>
          <p:cNvSpPr/>
          <p:nvPr userDrawn="1"/>
        </p:nvSpPr>
        <p:spPr>
          <a:xfrm>
            <a:off x="5301464" y="1921878"/>
            <a:ext cx="6890535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Graphic bar.">
            <a:extLst>
              <a:ext uri="{FF2B5EF4-FFF2-40B4-BE49-F238E27FC236}">
                <a16:creationId xmlns:a16="http://schemas.microsoft.com/office/drawing/2014/main" id="{72CE4073-084A-4342-853D-A4762D8A1AC4}"/>
              </a:ext>
            </a:extLst>
          </p:cNvPr>
          <p:cNvSpPr/>
          <p:nvPr userDrawn="1"/>
        </p:nvSpPr>
        <p:spPr>
          <a:xfrm>
            <a:off x="4952999" y="1921878"/>
            <a:ext cx="173182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16031F9-E14B-462C-B8F1-B51AFEC42C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6654" y="1958196"/>
            <a:ext cx="6678954" cy="1656272"/>
          </a:xfrm>
          <a:noFill/>
        </p:spPr>
        <p:txBody>
          <a:bodyPr wrap="square" rtlCol="0">
            <a:noAutofit/>
          </a:bodyPr>
          <a:lstStyle>
            <a:lvl1pPr>
              <a:defRPr lang="zh-CN" altLang="en-US" sz="4000" b="0" dirty="0">
                <a:solidFill>
                  <a:schemeClr val="bg1"/>
                </a:solidFill>
                <a:latin typeface="Segoe" panose="020B0503040204020203" pitchFamily="34" charset="0"/>
                <a:ea typeface="+mn-ea"/>
                <a:cs typeface="Segoe" panose="020B0503040204020203" pitchFamily="34" charset="0"/>
              </a:defRPr>
            </a:lvl1pPr>
          </a:lstStyle>
          <a:p>
            <a:pPr marL="0" lvl="0"/>
            <a:r>
              <a:rPr lang="en-US" altLang="zh-CN"/>
              <a:t>Place Main Title Here</a:t>
            </a:r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DDA73CA-A448-4132-A3BC-CF4C9ED91A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17389" y="3650895"/>
            <a:ext cx="6659592" cy="826214"/>
          </a:xfrm>
          <a:noFill/>
        </p:spPr>
        <p:txBody>
          <a:bodyPr wrap="square" rtlCol="0" anchor="t" anchorCtr="0">
            <a:noAutofit/>
          </a:bodyPr>
          <a:lstStyle>
            <a:lvl1pPr marL="0" indent="0">
              <a:buNone/>
              <a:defRPr lang="zh-CN" altLang="en-US" sz="2400" dirty="0">
                <a:solidFill>
                  <a:schemeClr val="bg1"/>
                </a:solidFill>
                <a:latin typeface="Segoe" panose="020B0503040204020203" pitchFamily="34" charset="0"/>
                <a:cs typeface="Segoe" panose="020B0503040204020203" pitchFamily="34" charset="0"/>
              </a:defRPr>
            </a:lvl1pPr>
          </a:lstStyle>
          <a:p>
            <a:pPr marL="0" lvl="0"/>
            <a:r>
              <a:rPr lang="en-US" altLang="zh-CN"/>
              <a:t>Place Subtitle/Host/Date</a:t>
            </a:r>
            <a:r>
              <a:rPr lang="zh-CN" altLang="en-US"/>
              <a:t> </a:t>
            </a:r>
            <a:r>
              <a:rPr lang="en-US" altLang="zh-CN"/>
              <a:t>Here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078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2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SE logo.">
            <a:extLst>
              <a:ext uri="{FF2B5EF4-FFF2-40B4-BE49-F238E27FC236}">
                <a16:creationId xmlns:a16="http://schemas.microsoft.com/office/drawing/2014/main" id="{C0409D6F-5022-4C54-A665-4417B8EF0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316" y="5630644"/>
            <a:ext cx="2417368" cy="1175641"/>
          </a:xfrm>
          <a:prstGeom prst="rect">
            <a:avLst/>
          </a:prstGeom>
        </p:spPr>
      </p:pic>
      <p:pic>
        <p:nvPicPr>
          <p:cNvPr id="8" name="图片 7" descr="Massachusetts map.">
            <a:extLst>
              <a:ext uri="{FF2B5EF4-FFF2-40B4-BE49-F238E27FC236}">
                <a16:creationId xmlns:a16="http://schemas.microsoft.com/office/drawing/2014/main" id="{550F10F7-8704-4715-B443-EFB6D73BBC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128" y="1921878"/>
            <a:ext cx="4068567" cy="2563965"/>
          </a:xfrm>
          <a:prstGeom prst="rect">
            <a:avLst/>
          </a:prstGeom>
          <a:noFill/>
        </p:spPr>
      </p:pic>
      <p:sp>
        <p:nvSpPr>
          <p:cNvPr id="9" name="矩形 8" descr="Colored blackground box.">
            <a:extLst>
              <a:ext uri="{FF2B5EF4-FFF2-40B4-BE49-F238E27FC236}">
                <a16:creationId xmlns:a16="http://schemas.microsoft.com/office/drawing/2014/main" id="{7D512A3C-1A6C-4890-AAF3-6E19AD2E7913}"/>
              </a:ext>
            </a:extLst>
          </p:cNvPr>
          <p:cNvSpPr/>
          <p:nvPr userDrawn="1"/>
        </p:nvSpPr>
        <p:spPr>
          <a:xfrm>
            <a:off x="5301464" y="1921878"/>
            <a:ext cx="6890535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Graphic bar.">
            <a:extLst>
              <a:ext uri="{FF2B5EF4-FFF2-40B4-BE49-F238E27FC236}">
                <a16:creationId xmlns:a16="http://schemas.microsoft.com/office/drawing/2014/main" id="{72CE4073-084A-4342-853D-A4762D8A1AC4}"/>
              </a:ext>
            </a:extLst>
          </p:cNvPr>
          <p:cNvSpPr/>
          <p:nvPr userDrawn="1"/>
        </p:nvSpPr>
        <p:spPr>
          <a:xfrm>
            <a:off x="4952999" y="1921878"/>
            <a:ext cx="173182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20">
            <a:extLst>
              <a:ext uri="{FF2B5EF4-FFF2-40B4-BE49-F238E27FC236}">
                <a16:creationId xmlns:a16="http://schemas.microsoft.com/office/drawing/2014/main" id="{8E1396B4-19B0-464B-B28D-6834EE0C27C9}"/>
              </a:ext>
            </a:extLst>
          </p:cNvPr>
          <p:cNvSpPr txBox="1"/>
          <p:nvPr userDrawn="1"/>
        </p:nvSpPr>
        <p:spPr>
          <a:xfrm>
            <a:off x="5417537" y="2189724"/>
            <a:ext cx="6672942" cy="20621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Place Your Very Pearson Access Very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</a:t>
            </a:r>
            <a:r>
              <a:rPr lang="en-US" altLang="zh-CN" sz="3200" err="1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Very</a:t>
            </a:r>
            <a:r>
              <a:rPr lang="en-US" altLang="zh-CN" sz="3200">
                <a:solidFill>
                  <a:schemeClr val="bg1"/>
                </a:solidFill>
                <a:latin typeface="Segoe SemiBold" panose="020B0703040204020203" pitchFamily="34" charset="0"/>
                <a:cs typeface="Segoe SemiBold" panose="020B0703040204020203" pitchFamily="34" charset="0"/>
              </a:rPr>
              <a:t> Long Main Title Here</a:t>
            </a:r>
            <a:endParaRPr lang="zh-CN" altLang="en-US" sz="3200">
              <a:solidFill>
                <a:schemeClr val="bg1"/>
              </a:solidFill>
              <a:latin typeface="Segoe SemiBold" panose="020B0703040204020203" pitchFamily="34" charset="0"/>
              <a:cs typeface="Segoe SemiBold" panose="020B0703040204020203" pitchFamily="34" charset="0"/>
            </a:endParaRPr>
          </a:p>
        </p:txBody>
      </p:sp>
      <p:sp>
        <p:nvSpPr>
          <p:cNvPr id="12" name="文本框 21">
            <a:extLst>
              <a:ext uri="{FF2B5EF4-FFF2-40B4-BE49-F238E27FC236}">
                <a16:creationId xmlns:a16="http://schemas.microsoft.com/office/drawing/2014/main" id="{A6AA5C36-C54D-41A3-A64E-9114483887CE}"/>
              </a:ext>
            </a:extLst>
          </p:cNvPr>
          <p:cNvSpPr txBox="1"/>
          <p:nvPr userDrawn="1"/>
        </p:nvSpPr>
        <p:spPr>
          <a:xfrm>
            <a:off x="5417537" y="4552460"/>
            <a:ext cx="6672942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400">
                <a:solidFill>
                  <a:schemeClr val="accent1">
                    <a:lumMod val="50000"/>
                  </a:schemeClr>
                </a:solidFill>
                <a:latin typeface="Segoe" panose="020B0503040204020203" pitchFamily="34" charset="0"/>
                <a:cs typeface="Segoe" panose="020B0503040204020203" pitchFamily="34" charset="0"/>
              </a:rPr>
              <a:t>Place Subtitle/Host/Date Here</a:t>
            </a:r>
            <a:endParaRPr lang="zh-CN" altLang="en-US" sz="2400">
              <a:solidFill>
                <a:schemeClr val="accent1">
                  <a:lumMod val="50000"/>
                </a:schemeClr>
              </a:solidFill>
              <a:latin typeface="Segoe" panose="020B0503040204020203" pitchFamily="34" charset="0"/>
              <a:cs typeface="Segoe" panose="020B0503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078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Colored background box.">
            <a:extLst>
              <a:ext uri="{FF2B5EF4-FFF2-40B4-BE49-F238E27FC236}">
                <a16:creationId xmlns:a16="http://schemas.microsoft.com/office/drawing/2014/main" id="{70FF4C12-B5A4-42EB-A0E1-FD89DCFAC495}"/>
              </a:ext>
            </a:extLst>
          </p:cNvPr>
          <p:cNvSpPr/>
          <p:nvPr userDrawn="1"/>
        </p:nvSpPr>
        <p:spPr>
          <a:xfrm>
            <a:off x="1" y="-1"/>
            <a:ext cx="2807594" cy="68580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958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Colored background box.">
            <a:extLst>
              <a:ext uri="{FF2B5EF4-FFF2-40B4-BE49-F238E27FC236}">
                <a16:creationId xmlns:a16="http://schemas.microsoft.com/office/drawing/2014/main" id="{70FF4C12-B5A4-42EB-A0E1-FD89DCFAC495}"/>
              </a:ext>
            </a:extLst>
          </p:cNvPr>
          <p:cNvSpPr/>
          <p:nvPr userDrawn="1"/>
        </p:nvSpPr>
        <p:spPr>
          <a:xfrm>
            <a:off x="1" y="1948543"/>
            <a:ext cx="2034861" cy="2002971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07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-one column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he star in the ESE logo.">
            <a:extLst>
              <a:ext uri="{FF2B5EF4-FFF2-40B4-BE49-F238E27FC236}">
                <a16:creationId xmlns:a16="http://schemas.microsoft.com/office/drawing/2014/main" id="{0A84CDFA-79F7-4BA0-98A7-CE6AD7E69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7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o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3DEFAAE-AB64-48F2-AA3E-533A2C127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743" y="288925"/>
            <a:ext cx="11370972" cy="679905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altLang="zh-CN"/>
              <a:t>Click here to edit title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743" y="1230403"/>
            <a:ext cx="11370972" cy="5049746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Arial" panose="020B0604020202020204" pitchFamily="34" charset="0"/>
              <a:buChar char="•"/>
              <a:defRPr sz="3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736600" indent="-2794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Courier New" panose="02070309020205020404" pitchFamily="49" charset="0"/>
              <a:buChar char="o"/>
              <a:defRPr sz="2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§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51000" indent="-2794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Ø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116138" indent="-287338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v"/>
              <a:defRPr sz="20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edit bullet points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  <a:p>
            <a:pPr lvl="2"/>
            <a:r>
              <a:rPr lang="en-US" altLang="zh-CN"/>
              <a:t>Third level</a:t>
            </a:r>
            <a:endParaRPr lang="zh-CN" altLang="en-US"/>
          </a:p>
          <a:p>
            <a:pPr lvl="3"/>
            <a:r>
              <a:rPr lang="en-US" altLang="zh-CN"/>
              <a:t>Fourth level</a:t>
            </a:r>
            <a:endParaRPr lang="zh-CN" altLang="en-US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50371" y="6356350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1491513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-one column numbering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he star in the ESE logo">
            <a:extLst>
              <a:ext uri="{FF2B5EF4-FFF2-40B4-BE49-F238E27FC236}">
                <a16:creationId xmlns:a16="http://schemas.microsoft.com/office/drawing/2014/main" id="{0A84CDFA-79F7-4BA0-98A7-CE6AD7E69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7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3DEFAAE-AB64-48F2-AA3E-533A2C127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743" y="288925"/>
            <a:ext cx="11370972" cy="679905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altLang="zh-CN"/>
              <a:t>Click here to edit title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743" y="1230403"/>
            <a:ext cx="11370972" cy="5049746"/>
          </a:xfrm>
        </p:spPr>
        <p:txBody>
          <a:bodyPr>
            <a:noAutofit/>
          </a:bodyPr>
          <a:lstStyle>
            <a:lvl1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8526"/>
              </a:buClr>
              <a:buFont typeface="+mj-lt"/>
              <a:buAutoNum type="arabicPeriod"/>
              <a:defRPr sz="3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E38526"/>
              </a:buClr>
              <a:buFont typeface="Courier New" panose="02070309020205020404" pitchFamily="49" charset="0"/>
              <a:buChar char="o"/>
              <a:defRPr sz="2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buClr>
                <a:srgbClr val="E38526"/>
              </a:buClr>
              <a:buFont typeface="Wingdings" panose="05000000000000000000" pitchFamily="2" charset="2"/>
              <a:buChar char="§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buClr>
                <a:srgbClr val="E38526"/>
              </a:buClr>
              <a:buFont typeface="Wingdings" panose="05000000000000000000" pitchFamily="2" charset="2"/>
              <a:buChar char="Ø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buClr>
                <a:srgbClr val="E38526"/>
              </a:buClr>
              <a:buFont typeface="Wingdings" panose="05000000000000000000" pitchFamily="2" charset="2"/>
              <a:buChar char="v"/>
              <a:defRPr sz="20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create numbering list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50371" y="6356350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226792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7" descr="The star in the ESE logo.">
            <a:extLst>
              <a:ext uri="{FF2B5EF4-FFF2-40B4-BE49-F238E27FC236}">
                <a16:creationId xmlns:a16="http://schemas.microsoft.com/office/drawing/2014/main" id="{0A84CDFA-79F7-4BA0-98A7-CE6AD7E69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4301496-3A04-4B17-9688-6289A84D6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5429" y="2189408"/>
            <a:ext cx="5452057" cy="3799267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Arial" panose="020B0604020202020204" pitchFamily="34" charset="0"/>
              <a:buChar char="•"/>
              <a:defRPr sz="28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Courier New" panose="02070309020205020404" pitchFamily="49" charset="0"/>
              <a:buChar char="o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§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Ø"/>
              <a:defRPr sz="1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v"/>
              <a:defRPr sz="18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edit bullet points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  <a:p>
            <a:pPr lvl="2"/>
            <a:r>
              <a:rPr lang="en-US" altLang="zh-CN"/>
              <a:t>Third level</a:t>
            </a:r>
            <a:endParaRPr lang="zh-CN" altLang="en-US"/>
          </a:p>
          <a:p>
            <a:pPr lvl="3"/>
            <a:r>
              <a:rPr lang="en-US" altLang="zh-CN"/>
              <a:t>Fourth level</a:t>
            </a:r>
            <a:endParaRPr lang="zh-CN" altLang="en-US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17" name="文本占位符 2">
            <a:extLst>
              <a:ext uri="{FF2B5EF4-FFF2-40B4-BE49-F238E27FC236}">
                <a16:creationId xmlns:a16="http://schemas.microsoft.com/office/drawing/2014/main" id="{3F8C2E89-BE57-4EAB-8E44-06A7578A41E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5429" y="1336505"/>
            <a:ext cx="5452057" cy="776702"/>
          </a:xfrm>
          <a:solidFill>
            <a:srgbClr val="E38526"/>
          </a:solidFill>
        </p:spPr>
        <p:txBody>
          <a:bodyPr anchor="ctr"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here to edit subtitle</a:t>
            </a:r>
            <a:endParaRPr lang="zh-CN" altLang="en-US"/>
          </a:p>
        </p:txBody>
      </p:sp>
      <p:sp>
        <p:nvSpPr>
          <p:cNvPr id="18" name="文本占位符 2">
            <a:extLst>
              <a:ext uri="{FF2B5EF4-FFF2-40B4-BE49-F238E27FC236}">
                <a16:creationId xmlns:a16="http://schemas.microsoft.com/office/drawing/2014/main" id="{3F8C2E89-BE57-4EAB-8E44-06A7578A41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313714" y="1336505"/>
            <a:ext cx="5452057" cy="776702"/>
          </a:xfrm>
          <a:solidFill>
            <a:srgbClr val="E38526"/>
          </a:solidFill>
        </p:spPr>
        <p:txBody>
          <a:bodyPr anchor="ctr"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here to edit subtitle</a:t>
            </a:r>
            <a:endParaRPr lang="zh-CN" altLang="en-US"/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73DEFAAE-AB64-48F2-AA3E-533A2C127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743" y="288925"/>
            <a:ext cx="11433757" cy="679905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altLang="zh-CN"/>
              <a:t>Click here to edit title</a:t>
            </a:r>
            <a:endParaRPr lang="zh-CN" alt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250371" y="6352143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313713" y="2204358"/>
            <a:ext cx="5452057" cy="3799267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Arial" panose="020B0604020202020204" pitchFamily="34" charset="0"/>
              <a:buChar char="•"/>
              <a:defRPr sz="28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Courier New" panose="02070309020205020404" pitchFamily="49" charset="0"/>
              <a:buChar char="o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§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Ø"/>
              <a:defRPr sz="1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lnSpc>
                <a:spcPct val="100000"/>
              </a:lnSpc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v"/>
              <a:defRPr sz="18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edit bullet points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  <a:p>
            <a:pPr lvl="2"/>
            <a:r>
              <a:rPr lang="en-US" altLang="zh-CN"/>
              <a:t>Third level</a:t>
            </a:r>
            <a:endParaRPr lang="zh-CN" altLang="en-US"/>
          </a:p>
          <a:p>
            <a:pPr lvl="3"/>
            <a:r>
              <a:rPr lang="en-US" altLang="zh-CN"/>
              <a:t>Fourth level</a:t>
            </a:r>
            <a:endParaRPr lang="zh-CN" altLang="en-US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44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8" descr="The star in the ESE logo.">
            <a:extLst>
              <a:ext uri="{FF2B5EF4-FFF2-40B4-BE49-F238E27FC236}">
                <a16:creationId xmlns:a16="http://schemas.microsoft.com/office/drawing/2014/main" id="{234F7B3A-2AAD-4113-B4B3-FCD9CEE213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1BACC49-F766-444F-90DC-64E004B0AB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46882"/>
            <a:ext cx="6172200" cy="45141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3551CA8-3893-4798-AD18-62C5C646C8C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737304"/>
            <a:ext cx="3932237" cy="313168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here to edit Text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789AAC3-A063-423A-AB89-4EC9283B8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567743" y="357819"/>
            <a:ext cx="11370972" cy="552324"/>
          </a:xfrm>
        </p:spPr>
        <p:txBody>
          <a:bodyPr>
            <a:noAutofit/>
          </a:bodyPr>
          <a:lstStyle>
            <a:lvl1pPr>
              <a:defRPr lang="en-US" sz="3000" kern="1200" baseline="0" dirty="0">
                <a:solidFill>
                  <a:schemeClr val="bg1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文本占位符 3">
            <a:extLst>
              <a:ext uri="{FF2B5EF4-FFF2-40B4-BE49-F238E27FC236}">
                <a16:creationId xmlns:a16="http://schemas.microsoft.com/office/drawing/2014/main" id="{53551CA8-3893-4798-AD18-62C5C646C8C2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39788" y="1346883"/>
            <a:ext cx="3932237" cy="1255534"/>
          </a:xfrm>
        </p:spPr>
        <p:txBody>
          <a:bodyPr>
            <a:noAutofit/>
          </a:bodyPr>
          <a:lstStyle>
            <a:lvl1pPr marL="0" indent="0">
              <a:buNone/>
              <a:defRPr sz="2800" b="1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here to edit subtitle</a:t>
            </a:r>
            <a:endParaRPr lang="zh-CN" alt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250371" y="6352143"/>
            <a:ext cx="7713372" cy="36933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2580273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701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footer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The star in the ESE logo.">
            <a:extLst>
              <a:ext uri="{FF2B5EF4-FFF2-40B4-BE49-F238E27FC236}">
                <a16:creationId xmlns:a16="http://schemas.microsoft.com/office/drawing/2014/main" id="{234F7B3A-2AAD-4113-B4B3-FCD9CEE213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9C8EADF-3157-4C1F-BCC9-7C1CFA7B9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239131" y="6356350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1855884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he ESE logo.">
            <a:extLst>
              <a:ext uri="{FF2B5EF4-FFF2-40B4-BE49-F238E27FC236}">
                <a16:creationId xmlns:a16="http://schemas.microsoft.com/office/drawing/2014/main" id="{C0409D6F-5022-4C54-A665-4417B8EF0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316" y="5630644"/>
            <a:ext cx="2417368" cy="1175641"/>
          </a:xfrm>
          <a:prstGeom prst="rect">
            <a:avLst/>
          </a:prstGeom>
        </p:spPr>
      </p:pic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7D512A3C-1A6C-4890-AAF3-6E19AD2E7913}"/>
              </a:ext>
            </a:extLst>
          </p:cNvPr>
          <p:cNvSpPr/>
          <p:nvPr userDrawn="1"/>
        </p:nvSpPr>
        <p:spPr>
          <a:xfrm>
            <a:off x="0" y="824283"/>
            <a:ext cx="12192000" cy="216457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Colored background box.">
            <a:extLst>
              <a:ext uri="{FF2B5EF4-FFF2-40B4-BE49-F238E27FC236}">
                <a16:creationId xmlns:a16="http://schemas.microsoft.com/office/drawing/2014/main" id="{72CE4073-084A-4342-853D-A4762D8A1AC4}"/>
              </a:ext>
            </a:extLst>
          </p:cNvPr>
          <p:cNvSpPr/>
          <p:nvPr userDrawn="1"/>
        </p:nvSpPr>
        <p:spPr>
          <a:xfrm>
            <a:off x="0" y="2961565"/>
            <a:ext cx="12192000" cy="2110056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Straight Connector 4" descr="White graphic line."/>
          <p:cNvCxnSpPr/>
          <p:nvPr userDrawn="1"/>
        </p:nvCxnSpPr>
        <p:spPr>
          <a:xfrm>
            <a:off x="1992573" y="3734373"/>
            <a:ext cx="82432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405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2370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A36CB-1218-42BA-9A4D-3A289D263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9075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A36CB-1218-42BA-9A4D-3A289D263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50712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7EE377-B8E1-46C6-764E-35B9C88999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5466944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054634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10875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7145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894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42002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93442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6129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BAB681-AC2C-C77A-18CF-DCFBC5F417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7947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FF6852-088F-2460-26AE-643C01A59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134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691A5A-4639-4A17-81AE-6B9D409E82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236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13B8FF0-B949-418A-B884-7856ED3F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/>
              <a:t>Click here to edit master title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D3B3FFB-82AC-4EC9-A398-722C2D7E7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altLang="zh-CN"/>
              <a:t>Click here to edit text</a:t>
            </a:r>
            <a:endParaRPr lang="zh-CN" altLang="en-US"/>
          </a:p>
          <a:p>
            <a:pPr lvl="1"/>
            <a:r>
              <a:rPr lang="en-US" altLang="zh-CN"/>
              <a:t>Second level</a:t>
            </a:r>
            <a:endParaRPr lang="zh-CN" altLang="en-US"/>
          </a:p>
          <a:p>
            <a:pPr lvl="2"/>
            <a:r>
              <a:rPr lang="en-US" altLang="zh-CN"/>
              <a:t>Third level</a:t>
            </a:r>
            <a:endParaRPr lang="zh-CN" altLang="en-US"/>
          </a:p>
          <a:p>
            <a:pPr lvl="3"/>
            <a:r>
              <a:rPr lang="en-US" altLang="zh-CN"/>
              <a:t>Forth level</a:t>
            </a:r>
            <a:endParaRPr lang="zh-CN" altLang="en-US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977E61-00A2-43A0-9328-9D066838A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668EC-92F0-4572-9577-023BA49E05D2}" type="datetime1">
              <a:rPr lang="en-US" altLang="zh-CN" smtClean="0"/>
              <a:pPr/>
              <a:t>1/30/2025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850DC4-B6F4-4C90-A6C9-8DF7DE7F5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65AC83-998D-49FC-8885-4FB383A93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448173-5068-4CE5-6E33-B3D8C7BF56F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2350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- eMetric LLC</a:t>
            </a:r>
          </a:p>
        </p:txBody>
      </p:sp>
    </p:spTree>
    <p:extLst>
      <p:ext uri="{BB962C8B-B14F-4D97-AF65-F5344CB8AC3E}">
        <p14:creationId xmlns:p14="http://schemas.microsoft.com/office/powerpoint/2010/main" val="1578416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49" r:id="rId5"/>
    <p:sldLayoutId id="2147483665" r:id="rId6"/>
    <p:sldLayoutId id="2147483655" r:id="rId7"/>
    <p:sldLayoutId id="2147483661" r:id="rId8"/>
    <p:sldLayoutId id="2147483660" r:id="rId9"/>
    <p:sldLayoutId id="2147483664" r:id="rId10"/>
    <p:sldLayoutId id="2147483652" r:id="rId11"/>
    <p:sldLayoutId id="2147483657" r:id="rId12"/>
    <p:sldLayoutId id="2147483654" r:id="rId13"/>
    <p:sldLayoutId id="2147483663" r:id="rId14"/>
    <p:sldLayoutId id="2147483662" r:id="rId15"/>
    <p:sldLayoutId id="2147483682" r:id="rId16"/>
    <p:sldLayoutId id="2147483683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baseline="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E38526"/>
        </a:buClr>
        <a:buFont typeface="Arial" panose="020B0604020202020204" pitchFamily="34" charset="0"/>
        <a:buChar char="•"/>
        <a:defRPr sz="3200" kern="1200" baseline="0">
          <a:solidFill>
            <a:schemeClr val="accent1">
              <a:lumMod val="5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736600" indent="-279400" algn="l" defTabSz="914400" rtl="0" eaLnBrk="1" latinLnBrk="0" hangingPunct="1">
        <a:lnSpc>
          <a:spcPct val="90000"/>
        </a:lnSpc>
        <a:spcBef>
          <a:spcPts val="500"/>
        </a:spcBef>
        <a:buClr>
          <a:srgbClr val="E38526"/>
        </a:buClr>
        <a:buFont typeface="Courier New" panose="02070309020205020404" pitchFamily="49" charset="0"/>
        <a:buChar char="o"/>
        <a:defRPr sz="2800" kern="1200">
          <a:solidFill>
            <a:schemeClr val="accent1">
              <a:lumMod val="5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38526"/>
        </a:buClr>
        <a:buFont typeface="Wingdings" panose="05000000000000000000" pitchFamily="2" charset="2"/>
        <a:buChar char="§"/>
        <a:defRPr sz="2400" kern="1200">
          <a:solidFill>
            <a:schemeClr val="accent1">
              <a:lumMod val="5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51000" indent="-279400" algn="l" defTabSz="914400" rtl="0" eaLnBrk="1" latinLnBrk="0" hangingPunct="1">
        <a:lnSpc>
          <a:spcPct val="90000"/>
        </a:lnSpc>
        <a:spcBef>
          <a:spcPts val="500"/>
        </a:spcBef>
        <a:buClr>
          <a:srgbClr val="E38526"/>
        </a:buClr>
        <a:buFont typeface="Wingdings" panose="05000000000000000000" pitchFamily="2" charset="2"/>
        <a:buChar char="Ø"/>
        <a:defRPr sz="2000" kern="1200">
          <a:solidFill>
            <a:schemeClr val="accent1">
              <a:lumMod val="5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116138" indent="-287338" algn="l" defTabSz="914400" rtl="0" eaLnBrk="1" latinLnBrk="0" hangingPunct="1">
        <a:lnSpc>
          <a:spcPct val="90000"/>
        </a:lnSpc>
        <a:spcBef>
          <a:spcPts val="500"/>
        </a:spcBef>
        <a:buClr>
          <a:srgbClr val="E38526"/>
        </a:buClr>
        <a:buFont typeface="Wingdings" panose="05000000000000000000" pitchFamily="2" charset="2"/>
        <a:buChar char="v"/>
        <a:defRPr sz="2000" kern="1200">
          <a:solidFill>
            <a:schemeClr val="accent1">
              <a:lumMod val="5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flag&#10;&#10;Description automatically generated with low confidence">
            <a:extLst>
              <a:ext uri="{FF2B5EF4-FFF2-40B4-BE49-F238E27FC236}">
                <a16:creationId xmlns:a16="http://schemas.microsoft.com/office/drawing/2014/main" id="{04FFFA98-BE84-F3D2-7C54-E616A2B54E5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692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cas@mass.go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cas.onlinehelp.cognia.org/training-webinar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MCASEvents@cognia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eepurl.com/ghSOhH" TargetMode="External"/><Relationship Id="rId3" Type="http://schemas.openxmlformats.org/officeDocument/2006/relationships/hyperlink" Target="https://mcas.onlinehelp.cognia.org/" TargetMode="External"/><Relationship Id="rId7" Type="http://schemas.openxmlformats.org/officeDocument/2006/relationships/hyperlink" Target="http://www.doe.mass.edu/mcas/updates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6" Type="http://schemas.openxmlformats.org/officeDocument/2006/relationships/hyperlink" Target="https://mcas.onlinehelp.cognia.org/technology-setup/" TargetMode="External"/><Relationship Id="rId5" Type="http://schemas.openxmlformats.org/officeDocument/2006/relationships/hyperlink" Target="https://mcas.onlinehelp.cognia.org/training-modules/" TargetMode="External"/><Relationship Id="rId4" Type="http://schemas.openxmlformats.org/officeDocument/2006/relationships/hyperlink" Target="https://mcas.onlinehelp.cognia.org/portal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cas@mass.gov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cas.onlinehelp.cognia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6" Type="http://schemas.openxmlformats.org/officeDocument/2006/relationships/hyperlink" Target="mailto:mcas@mass.gov" TargetMode="External"/><Relationship Id="rId5" Type="http://schemas.openxmlformats.org/officeDocument/2006/relationships/hyperlink" Target="http://www.doe.mass.edu/mcas" TargetMode="External"/><Relationship Id="rId4" Type="http://schemas.openxmlformats.org/officeDocument/2006/relationships/hyperlink" Target="mailto:mcas@cognia.org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hyperlink" Target="mailto:mcas@mass.gov" TargetMode="External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.sv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hyperlink" Target="http://www.doe.mass.edu/mcas" TargetMode="External"/><Relationship Id="rId4" Type="http://schemas.openxmlformats.org/officeDocument/2006/relationships/image" Target="../media/image17.svg"/><Relationship Id="rId9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5838" y="2462792"/>
            <a:ext cx="8631677" cy="1928238"/>
          </a:xfrm>
        </p:spPr>
        <p:txBody>
          <a:bodyPr>
            <a:noAutofit/>
          </a:bodyPr>
          <a:lstStyle/>
          <a:p>
            <a:r>
              <a:rPr lang="en-US" sz="5900" dirty="0">
                <a:latin typeface="Arial"/>
                <a:cs typeface="Arial"/>
              </a:rPr>
              <a:t>MCAS Portal Tasks for February Science</a:t>
            </a:r>
            <a:br>
              <a:rPr lang="en-US" sz="5900" dirty="0">
                <a:latin typeface="Arial"/>
                <a:cs typeface="Arial"/>
              </a:rPr>
            </a:br>
            <a:r>
              <a:rPr lang="en-US" sz="5900" dirty="0">
                <a:latin typeface="Arial"/>
                <a:cs typeface="Arial"/>
              </a:rPr>
              <a:t>Office Hours</a:t>
            </a:r>
            <a:endParaRPr lang="en-US" altLang="en-US" sz="5900" dirty="0"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5838" y="5466944"/>
            <a:ext cx="7538936" cy="1391055"/>
          </a:xfrm>
        </p:spPr>
        <p:txBody>
          <a:bodyPr/>
          <a:lstStyle/>
          <a:p>
            <a:pPr defTabSz="914126"/>
            <a:r>
              <a:rPr lang="en-US" altLang="zh-CN" sz="279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Office of Student Assessment Services</a:t>
            </a:r>
          </a:p>
          <a:p>
            <a:pPr defTabSz="914126"/>
            <a:r>
              <a:rPr lang="en-US" altLang="zh-CN" sz="279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31,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>
          <a:xfrm>
            <a:off x="822325" y="288925"/>
            <a:ext cx="11369675" cy="679450"/>
          </a:xfrm>
        </p:spPr>
        <p:txBody>
          <a:bodyPr/>
          <a:lstStyle/>
          <a:p>
            <a:r>
              <a:rPr lang="en-US" sz="4000">
                <a:solidFill>
                  <a:srgbClr val="0563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Presenters</a:t>
            </a:r>
          </a:p>
        </p:txBody>
      </p:sp>
      <p:sp>
        <p:nvSpPr>
          <p:cNvPr id="7173" name="Content Placeholder 6"/>
          <p:cNvSpPr>
            <a:spLocks noGrp="1"/>
          </p:cNvSpPr>
          <p:nvPr>
            <p:ph idx="4294967295"/>
          </p:nvPr>
        </p:nvSpPr>
        <p:spPr>
          <a:xfrm>
            <a:off x="822325" y="1201130"/>
            <a:ext cx="10160203" cy="504983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ClrTx/>
              <a:buNone/>
            </a:pPr>
            <a:r>
              <a:rPr lang="en-US" sz="2800" dirty="0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Shannon Cullen, MCAS Test Administration Coordinator</a:t>
            </a:r>
          </a:p>
          <a:p>
            <a:pPr marL="0" indent="0">
              <a:buClrTx/>
              <a:buNone/>
            </a:pPr>
            <a:r>
              <a:rPr lang="en-US" sz="2800" dirty="0">
                <a:solidFill>
                  <a:srgbClr val="101D35"/>
                </a:solidFill>
                <a:latin typeface="Arial"/>
                <a:cs typeface="Arial"/>
              </a:rPr>
              <a:t>Abbie Currier, </a:t>
            </a:r>
            <a:r>
              <a:rPr lang="en-US" sz="2800" dirty="0" err="1">
                <a:solidFill>
                  <a:srgbClr val="101D35"/>
                </a:solidFill>
                <a:latin typeface="Arial"/>
                <a:cs typeface="Arial"/>
              </a:rPr>
              <a:t>eMetric</a:t>
            </a:r>
            <a:r>
              <a:rPr lang="en-US" sz="2800" dirty="0">
                <a:solidFill>
                  <a:srgbClr val="101D35"/>
                </a:solidFill>
                <a:latin typeface="Arial"/>
                <a:cs typeface="Arial"/>
              </a:rPr>
              <a:t> Sr. Project Manager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Logistics for This Session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189738"/>
            <a:ext cx="11192609" cy="4873132"/>
          </a:xfrm>
        </p:spPr>
        <p:txBody>
          <a:bodyPr>
            <a:normAutofit/>
          </a:bodyPr>
          <a:lstStyle/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Q&amp;A feature to ask a question.  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answer some questions aloud at specified times during this training session, and we will email the Q&amp;A afterwards.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your questions anytime, but we may not answer them in real time as some questions may be covered during the presentation. 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thumbs-up icon to “upvote” someone else’s question. </a:t>
            </a:r>
          </a:p>
          <a:p>
            <a:pPr marL="800100" lvl="1" indent="-342900">
              <a:buClrTx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student-specific questions 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mcas@mass.gov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instead of asking here. 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session is being recorded and will be available in about a week in 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MCAS Resource Center</a:t>
            </a:r>
            <a:r>
              <a:rPr lang="en-US" dirty="0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along with the slides.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Closed captioning has been enabled for participants who need it. </a:t>
            </a:r>
          </a:p>
        </p:txBody>
      </p:sp>
    </p:spTree>
    <p:extLst>
      <p:ext uri="{BB962C8B-B14F-4D97-AF65-F5344CB8AC3E}">
        <p14:creationId xmlns:p14="http://schemas.microsoft.com/office/powerpoint/2010/main" val="3273459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Slides for This Session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189738"/>
            <a:ext cx="11192609" cy="4873132"/>
          </a:xfrm>
        </p:spPr>
        <p:txBody>
          <a:bodyPr>
            <a:normAutofit/>
          </a:bodyPr>
          <a:lstStyle/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Slides were emailed to participants before this session from </a:t>
            </a:r>
            <a:r>
              <a:rPr lang="en-US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MCASEvents@cognia.org</a:t>
            </a:r>
            <a:r>
              <a:rPr lang="en-US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Slides are now being posted in the chat.</a:t>
            </a:r>
          </a:p>
          <a:p>
            <a:pPr lvl="2" indent="-457200">
              <a:spcBef>
                <a:spcPts val="1000"/>
              </a:spcBef>
              <a:buClrTx/>
              <a:buFont typeface="Arial" panose="020B0604020202020204" pitchFamily="34" charset="0"/>
              <a:buChar char="•"/>
            </a:pPr>
            <a:r>
              <a:rPr lang="en-US" sz="2600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cannot access the slides in the chat, ask in the Q&amp;A.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>
                <a:solidFill>
                  <a:srgbClr val="101D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the session, we will send the slides again to participants, and they will be posted in the MCAS Resource Center along with the recording. </a:t>
            </a:r>
          </a:p>
        </p:txBody>
      </p:sp>
    </p:spTree>
    <p:extLst>
      <p:ext uri="{BB962C8B-B14F-4D97-AF65-F5344CB8AC3E}">
        <p14:creationId xmlns:p14="http://schemas.microsoft.com/office/powerpoint/2010/main" val="4011166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Today’s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0990385" cy="35899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Exports in the MCAS Portal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dirty="0">
                <a:solidFill>
                  <a:srgbClr val="101D35"/>
                </a:solidFill>
                <a:latin typeface="Arial"/>
                <a:cs typeface="Arial"/>
              </a:rPr>
              <a:t>Q&amp;A and Additional Demonstrations</a:t>
            </a:r>
          </a:p>
          <a:p>
            <a:pPr marL="514350" indent="-514350">
              <a:buClrTx/>
              <a:buFont typeface="+mj-lt"/>
              <a:buAutoNum type="arabicPeriod"/>
            </a:pPr>
            <a:endParaRPr lang="en-US" dirty="0">
              <a:solidFill>
                <a:srgbClr val="101D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697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5052-0EA0-2950-9C7D-EF204FCB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 Exports in the MCAS Portal </a:t>
            </a:r>
          </a:p>
        </p:txBody>
      </p:sp>
    </p:spTree>
    <p:extLst>
      <p:ext uri="{BB962C8B-B14F-4D97-AF65-F5344CB8AC3E}">
        <p14:creationId xmlns:p14="http://schemas.microsoft.com/office/powerpoint/2010/main" val="92208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B2670-607F-47C8-8FC5-46A68E4B47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610" y="268364"/>
            <a:ext cx="11369675" cy="679450"/>
          </a:xfrm>
        </p:spPr>
        <p:txBody>
          <a:bodyPr/>
          <a:lstStyle/>
          <a:p>
            <a:r>
              <a:rPr lang="en-US" sz="4000" dirty="0">
                <a:solidFill>
                  <a:srgbClr val="3647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Exports in the MCAS Portal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76F83F-BA4E-02C8-FC22-06EE15E8ADB8}"/>
              </a:ext>
            </a:extLst>
          </p:cNvPr>
          <p:cNvSpPr txBox="1">
            <a:spLocks/>
          </p:cNvSpPr>
          <p:nvPr/>
        </p:nvSpPr>
        <p:spPr>
          <a:xfrm>
            <a:off x="604609" y="1195464"/>
            <a:ext cx="11369675" cy="4644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38526"/>
              </a:buClr>
              <a:buFont typeface="Arial" panose="020B0604020202020204" pitchFamily="34" charset="0"/>
              <a:buChar char="•"/>
              <a:defRPr sz="3200" kern="1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736600" indent="-2794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38526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38526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51000" indent="-2794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38526"/>
              </a:buClr>
              <a:buFont typeface="Wingdings" panose="05000000000000000000" pitchFamily="2" charset="2"/>
              <a:buChar char="Ø"/>
              <a:defRPr sz="2000" kern="12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116138" indent="-2873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38526"/>
              </a:buClr>
              <a:buFont typeface="Wingdings" panose="05000000000000000000" pitchFamily="2" charset="2"/>
              <a:buChar char="v"/>
              <a:defRPr sz="2000" kern="12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rgbClr val="000000"/>
              </a:buClr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Schools may find the following reports useful in tracking preparation and completion of testing.</a:t>
            </a:r>
          </a:p>
          <a:p>
            <a:pPr fontAlgn="base">
              <a:buClr>
                <a:srgbClr val="000000"/>
              </a:buClr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 Test Status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 .CSV file listing every student and their completion status per session of the selected school and test. </a:t>
            </a:r>
          </a:p>
          <a:p>
            <a:pPr fontAlgn="base">
              <a:buClr>
                <a:srgbClr val="000000"/>
              </a:buClr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 Test Status for All Tests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 .CSV file listing every student and their completion status per session for all tests in the selected district/school, program, and content area. </a:t>
            </a:r>
          </a:p>
          <a:p>
            <a:pPr fontAlgn="base">
              <a:buClr>
                <a:srgbClr val="000000"/>
              </a:buClr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 Students Not Scheduled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 .CSV file listing every student not scheduled for the selected school and test. (Only available at the school level).</a:t>
            </a: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101D35"/>
              </a:buClr>
            </a:pPr>
            <a:endParaRPr lang="en-US" sz="2800" dirty="0">
              <a:solidFill>
                <a:srgbClr val="101D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059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B2670-607F-47C8-8FC5-46A68E4B47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610" y="268364"/>
            <a:ext cx="11369675" cy="679450"/>
          </a:xfrm>
        </p:spPr>
        <p:txBody>
          <a:bodyPr/>
          <a:lstStyle/>
          <a:p>
            <a:r>
              <a:rPr lang="en-US" sz="4000">
                <a:solidFill>
                  <a:srgbClr val="3647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FD949-B973-4B9C-828F-745BE07350D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4610" y="1266520"/>
            <a:ext cx="11369675" cy="464442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 rtl="0" fontAlgn="base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Exports in the MCAS Portal</a:t>
            </a:r>
          </a:p>
          <a:p>
            <a:pPr lvl="1" fontAlgn="base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 Test Status</a:t>
            </a:r>
          </a:p>
          <a:p>
            <a:pPr lvl="1" fontAlgn="base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Export Test Status for All Tests</a:t>
            </a:r>
          </a:p>
          <a:p>
            <a:pPr lvl="1" fontAlgn="base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 Students Not Scheduled</a:t>
            </a:r>
            <a:endParaRPr lang="en-US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fontAlgn="base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fontAlgn="base">
              <a:buClr>
                <a:srgbClr val="000000"/>
              </a:buClr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101D35"/>
              </a:buClr>
            </a:pPr>
            <a:endParaRPr lang="en-US" sz="2400" dirty="0">
              <a:solidFill>
                <a:srgbClr val="101D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68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DB44A-C84F-55DA-6F2A-E99C964F4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68F9A-71D2-7FD1-FC3C-FD99271931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4610" y="268364"/>
            <a:ext cx="11369675" cy="679450"/>
          </a:xfrm>
        </p:spPr>
        <p:txBody>
          <a:bodyPr/>
          <a:lstStyle/>
          <a:p>
            <a:r>
              <a:rPr lang="en-US" sz="4000" dirty="0">
                <a:solidFill>
                  <a:srgbClr val="3647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Exports on the Test Scheduling Page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3E342-169C-D7FA-C7DE-099D8625D9D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4610" y="1266520"/>
            <a:ext cx="10968265" cy="464442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14350" indent="-514350" algn="l" rtl="0" fontAlgn="base">
              <a:buClr>
                <a:srgbClr val="000000"/>
              </a:buClr>
              <a:buFont typeface="+mj-lt"/>
              <a:buAutoNum type="arabicPeriod"/>
            </a:pPr>
            <a:r>
              <a:rPr lang="en-US" sz="24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Log in to the MCAS Portal.</a:t>
            </a:r>
          </a:p>
          <a:p>
            <a:pPr marL="514350" indent="-514350">
              <a:buClr>
                <a:srgbClr val="000000"/>
              </a:buClr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14350" indent="-514350">
              <a:buClr>
                <a:srgbClr val="000000"/>
              </a:buClr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Test Scheduling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14350" indent="-514350">
              <a:buClr>
                <a:srgbClr val="000000"/>
              </a:buClr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the drop-down menus (Organization, Program, Subject, and Test Name) to filter for the scheduled test.</a:t>
            </a:r>
          </a:p>
          <a:p>
            <a:pPr marL="514350" indent="-514350">
              <a:buClr>
                <a:srgbClr val="000000"/>
              </a:buClr>
              <a:buFont typeface="+mj-lt"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Exports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and select the export from the drop-down menu. </a:t>
            </a:r>
          </a:p>
          <a:p>
            <a:pPr marL="514350" indent="-514350" algn="l" rtl="0" fontAlgn="base">
              <a:buClr>
                <a:srgbClr val="000000"/>
              </a:buClr>
              <a:buFont typeface="+mj-lt"/>
              <a:buAutoNum type="arabicPeriod"/>
            </a:pPr>
            <a:endParaRPr lang="en-US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fontAlgn="base">
              <a:buClr>
                <a:srgbClr val="000000"/>
              </a:buClr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101D35"/>
              </a:buClr>
            </a:pPr>
            <a:endParaRPr lang="en-US" sz="2400" dirty="0">
              <a:solidFill>
                <a:srgbClr val="101D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B27427-E21D-EDF7-A568-B2ACE72A1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25" y="4266525"/>
            <a:ext cx="11120048" cy="164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626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A2B35-EC3F-0688-7E05-F644E7E08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31D2-83B2-5B2C-61C7-89663A107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 Q &amp; A and Additional Demonstrations </a:t>
            </a:r>
          </a:p>
        </p:txBody>
      </p:sp>
    </p:spTree>
    <p:extLst>
      <p:ext uri="{BB962C8B-B14F-4D97-AF65-F5344CB8AC3E}">
        <p14:creationId xmlns:p14="http://schemas.microsoft.com/office/powerpoint/2010/main" val="2502252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966B0-67AC-4CB2-BBC2-A8595DA2C4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6445" y="19984"/>
            <a:ext cx="11369675" cy="679450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3647B6"/>
                </a:solidFill>
                <a:cs typeface="Segoe UI" pitchFamily="34" charset="0"/>
              </a:rPr>
              <a:t>Additional Resources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42CEC8D-B89A-4DB6-818C-8F3A9CC6214F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89707686"/>
              </p:ext>
            </p:extLst>
          </p:nvPr>
        </p:nvGraphicFramePr>
        <p:xfrm>
          <a:off x="224852" y="699433"/>
          <a:ext cx="11805223" cy="5958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2537">
                  <a:extLst>
                    <a:ext uri="{9D8B030D-6E8A-4147-A177-3AD203B41FA5}">
                      <a16:colId xmlns:a16="http://schemas.microsoft.com/office/drawing/2014/main" val="693765042"/>
                    </a:ext>
                  </a:extLst>
                </a:gridCol>
                <a:gridCol w="4682686">
                  <a:extLst>
                    <a:ext uri="{9D8B030D-6E8A-4147-A177-3AD203B41FA5}">
                      <a16:colId xmlns:a16="http://schemas.microsoft.com/office/drawing/2014/main" val="4077489660"/>
                    </a:ext>
                  </a:extLst>
                </a:gridCol>
              </a:tblGrid>
              <a:tr h="404412">
                <a:tc>
                  <a:txBody>
                    <a:bodyPr/>
                    <a:lstStyle/>
                    <a:p>
                      <a:pPr marL="0" algn="l" defTabSz="914126" rtl="0" eaLnBrk="1" latinLnBrk="0" hangingPunct="1"/>
                      <a:r>
                        <a:rPr lang="en-US" sz="2000" b="1" kern="120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126" rtl="0" eaLnBrk="1" latinLnBrk="0" hangingPunct="1"/>
                      <a:r>
                        <a:rPr lang="en-US" sz="2000" b="1" kern="120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652330"/>
                  </a:ext>
                </a:extLst>
              </a:tr>
              <a:tr h="453526">
                <a:tc>
                  <a:txBody>
                    <a:bodyPr/>
                    <a:lstStyle/>
                    <a:p>
                      <a:pPr marL="0" algn="l" defTabSz="914126" rtl="0" eaLnBrk="1" latinLnBrk="0" hangingPunct="1"/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MCAS Resource Center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mcas.onlinehelp.cognia.org 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032679"/>
                  </a:ext>
                </a:extLst>
              </a:tr>
              <a:tr h="2084279">
                <a:tc>
                  <a:txBody>
                    <a:bodyPr/>
                    <a:lstStyle/>
                    <a:p>
                      <a:pPr marL="0" algn="l" defTabSz="914126" rtl="0" eaLnBrk="1" latinLnBrk="0" hangingPunct="1"/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MCAS Portal User Guides</a:t>
                      </a:r>
                    </a:p>
                    <a:p>
                      <a:pPr marL="342900" indent="-342900" algn="l" defTabSz="91412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Student Registration Guide</a:t>
                      </a:r>
                    </a:p>
                    <a:p>
                      <a:pPr marL="342900" indent="-342900" algn="l" defTabSz="91412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MCAS Portal User Management Guide </a:t>
                      </a:r>
                    </a:p>
                    <a:p>
                      <a:pPr marL="342900" indent="-342900" algn="l" defTabSz="91412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Guide to Creating and Managing Classes</a:t>
                      </a:r>
                    </a:p>
                    <a:p>
                      <a:pPr marL="342900" indent="-342900" algn="l" defTabSz="91412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Guide to Enrollment Transfers</a:t>
                      </a:r>
                    </a:p>
                    <a:p>
                      <a:pPr marL="342900" indent="-342900" algn="l" defTabSz="91412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Guide to Scheduling Tests and Printing Student Logins</a:t>
                      </a:r>
                    </a:p>
                    <a:p>
                      <a:pPr marL="342900" indent="-342900" algn="l" defTabSz="91412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Instructions for Using Materials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https://mcas.onlinehelp.cognia.org/portal/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862612"/>
                  </a:ext>
                </a:extLst>
              </a:tr>
              <a:tr h="653281">
                <a:tc>
                  <a:txBody>
                    <a:bodyPr/>
                    <a:lstStyle/>
                    <a:p>
                      <a:pPr marL="0" indent="0" algn="l" defTabSz="914126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MCAS Portal Modules and Video Demonstrations</a:t>
                      </a:r>
                    </a:p>
                    <a:p>
                      <a:pPr marL="342900" indent="-342900" algn="l" defTabSz="91412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 demonstration: Creating Classes and Scheduling Tests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https://mcas.onlinehelp.cognia.org/training-modules/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066765"/>
                  </a:ext>
                </a:extLst>
              </a:tr>
              <a:tr h="1244345">
                <a:tc>
                  <a:txBody>
                    <a:bodyPr/>
                    <a:lstStyle/>
                    <a:p>
                      <a:pPr marL="0" algn="l" defTabSz="914126" rtl="0" eaLnBrk="1" latinLnBrk="0" hangingPunct="1"/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Technology Information</a:t>
                      </a:r>
                    </a:p>
                    <a:p>
                      <a:pPr marL="342900" indent="-342900" algn="l" defTabSz="91412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Technology Guidelines for MCAS Computer-Based Testing</a:t>
                      </a:r>
                    </a:p>
                    <a:p>
                      <a:pPr marL="342900" indent="-342900" algn="l" defTabSz="914126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Guide to Installing the MCAS Student Kiosk and Conducting Site Readiness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https://mcas.onlinehelp.cognia.org/</a:t>
                      </a:r>
                      <a:b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</a:b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6"/>
                        </a:rPr>
                        <a:t>technology-setup/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600052"/>
                  </a:ext>
                </a:extLst>
              </a:tr>
              <a:tr h="1118697">
                <a:tc>
                  <a:txBody>
                    <a:bodyPr/>
                    <a:lstStyle/>
                    <a:p>
                      <a:pPr marL="0" algn="l" defTabSz="914126" rtl="0" eaLnBrk="1" latinLnBrk="0" hangingPunct="1"/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Student Assessment Updates </a:t>
                      </a:r>
                      <a:br>
                        <a:rPr lang="en-US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(Biweekly email with important updates about the MCAS program)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7"/>
                        </a:rPr>
                        <a:t>www.doe.mass.edu/mcas/updates.html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you do not already receive this email, subscribe using this link: 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8"/>
                        </a:rPr>
                        <a:t>http://eepurl.com/ghSOhH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812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9932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C9E595D-B290-4F97-8EB4-4C69E5CDB8B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60979" y="1173028"/>
            <a:ext cx="7670042" cy="9588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38526"/>
              </a:buClr>
              <a:buFont typeface="Arial" panose="020B0604020202020204" pitchFamily="34" charset="0"/>
              <a:buChar char="•"/>
              <a:defRPr sz="3200" kern="1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736600" indent="-2794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38526"/>
              </a:buClr>
              <a:buFont typeface="Courier New" panose="02070309020205020404" pitchFamily="49" charset="0"/>
              <a:buChar char="o"/>
              <a:defRPr sz="2800" kern="12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51000" indent="-2794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Ø"/>
              <a:defRPr sz="2000" kern="12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116138" indent="-2873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38526"/>
              </a:buClr>
              <a:buFont typeface="Wingdings" panose="05000000000000000000" pitchFamily="2" charset="2"/>
              <a:buChar char="v"/>
              <a:defRPr sz="2000" kern="1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3852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998" b="0" i="0" u="none" strike="noStrike" kern="1200" cap="none" spc="0" normalizeH="0" baseline="0" noProof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Questions &amp; 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132013"/>
            <a:ext cx="7391400" cy="3813175"/>
          </a:xfrm>
        </p:spPr>
        <p:txBody>
          <a:bodyPr anchor="ctr"/>
          <a:lstStyle/>
          <a:p>
            <a:pPr algn="ctr">
              <a:buNone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Use the “Q&amp;A” feature </a:t>
            </a:r>
            <a:b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to ask questions. </a:t>
            </a:r>
          </a:p>
        </p:txBody>
      </p:sp>
      <p:grpSp>
        <p:nvGrpSpPr>
          <p:cNvPr id="10" name="Group 9" descr="Image displays Q and A icon">
            <a:extLst>
              <a:ext uri="{FF2B5EF4-FFF2-40B4-BE49-F238E27FC236}">
                <a16:creationId xmlns:a16="http://schemas.microsoft.com/office/drawing/2014/main" id="{56784EC9-8324-435D-9799-DC8C165EA41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9306464" y="2288214"/>
            <a:ext cx="1351472" cy="958850"/>
            <a:chOff x="10086680" y="2047821"/>
            <a:chExt cx="1351472" cy="9588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4BCD13F-519A-48EB-A42B-56C854BB29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8" t="5303" r="69522" b="1165"/>
            <a:stretch/>
          </p:blipFill>
          <p:spPr>
            <a:xfrm>
              <a:off x="10086680" y="2172930"/>
              <a:ext cx="1351472" cy="724061"/>
            </a:xfrm>
            <a:prstGeom prst="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4EC109F-D28E-4E1D-BD27-6766324F6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228483" y="2047821"/>
              <a:ext cx="1003300" cy="958850"/>
            </a:xfrm>
            <a:prstGeom prst="ellipse">
              <a:avLst/>
            </a:prstGeom>
            <a:noFill/>
            <a:ln w="57150">
              <a:solidFill>
                <a:srgbClr val="E385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6220CA8-8518-4F6B-BA96-CDBBE1345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073" y="3610936"/>
            <a:ext cx="3603678" cy="218663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89885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4283EA-ECA5-7074-092B-27E9667CC1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2862" y="171450"/>
            <a:ext cx="10514013" cy="1041400"/>
          </a:xfrm>
        </p:spPr>
        <p:txBody>
          <a:bodyPr>
            <a:normAutofit/>
          </a:bodyPr>
          <a:lstStyle/>
          <a:p>
            <a:r>
              <a:rPr lang="en-US" altLang="en-US" sz="3999">
                <a:solidFill>
                  <a:srgbClr val="3647B6"/>
                </a:solidFill>
              </a:rPr>
              <a:t>Next Steps</a:t>
            </a:r>
            <a:endParaRPr lang="en-US" sz="3999">
              <a:solidFill>
                <a:srgbClr val="3647B6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F5F1AD-90A5-FAA2-2AA6-3367618F17F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3782" y="1403350"/>
            <a:ext cx="10514013" cy="4051300"/>
          </a:xfrm>
        </p:spPr>
        <p:txBody>
          <a:bodyPr/>
          <a:lstStyle/>
          <a:p>
            <a:pPr>
              <a:buClr>
                <a:srgbClr val="010203"/>
              </a:buClr>
            </a:pP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Today: 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Complete the evaluation form.</a:t>
            </a:r>
          </a:p>
          <a:p>
            <a:pPr lvl="1">
              <a:buClr>
                <a:srgbClr val="010203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Responses are associated with the name and email address used to log in.</a:t>
            </a:r>
          </a:p>
          <a:p>
            <a:pPr lvl="1">
              <a:buClr>
                <a:srgbClr val="010203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Email your input to </a:t>
            </a:r>
            <a:r>
              <a:rPr lang="en-US" altLang="en-US">
                <a:hlinkClick r:id="rId3"/>
              </a:rPr>
              <a:t>mcas@mass.gov</a:t>
            </a:r>
            <a:r>
              <a:rPr lang="en-US" altLang="en-US"/>
              <a:t> 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if you have problems accessing or completing the form.</a:t>
            </a:r>
          </a:p>
          <a:p>
            <a:pPr>
              <a:buClr>
                <a:srgbClr val="010203"/>
              </a:buClr>
            </a:pP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Within one week: </a:t>
            </a:r>
          </a:p>
          <a:p>
            <a:pPr lvl="1">
              <a:buClr>
                <a:srgbClr val="010203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Receive an email with the Q&amp;A from this session</a:t>
            </a:r>
          </a:p>
          <a:p>
            <a:pPr lvl="1">
              <a:buClr>
                <a:srgbClr val="010203"/>
              </a:buClr>
              <a:buFont typeface="Arial" panose="020B0604020202020204" pitchFamily="34" charset="0"/>
              <a:buChar char="•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Recording will be available </a:t>
            </a:r>
          </a:p>
        </p:txBody>
      </p:sp>
    </p:spTree>
    <p:extLst>
      <p:ext uri="{BB962C8B-B14F-4D97-AF65-F5344CB8AC3E}">
        <p14:creationId xmlns:p14="http://schemas.microsoft.com/office/powerpoint/2010/main" val="94862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A972CD-2840-6F6F-1B06-D0E024C1B8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9792" y="171450"/>
            <a:ext cx="10514013" cy="1041400"/>
          </a:xfrm>
        </p:spPr>
        <p:txBody>
          <a:bodyPr/>
          <a:lstStyle/>
          <a:p>
            <a:r>
              <a:rPr lang="en-US" sz="4000">
                <a:solidFill>
                  <a:srgbClr val="3647B6"/>
                </a:solidFill>
              </a:rPr>
              <a:t>Email and Phone Support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6A7017-17C6-F511-1D48-8093C62BB9F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39791" y="1212851"/>
            <a:ext cx="5157788" cy="676275"/>
          </a:xfrm>
        </p:spPr>
        <p:txBody>
          <a:bodyPr/>
          <a:lstStyle/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MCAS Service Center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3C2F1-C065-1C59-D812-2C29FFD6A6D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61963" y="1889126"/>
            <a:ext cx="5775875" cy="4022725"/>
          </a:xfrm>
        </p:spPr>
        <p:txBody>
          <a:bodyPr>
            <a:normAutofit/>
          </a:bodyPr>
          <a:lstStyle/>
          <a:p>
            <a:pPr>
              <a:buClr>
                <a:srgbClr val="010203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Questions on logistics and technology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dirty="0"/>
          </a:p>
          <a:p>
            <a:pPr marL="852589" lvl="1" indent="-457200">
              <a:buClr>
                <a:srgbClr val="010203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Web: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https://mcas.onlinehelp.cognia.org/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52589" lvl="1" indent="-457200">
              <a:buClr>
                <a:srgbClr val="010203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sz="2299" dirty="0">
                <a:hlinkClick r:id="rId4"/>
              </a:rPr>
              <a:t>mcas@cognia.org</a:t>
            </a:r>
            <a:endParaRPr lang="en-US" sz="2299" dirty="0"/>
          </a:p>
          <a:p>
            <a:pPr marL="852589" lvl="1" indent="-457200">
              <a:buClr>
                <a:srgbClr val="010203"/>
              </a:buCl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Phone: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800-737-5103</a:t>
            </a:r>
          </a:p>
          <a:p>
            <a:pPr marL="852589" lvl="1" indent="-457200">
              <a:buClr>
                <a:srgbClr val="010203"/>
              </a:buClr>
            </a:pPr>
            <a:r>
              <a:rPr lang="en-US" b="1" dirty="0"/>
              <a:t>TTY: </a:t>
            </a:r>
            <a:r>
              <a:rPr lang="en-US" dirty="0"/>
              <a:t>888-222-1671</a:t>
            </a:r>
          </a:p>
          <a:p>
            <a:pPr marL="852589" lvl="1" indent="-457200">
              <a:buClr>
                <a:srgbClr val="010203"/>
              </a:buClr>
            </a:pP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Live chat is available at the link on the bottom of the page at the </a:t>
            </a:r>
            <a:r>
              <a:rPr lang="en-US" b="0" i="0" u="sng" dirty="0">
                <a:solidFill>
                  <a:srgbClr val="337AB7"/>
                </a:solidFill>
                <a:effectLst/>
                <a:latin typeface="Helvetica" panose="020B0604020202020204" pitchFamily="34" charset="0"/>
                <a:hlinkClick r:id="rId3"/>
              </a:rPr>
              <a:t>MCAS Resource Center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EE545-508E-BBC8-B75B-D911AD48B8D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550028" y="1212851"/>
            <a:ext cx="5640387" cy="676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DESE Student Assessment Services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287B2E-8978-C144-AD68-11C997FF900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703501" y="2134840"/>
            <a:ext cx="5258313" cy="3509850"/>
          </a:xfrm>
        </p:spPr>
        <p:txBody>
          <a:bodyPr/>
          <a:lstStyle/>
          <a:p>
            <a:pPr>
              <a:buClr>
                <a:srgbClr val="010203"/>
              </a:buClr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Policy questions (e.g., student participation, accommodations)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/>
          </a:p>
          <a:p>
            <a:pPr marL="852589" lvl="1" indent="-457200">
              <a:buClr>
                <a:srgbClr val="010203"/>
              </a:buClr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Web: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www.doe.mass.edu/mcas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199"/>
          </a:p>
          <a:p>
            <a:pPr marL="852589" lvl="1" indent="-457200">
              <a:buClr>
                <a:srgbClr val="010203"/>
              </a:buClr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mcas@mass.gov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52589" lvl="1" indent="-457200">
              <a:buClr>
                <a:srgbClr val="010203"/>
              </a:buClr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Phone: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781-338-3625</a:t>
            </a:r>
          </a:p>
          <a:p>
            <a:pPr marL="852589" lvl="1" indent="-457200">
              <a:buClr>
                <a:srgbClr val="010203"/>
              </a:buClr>
            </a:pPr>
            <a:r>
              <a:rPr lang="en-US" b="1"/>
              <a:t>TTY: </a:t>
            </a:r>
            <a:r>
              <a:rPr lang="en-US"/>
              <a:t>800-439-2370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713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06ECE3-F650-4378-934E-EE8C413AE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69" y="883718"/>
            <a:ext cx="10512862" cy="1093401"/>
          </a:xfrm>
        </p:spPr>
        <p:txBody>
          <a:bodyPr>
            <a:normAutofit/>
          </a:bodyPr>
          <a:lstStyle/>
          <a:p>
            <a:pPr algn="ctr"/>
            <a:r>
              <a:rPr lang="en-US" sz="5398" b="1"/>
              <a:t>THANK YOU</a:t>
            </a:r>
          </a:p>
        </p:txBody>
      </p:sp>
      <p:sp>
        <p:nvSpPr>
          <p:cNvPr id="2" name="文本框 10">
            <a:extLst>
              <a:ext uri="{FF2B5EF4-FFF2-40B4-BE49-F238E27FC236}">
                <a16:creationId xmlns:a16="http://schemas.microsoft.com/office/drawing/2014/main" id="{65AC4342-977A-FE94-C667-6CC1EC805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1144" y="1977119"/>
            <a:ext cx="8975835" cy="399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1999" b="1">
                <a:latin typeface="Arial" panose="020B0604020202020204" pitchFamily="34" charset="0"/>
                <a:ea typeface="Segoe SemiBold"/>
                <a:cs typeface="Arial" panose="020B0604020202020204" pitchFamily="34" charset="0"/>
              </a:rPr>
              <a:t>The Office of Student Assessment Services </a:t>
            </a:r>
            <a:endParaRPr lang="zh-CN" altLang="en-US" sz="1999" b="1">
              <a:latin typeface="Arial" panose="020B0604020202020204" pitchFamily="34" charset="0"/>
              <a:ea typeface="Segoe SemiBold"/>
              <a:cs typeface="Arial" panose="020B0604020202020204" pitchFamily="34" charset="0"/>
            </a:endParaRPr>
          </a:p>
        </p:txBody>
      </p:sp>
      <p:pic>
        <p:nvPicPr>
          <p:cNvPr id="11" name="Graphic 10" descr="phone icon">
            <a:extLst>
              <a:ext uri="{FF2B5EF4-FFF2-40B4-BE49-F238E27FC236}">
                <a16:creationId xmlns:a16="http://schemas.microsoft.com/office/drawing/2014/main" id="{50CF37C7-7697-49B2-8F01-E2F7AB7B2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1040" y="2971920"/>
            <a:ext cx="457081" cy="4570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2364A7-580D-AE8D-F784-8563D39CE920}"/>
              </a:ext>
            </a:extLst>
          </p:cNvPr>
          <p:cNvSpPr txBox="1"/>
          <p:nvPr/>
        </p:nvSpPr>
        <p:spPr>
          <a:xfrm>
            <a:off x="1918121" y="3009630"/>
            <a:ext cx="2376759" cy="40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9">
                <a:latin typeface="Arial" panose="020B0604020202020204" pitchFamily="34" charset="0"/>
                <a:cs typeface="Arial" panose="020B0604020202020204" pitchFamily="34" charset="0"/>
              </a:rPr>
              <a:t>781-338-3625</a:t>
            </a:r>
          </a:p>
        </p:txBody>
      </p:sp>
      <p:pic>
        <p:nvPicPr>
          <p:cNvPr id="12" name="Graphic 11" descr="Email icon">
            <a:extLst>
              <a:ext uri="{FF2B5EF4-FFF2-40B4-BE49-F238E27FC236}">
                <a16:creationId xmlns:a16="http://schemas.microsoft.com/office/drawing/2014/main" id="{A09C4642-67BC-4D06-A3AD-DFA1158F15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0601" y="2874680"/>
            <a:ext cx="540693" cy="5406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D507E8-7DBC-71DC-71C9-20BC9E38067A}"/>
              </a:ext>
            </a:extLst>
          </p:cNvPr>
          <p:cNvSpPr txBox="1"/>
          <p:nvPr/>
        </p:nvSpPr>
        <p:spPr>
          <a:xfrm>
            <a:off x="7387870" y="2971919"/>
            <a:ext cx="2999939" cy="40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9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mcas@mass.gov</a:t>
            </a:r>
            <a:r>
              <a:rPr lang="en-US" sz="1999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0" name="Graphic 69" descr="internet icon">
            <a:extLst>
              <a:ext uri="{FF2B5EF4-FFF2-40B4-BE49-F238E27FC236}">
                <a16:creationId xmlns:a16="http://schemas.microsoft.com/office/drawing/2014/main" id="{A0F0B6FE-BDBA-4605-BD46-20A654F1A4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17215" y="3658951"/>
            <a:ext cx="544731" cy="5447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E3C942-6A76-228B-CC15-6292752AB424}"/>
              </a:ext>
            </a:extLst>
          </p:cNvPr>
          <p:cNvSpPr txBox="1"/>
          <p:nvPr/>
        </p:nvSpPr>
        <p:spPr>
          <a:xfrm>
            <a:off x="1961946" y="3742135"/>
            <a:ext cx="5085429" cy="40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9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www.doe.mass.edu/mcas</a:t>
            </a:r>
            <a:r>
              <a:rPr lang="en-US" sz="1999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15" name="Graphic 14" descr="mailing address icon">
            <a:extLst>
              <a:ext uri="{FF2B5EF4-FFF2-40B4-BE49-F238E27FC236}">
                <a16:creationId xmlns:a16="http://schemas.microsoft.com/office/drawing/2014/main" id="{52358C72-268A-4136-8497-230A4AC0E8B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37090" y="3628500"/>
            <a:ext cx="544732" cy="5447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2763777-05D3-0160-67F6-BC78C18C3576}"/>
              </a:ext>
            </a:extLst>
          </p:cNvPr>
          <p:cNvSpPr txBox="1"/>
          <p:nvPr/>
        </p:nvSpPr>
        <p:spPr>
          <a:xfrm>
            <a:off x="7183853" y="3731311"/>
            <a:ext cx="6092407" cy="40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99">
                <a:latin typeface="Arial" panose="020B0604020202020204" pitchFamily="34" charset="0"/>
                <a:cs typeface="Arial" panose="020B0604020202020204" pitchFamily="34" charset="0"/>
              </a:rPr>
              <a:t>135 </a:t>
            </a:r>
            <a:r>
              <a:rPr lang="en-US" sz="1999" err="1">
                <a:latin typeface="Arial" panose="020B0604020202020204" pitchFamily="34" charset="0"/>
                <a:cs typeface="Arial" panose="020B0604020202020204" pitchFamily="34" charset="0"/>
              </a:rPr>
              <a:t>Santilli</a:t>
            </a:r>
            <a:r>
              <a:rPr lang="en-US" sz="1999">
                <a:latin typeface="Arial" panose="020B0604020202020204" pitchFamily="34" charset="0"/>
                <a:cs typeface="Arial" panose="020B0604020202020204" pitchFamily="34" charset="0"/>
              </a:rPr>
              <a:t> Highway, Everett, MA 02149</a:t>
            </a:r>
          </a:p>
        </p:txBody>
      </p:sp>
    </p:spTree>
    <p:extLst>
      <p:ext uri="{BB962C8B-B14F-4D97-AF65-F5344CB8AC3E}">
        <p14:creationId xmlns:p14="http://schemas.microsoft.com/office/powerpoint/2010/main" val="1976191490"/>
      </p:ext>
    </p:extLst>
  </p:cSld>
  <p:clrMapOvr>
    <a:masterClrMapping/>
  </p:clrMapOvr>
</p:sld>
</file>

<file path=ppt/theme/theme1.xml><?xml version="1.0" encoding="utf-8"?>
<a:theme xmlns:a="http://schemas.openxmlformats.org/drawingml/2006/main" name="ESE PowerPoint Template 2017">
  <a:themeElements>
    <a:clrScheme name="ESE color scheme">
      <a:dk1>
        <a:srgbClr val="203B6A"/>
      </a:dk1>
      <a:lt1>
        <a:sysClr val="window" lastClr="FFFFFF"/>
      </a:lt1>
      <a:dk2>
        <a:srgbClr val="203B6A"/>
      </a:dk2>
      <a:lt2>
        <a:srgbClr val="E7E6E6"/>
      </a:lt2>
      <a:accent1>
        <a:srgbClr val="203B6A"/>
      </a:accent1>
      <a:accent2>
        <a:srgbClr val="ED7D31"/>
      </a:accent2>
      <a:accent3>
        <a:srgbClr val="FFC000"/>
      </a:accent3>
      <a:accent4>
        <a:srgbClr val="0563C1"/>
      </a:accent4>
      <a:accent5>
        <a:srgbClr val="00B050"/>
      </a:accent5>
      <a:accent6>
        <a:srgbClr val="FFFF00"/>
      </a:accent6>
      <a:hlink>
        <a:srgbClr val="0563C1"/>
      </a:hlink>
      <a:folHlink>
        <a:srgbClr val="954F72"/>
      </a:folHlink>
    </a:clrScheme>
    <a:fontScheme name="ESE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E_Template" id="{8B1FC134-3306-8949-8EE6-54D8D1A68082}" vid="{D023F173-81C9-6C41-B8A8-A9E8365AC245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32492CAC103A49A985C1EA3C99F8E6" ma:contentTypeVersion="14" ma:contentTypeDescription="Create a new document." ma:contentTypeScope="" ma:versionID="029ab163fe53dea6eac6a50caa86fa3a">
  <xsd:schema xmlns:xsd="http://www.w3.org/2001/XMLSchema" xmlns:xs="http://www.w3.org/2001/XMLSchema" xmlns:p="http://schemas.microsoft.com/office/2006/metadata/properties" xmlns:ns2="e77133ba-eec1-4d51-86ef-7b6d23495175" xmlns:ns3="049449a1-970d-4061-91c8-87f7c4621d9d" targetNamespace="http://schemas.microsoft.com/office/2006/metadata/properties" ma:root="true" ma:fieldsID="96eeb4d8f957f047a37b3907739772c3" ns2:_="" ns3:_="">
    <xsd:import namespace="e77133ba-eec1-4d51-86ef-7b6d23495175"/>
    <xsd:import namespace="049449a1-970d-4061-91c8-87f7c4621d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7133ba-eec1-4d51-86ef-7b6d234951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9449a1-970d-4061-91c8-87f7c4621d9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44dd94a-ad39-4ee4-bc43-d261aca497bd}" ma:internalName="TaxCatchAll" ma:showField="CatchAllData" ma:web="049449a1-970d-4061-91c8-87f7c4621d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49449a1-970d-4061-91c8-87f7c4621d9d">
      <UserInfo>
        <DisplayName>Zalk, Jodie (DESE)</DisplayName>
        <AccountId>18</AccountId>
        <AccountType/>
      </UserInfo>
      <UserInfo>
        <DisplayName>Cullen, Shannon (DESE)</DisplayName>
        <AccountId>17</AccountId>
        <AccountType/>
      </UserInfo>
      <UserInfo>
        <DisplayName>Kelley, R. Scott (DESE)</DisplayName>
        <AccountId>23</AccountId>
        <AccountType/>
      </UserInfo>
      <UserInfo>
        <DisplayName>Jennifer Kash</DisplayName>
        <AccountId>87</AccountId>
        <AccountType/>
      </UserInfo>
      <UserInfo>
        <DisplayName>Pelychaty, Robert (DESE)</DisplayName>
        <AccountId>38</AccountId>
        <AccountType/>
      </UserInfo>
    </SharedWithUsers>
    <lcf76f155ced4ddcb4097134ff3c332f xmlns="e77133ba-eec1-4d51-86ef-7b6d23495175">
      <Terms xmlns="http://schemas.microsoft.com/office/infopath/2007/PartnerControls"/>
    </lcf76f155ced4ddcb4097134ff3c332f>
    <TaxCatchAll xmlns="049449a1-970d-4061-91c8-87f7c4621d9d" xsi:nil="true"/>
  </documentManagement>
</p:properties>
</file>

<file path=customXml/itemProps1.xml><?xml version="1.0" encoding="utf-8"?>
<ds:datastoreItem xmlns:ds="http://schemas.openxmlformats.org/officeDocument/2006/customXml" ds:itemID="{971600CA-CD72-4E89-8B29-DFF136A282BB}">
  <ds:schemaRefs>
    <ds:schemaRef ds:uri="049449a1-970d-4061-91c8-87f7c4621d9d"/>
    <ds:schemaRef ds:uri="e77133ba-eec1-4d51-86ef-7b6d2349517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B70C1E0-D73F-4393-AF8B-EC030DBF27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AF0FD2-44B7-49AE-A44E-FF3F2848CDD7}">
  <ds:schemaRefs>
    <ds:schemaRef ds:uri="http://purl.org/dc/elements/1.1/"/>
    <ds:schemaRef ds:uri="http://schemas.microsoft.com/office/infopath/2007/PartnerControls"/>
    <ds:schemaRef ds:uri="http://purl.org/dc/dcmitype/"/>
    <ds:schemaRef ds:uri="049449a1-970d-4061-91c8-87f7c4621d9d"/>
    <ds:schemaRef ds:uri="http://schemas.microsoft.com/office/2006/documentManagement/types"/>
    <ds:schemaRef ds:uri="e77133ba-eec1-4d51-86ef-7b6d23495175"/>
    <ds:schemaRef ds:uri="http://schemas.microsoft.com/office/2006/metadata/properties"/>
    <ds:schemaRef ds:uri="http://purl.org/dc/terms/"/>
    <ds:schemaRef ds:uri="http://www.w3.org/XML/1998/namespace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ESE PowerPoint Template 2017</Template>
  <TotalTime>315</TotalTime>
  <Words>844</Words>
  <Application>Microsoft Office PowerPoint</Application>
  <PresentationFormat>Widescreen</PresentationFormat>
  <Paragraphs>111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DengXian</vt:lpstr>
      <vt:lpstr>Arial</vt:lpstr>
      <vt:lpstr>Calibri</vt:lpstr>
      <vt:lpstr>Courier New</vt:lpstr>
      <vt:lpstr>Helvetica</vt:lpstr>
      <vt:lpstr>Segoe</vt:lpstr>
      <vt:lpstr>Segoe SemiBold</vt:lpstr>
      <vt:lpstr>Segoe UI</vt:lpstr>
      <vt:lpstr>Segoe UI Semibold</vt:lpstr>
      <vt:lpstr>Wingdings</vt:lpstr>
      <vt:lpstr>ESE PowerPoint Template 2017</vt:lpstr>
      <vt:lpstr>Office Theme</vt:lpstr>
      <vt:lpstr>MCAS Portal Tasks for February Science Office Hours</vt:lpstr>
      <vt:lpstr>Presenters</vt:lpstr>
      <vt:lpstr>Logistics for This Session </vt:lpstr>
      <vt:lpstr>Slides for This Session </vt:lpstr>
      <vt:lpstr>Today’s Agenda</vt:lpstr>
      <vt:lpstr>1. Exports in the MCAS Portal </vt:lpstr>
      <vt:lpstr>Exports in the MCAS Portal </vt:lpstr>
      <vt:lpstr>Demonstration</vt:lpstr>
      <vt:lpstr>Exports on the Test Scheduling Page</vt:lpstr>
      <vt:lpstr>2. Q &amp; A and Additional Demonstrations </vt:lpstr>
      <vt:lpstr>Additional Resources</vt:lpstr>
      <vt:lpstr>Questions &amp; Answers</vt:lpstr>
      <vt:lpstr>Next Steps</vt:lpstr>
      <vt:lpstr>Email and Phone Support </vt:lpstr>
      <vt:lpstr>THANK YOU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19</cp:revision>
  <cp:lastPrinted>2020-01-24T16:15:48Z</cp:lastPrinted>
  <dcterms:created xsi:type="dcterms:W3CDTF">2018-01-22T18:15:09Z</dcterms:created>
  <dcterms:modified xsi:type="dcterms:W3CDTF">2025-01-30T21:01:30Z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ile Status">
    <vt:lpwstr>Draft</vt:lpwstr>
  </property>
  <property fmtid="{D5CDD505-2E9C-101B-9397-08002B2CF9AE}" pid="3" name="Archive">
    <vt:bool>false</vt:bool>
  </property>
  <property fmtid="{D5CDD505-2E9C-101B-9397-08002B2CF9AE}" pid="4" name="SharedWithUsers">
    <vt:lpwstr>18;#Zalk, Jodie (DESE)</vt:lpwstr>
  </property>
  <property fmtid="{D5CDD505-2E9C-101B-9397-08002B2CF9AE}" pid="5" name="Category0">
    <vt:lpwstr>To be assigned</vt:lpwstr>
  </property>
  <property fmtid="{D5CDD505-2E9C-101B-9397-08002B2CF9AE}" pid="6" name="Approval Record">
    <vt:bool>false</vt:bool>
  </property>
  <property fmtid="{D5CDD505-2E9C-101B-9397-08002B2CF9AE}" pid="7" name="Admin Year">
    <vt:lpwstr>2020</vt:lpwstr>
  </property>
  <property fmtid="{D5CDD505-2E9C-101B-9397-08002B2CF9AE}" pid="8" name="MediaServiceImageTags">
    <vt:lpwstr/>
  </property>
  <property fmtid="{D5CDD505-2E9C-101B-9397-08002B2CF9AE}" pid="9" name="MSIP_Label_09530f54-9721-46db-bbe4-0dd4cd6e1126_Enabled">
    <vt:lpwstr>true</vt:lpwstr>
  </property>
  <property fmtid="{D5CDD505-2E9C-101B-9397-08002B2CF9AE}" pid="10" name="MSIP_Label_09530f54-9721-46db-bbe4-0dd4cd6e1126_SetDate">
    <vt:lpwstr>2024-10-22T16:39:02Z</vt:lpwstr>
  </property>
  <property fmtid="{D5CDD505-2E9C-101B-9397-08002B2CF9AE}" pid="11" name="MSIP_Label_09530f54-9721-46db-bbe4-0dd4cd6e1126_Method">
    <vt:lpwstr>Standard</vt:lpwstr>
  </property>
  <property fmtid="{D5CDD505-2E9C-101B-9397-08002B2CF9AE}" pid="12" name="MSIP_Label_09530f54-9721-46db-bbe4-0dd4cd6e1126_Name">
    <vt:lpwstr>General</vt:lpwstr>
  </property>
  <property fmtid="{D5CDD505-2E9C-101B-9397-08002B2CF9AE}" pid="13" name="MSIP_Label_09530f54-9721-46db-bbe4-0dd4cd6e1126_SiteId">
    <vt:lpwstr>22230e31-3d9d-47b1-8794-50b0e2d7bd02</vt:lpwstr>
  </property>
  <property fmtid="{D5CDD505-2E9C-101B-9397-08002B2CF9AE}" pid="14" name="MSIP_Label_09530f54-9721-46db-bbe4-0dd4cd6e1126_ActionId">
    <vt:lpwstr>29e52121-f53f-4d45-a91e-224cb8ec555d</vt:lpwstr>
  </property>
  <property fmtid="{D5CDD505-2E9C-101B-9397-08002B2CF9AE}" pid="15" name="MSIP_Label_09530f54-9721-46db-bbe4-0dd4cd6e1126_ContentBits">
    <vt:lpwstr>2</vt:lpwstr>
  </property>
  <property fmtid="{D5CDD505-2E9C-101B-9397-08002B2CF9AE}" pid="16" name="ClassificationContentMarkingFooterLocations">
    <vt:lpwstr>ESE PowerPoint Template 2017:8\Office Theme:4</vt:lpwstr>
  </property>
  <property fmtid="{D5CDD505-2E9C-101B-9397-08002B2CF9AE}" pid="17" name="ClassificationContentMarkingFooterText">
    <vt:lpwstr>Copyright - eMetric LLC</vt:lpwstr>
  </property>
  <property fmtid="{D5CDD505-2E9C-101B-9397-08002B2CF9AE}" pid="18" name="ContentTypeId">
    <vt:lpwstr>0x0101001632492CAC103A49A985C1EA3C99F8E6</vt:lpwstr>
  </property>
</Properties>
</file>