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52"/>
  </p:notesMasterIdLst>
  <p:handoutMasterIdLst>
    <p:handoutMasterId r:id="rId53"/>
  </p:handoutMasterIdLst>
  <p:sldIdLst>
    <p:sldId id="1313" r:id="rId5"/>
    <p:sldId id="1378" r:id="rId6"/>
    <p:sldId id="266" r:id="rId7"/>
    <p:sldId id="1364" r:id="rId8"/>
    <p:sldId id="1365" r:id="rId9"/>
    <p:sldId id="1366" r:id="rId10"/>
    <p:sldId id="1367" r:id="rId11"/>
    <p:sldId id="1368" r:id="rId12"/>
    <p:sldId id="1255" r:id="rId13"/>
    <p:sldId id="1360" r:id="rId14"/>
    <p:sldId id="1273" r:id="rId15"/>
    <p:sldId id="1278" r:id="rId16"/>
    <p:sldId id="1392" r:id="rId17"/>
    <p:sldId id="1393" r:id="rId18"/>
    <p:sldId id="1394" r:id="rId19"/>
    <p:sldId id="1395" r:id="rId20"/>
    <p:sldId id="1396" r:id="rId21"/>
    <p:sldId id="1397" r:id="rId22"/>
    <p:sldId id="1398" r:id="rId23"/>
    <p:sldId id="1399" r:id="rId24"/>
    <p:sldId id="1401" r:id="rId25"/>
    <p:sldId id="1402" r:id="rId26"/>
    <p:sldId id="1369" r:id="rId27"/>
    <p:sldId id="1308" r:id="rId28"/>
    <p:sldId id="1309" r:id="rId29"/>
    <p:sldId id="1310" r:id="rId30"/>
    <p:sldId id="1311" r:id="rId31"/>
    <p:sldId id="1312" r:id="rId32"/>
    <p:sldId id="1370" r:id="rId33"/>
    <p:sldId id="1289" r:id="rId34"/>
    <p:sldId id="1361" r:id="rId35"/>
    <p:sldId id="1404" r:id="rId36"/>
    <p:sldId id="1362" r:id="rId37"/>
    <p:sldId id="1320" r:id="rId38"/>
    <p:sldId id="1322" r:id="rId39"/>
    <p:sldId id="1325" r:id="rId40"/>
    <p:sldId id="1326" r:id="rId41"/>
    <p:sldId id="1328" r:id="rId42"/>
    <p:sldId id="1371" r:id="rId43"/>
    <p:sldId id="1264" r:id="rId44"/>
    <p:sldId id="1267" r:id="rId45"/>
    <p:sldId id="1266" r:id="rId46"/>
    <p:sldId id="1265" r:id="rId47"/>
    <p:sldId id="1268" r:id="rId48"/>
    <p:sldId id="1391" r:id="rId49"/>
    <p:sldId id="1373" r:id="rId50"/>
    <p:sldId id="1375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948B6"/>
    <a:srgbClr val="3647B6"/>
    <a:srgbClr val="8397E7"/>
    <a:srgbClr val="AFCBFD"/>
    <a:srgbClr val="93A9FF"/>
    <a:srgbClr val="86A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C3D9EE-E746-43BF-895C-DF1BBA0B3F87}" v="39" dt="2024-05-21T12:49:44.7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3AE36A-9849-8734-68B0-2D959C7265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F2755D-0799-B19A-BCBD-8C9E999E64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1163C-EE2E-7546-90F8-CF22AAE91DD9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C1E47C-F85D-AA6B-B568-76BD637D3E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28AEA-2389-7F26-5A5D-D8C5E312DF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90C47-E711-1845-B18B-7A2271B97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912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251491-C050-C142-BE35-A9B9D73644B3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FC15E-7FD1-034A-9729-2C6FA6821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814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2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10">
              <a:lnSpc>
                <a:spcPct val="107000"/>
              </a:lnSpc>
              <a:defRPr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96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16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24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80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256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75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6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07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0165D-DC0E-85BA-C963-384BABBF3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48B0F-B7C8-34F8-5534-3CEBB219A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8A004A-04B6-0FD7-E1C1-CF8EC1AD9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42A9C-1E37-33FA-534E-51F0BA5DA0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56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826B2-EF97-1CB4-A9D1-BC4296ED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4F75EE-BFE0-5788-4173-111ACF226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BC3A90-FE5B-4A81-85B5-C5FCA8C488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E85B6-DEE7-3B75-9E0E-05C6EE886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3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5A6AE-ECCA-E92F-5BDF-EA557DF6B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506E32-1B4A-E273-ACDA-575D5DC03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DAEDA7-F8E4-E943-E5FA-82FF47D0CB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4EACB-978E-8C6A-8022-B3846B69D8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954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6FA93-D8C7-0F3A-7669-67049981D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18AED-744B-13F7-2AE7-386EBB72A0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AD82F6-FA07-6E29-97A0-151552B4F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75591-A44B-0374-F5BA-D599131770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687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7531B-EF39-651A-37D5-B2E9663F4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688874-14B9-3E7E-BE5E-E7CC85B86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58350-05B9-1D90-0575-08EDEED481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772E5-3A0A-BCE9-FAEA-09CBF95C38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6447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23EF6-D249-6A74-710C-CC257FD48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E9FF5-72B9-F15F-2FBA-54C2865699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1F0CB-F4CE-B1ED-3A9A-168FBD252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EB84B-D75F-8539-CB17-BB3F84DA68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864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47F5D-29BF-D24D-B2D7-43117BE47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EBE07-F98E-38CC-9424-76B1889C03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57E3DF-9A9F-3D9E-CA68-8487CB7D6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F4583-5EBA-7525-D40E-4AB1A358B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303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27477-AB56-72DA-39EF-23F006CDA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1058DB-14CB-B1D0-F26A-55704E32D7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FAF757-3D4E-C118-479F-B9D7CA008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E3FE7-70E2-CB71-60FB-42CBA5D60D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455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AC2FB-77C5-7971-0561-7941828D7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F12EB1-A9A3-88F4-44FE-25868C17C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3BA680-5CF4-4F74-92D5-26EA34BFD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403A9A-9B71-5F5D-0A74-5F088774A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874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E2B82-2AB3-DEF2-78E3-5D56A530E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9F54AA-CACB-34DA-8EB4-5A43B33D2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CE6971-326C-4DCA-5430-C216D5127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A6518-7F4E-1DB7-AE00-5E32811B9B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498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CE096-DDF9-F38F-8658-8300D447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5BC55D-F5F5-AC0A-1172-40C3FFD88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FA2B0-0775-8BE5-0044-C8DA4FF88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71B22-D231-8902-9BA5-36B0E3A7B9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51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7EEAD-FFBE-9BBB-030B-C8CA286EA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8D4BAA-C630-88D0-381B-7076DC527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86E316-A22C-FC55-A2AA-B6FA5BEA7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8BF89-E17D-E4DA-DC1F-9D837C540C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590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5C013-2DC1-C7A4-5C45-668A2F234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96E40-F883-3B67-959E-E4A6CA00D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16D991-E3F5-A8E2-917B-9A851BAD9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62BB7-9AF2-3B35-4B6E-2E8497CC05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811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0745E-A357-EA38-FB02-787546CFC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5AF7CC-ED16-9E26-9181-B322AC1632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7B64F-1734-DD82-4B1B-79695E2EB8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9ECCA-89C4-8A47-7BE5-EAC558F762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745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E0D279-720E-0CE7-F6EB-B8AD1DBF7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44C1B9-418A-CCF3-E071-DE6CC031D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8BF06-22BD-146D-B13B-CB9EAD7407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cs typeface="Calibri"/>
            </a:endParaRP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6139C8-BE78-9E1D-819B-D0BFF4A4F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330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549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FA97D-F390-23FB-C880-D8B6FE77F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D1CD99-E9FD-8586-9ECD-843385E76F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B90D4B-13EB-8BC9-0750-D7CE862B6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6E328-E31D-CD16-C117-3CEA109A2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3676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761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571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090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431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4559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5002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475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781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604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8470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6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7EE377-B8E1-46C6-764E-35B9C88999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5466944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340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84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6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0580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413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51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AB681-AC2C-C77A-18CF-DCFBC5F41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25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FF6852-088F-2460-26AE-643C01A59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38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691A5A-4639-4A17-81AE-6B9D409E8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1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flag&#10;&#10;Description automatically generated with low confidence">
            <a:extLst>
              <a:ext uri="{FF2B5EF4-FFF2-40B4-BE49-F238E27FC236}">
                <a16:creationId xmlns:a16="http://schemas.microsoft.com/office/drawing/2014/main" id="{04FFFA98-BE84-F3D2-7C54-E616A2B54E5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mass.edu/mcas/tdd/math.html?section=testdesign" TargetMode="External"/><Relationship Id="rId7" Type="http://schemas.openxmlformats.org/officeDocument/2006/relationships/hyperlink" Target="http://mcas.pearsonsupport.com/student/" TargetMode="External"/><Relationship Id="rId2" Type="http://schemas.openxmlformats.org/officeDocument/2006/relationships/hyperlink" Target="https://www.doe.mass.edu/mca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mcas.pearsonsupport.com/released-items/math" TargetMode="External"/><Relationship Id="rId5" Type="http://schemas.openxmlformats.org/officeDocument/2006/relationships/hyperlink" Target="https://www.doe.mass.edu/mcas/student/default.html" TargetMode="External"/><Relationship Id="rId4" Type="http://schemas.openxmlformats.org/officeDocument/2006/relationships/hyperlink" Target="https://www.doe.mass.edu/mcas/tdd/testdesign/g10-math-nextgen-standards.docx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mcas@mass.gov" TargetMode="External"/><Relationship Id="rId2" Type="http://schemas.openxmlformats.org/officeDocument/2006/relationships/hyperlink" Target="http://www.doe.mass.edu/mca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casservicecenter.com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BC4D94E-A9AA-62DE-5E4F-A297B528F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615" y="1714839"/>
            <a:ext cx="11312769" cy="2899591"/>
          </a:xfrm>
        </p:spPr>
        <p:txBody>
          <a:bodyPr>
            <a:normAutofit fontScale="90000"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br>
              <a:rPr lang="en-US"/>
            </a:br>
            <a:r>
              <a:rPr lang="en-US" sz="5300"/>
              <a:t>Scoring of Grade 10 Mathematics</a:t>
            </a:r>
            <a:br>
              <a:rPr lang="en-US" sz="5300"/>
            </a:br>
            <a:br>
              <a:rPr lang="en-US" sz="5300"/>
            </a:br>
            <a:r>
              <a:rPr lang="en-US" sz="5300"/>
              <a:t>MCAS</a:t>
            </a:r>
            <a:br>
              <a:rPr lang="en-US" sz="5300"/>
            </a:br>
            <a:r>
              <a:rPr lang="en-US" sz="5300"/>
              <a:t>Constructed Response Questions</a:t>
            </a:r>
            <a:br>
              <a:rPr lang="en-US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1FB839-A537-685A-EE8C-AF8C11F1A2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February 29, 2024</a:t>
            </a:r>
          </a:p>
        </p:txBody>
      </p:sp>
    </p:spTree>
    <p:extLst>
      <p:ext uri="{BB962C8B-B14F-4D97-AF65-F5344CB8AC3E}">
        <p14:creationId xmlns:p14="http://schemas.microsoft.com/office/powerpoint/2010/main" val="64478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91"/>
    </mc:Choice>
    <mc:Fallback xmlns="">
      <p:transition spd="slow" advTm="1619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F9A309-DCB6-4E8F-AA4A-68F0FD8F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B42542F-C6AA-45FD-BD65-FBCACA5305C0}"/>
              </a:ext>
            </a:extLst>
          </p:cNvPr>
          <p:cNvSpPr txBox="1">
            <a:spLocks/>
          </p:cNvSpPr>
          <p:nvPr/>
        </p:nvSpPr>
        <p:spPr>
          <a:xfrm>
            <a:off x="1201615" y="1905955"/>
            <a:ext cx="10990385" cy="474784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1200"/>
              </a:spcBef>
              <a:spcAft>
                <a:spcPts val="1200"/>
              </a:spcAft>
            </a:pPr>
            <a:r>
              <a:rPr lang="en-US">
                <a:latin typeface="Times New Roman"/>
                <a:cs typeface="Times New Roman"/>
              </a:rPr>
              <a:t>Overview of MCAS test development and scoring process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</a:pPr>
            <a:r>
              <a:rPr lang="en-US">
                <a:latin typeface="Times New Roman"/>
                <a:cs typeface="Times New Roman"/>
              </a:rPr>
              <a:t>Grade 10 Constructed Response (CR) scoring</a:t>
            </a: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spcBef>
                <a:spcPts val="1200"/>
              </a:spcBef>
              <a:spcAft>
                <a:spcPts val="1200"/>
              </a:spcAft>
            </a:pPr>
            <a:r>
              <a:rPr lang="en-US" sz="2800">
                <a:solidFill>
                  <a:srgbClr val="000000"/>
                </a:solidFill>
                <a:latin typeface="Times New Roman"/>
                <a:cs typeface="Times New Roman"/>
              </a:rPr>
              <a:t>Question 1: Statistics and Probability – 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S-ID.B.5</a:t>
            </a:r>
          </a:p>
          <a:p>
            <a:pPr marL="914400" lvl="1" indent="-457200">
              <a:spcBef>
                <a:spcPts val="1200"/>
              </a:spcBef>
              <a:spcAft>
                <a:spcPts val="1200"/>
              </a:spcAft>
            </a:pPr>
            <a:r>
              <a:rPr lang="en-US" sz="2800">
                <a:solidFill>
                  <a:srgbClr val="000000"/>
                </a:solidFill>
                <a:latin typeface="Times New Roman"/>
                <a:cs typeface="Times New Roman"/>
              </a:rPr>
              <a:t>Question 2: </a:t>
            </a:r>
            <a:r>
              <a:rPr lang="en-US" sz="2800">
                <a:latin typeface="Times New Roman"/>
                <a:cs typeface="Times New Roman"/>
              </a:rPr>
              <a:t>Number and Quantity – N-Q.A.1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</a:pPr>
            <a:r>
              <a:rPr lang="en-US">
                <a:latin typeface="Times New Roman"/>
                <a:cs typeface="Times New Roman"/>
              </a:rPr>
              <a:t>Practice with scoring student work samples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</a:pPr>
            <a:r>
              <a:rPr lang="en-US">
                <a:latin typeface="Times New Roman"/>
                <a:cs typeface="Times New Roman"/>
              </a:rPr>
              <a:t>Review of resources available on the Department’s website</a:t>
            </a:r>
          </a:p>
        </p:txBody>
      </p:sp>
    </p:spTree>
    <p:extLst>
      <p:ext uri="{BB962C8B-B14F-4D97-AF65-F5344CB8AC3E}">
        <p14:creationId xmlns:p14="http://schemas.microsoft.com/office/powerpoint/2010/main" val="69352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610"/>
    </mc:Choice>
    <mc:Fallback xmlns="">
      <p:transition spd="slow" advTm="4261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EB13832D-9848-9544-35D6-3B909D3AA38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760" y="241559"/>
            <a:ext cx="11550868" cy="10428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Life Cycle of a MCAS Mathematics Question</a:t>
            </a:r>
          </a:p>
        </p:txBody>
      </p:sp>
      <p:pic>
        <p:nvPicPr>
          <p:cNvPr id="4" name="Picture 3" descr="flow chart showing the extensive development process of math test items">
            <a:extLst>
              <a:ext uri="{FF2B5EF4-FFF2-40B4-BE49-F238E27FC236}">
                <a16:creationId xmlns:a16="http://schemas.microsoft.com/office/drawing/2014/main" id="{9758B92F-CCD3-4A1E-9FE4-017F8605F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921" y="928905"/>
            <a:ext cx="9097704" cy="524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0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126"/>
    </mc:Choice>
    <mc:Fallback xmlns="">
      <p:transition spd="slow" advTm="21012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5F6E03-F717-4551-B1E4-559EECB12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Constructed Response (CR) Questions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183B6D6-8CA3-4A51-97A5-182E178D362E}"/>
              </a:ext>
            </a:extLst>
          </p:cNvPr>
          <p:cNvSpPr txBox="1">
            <a:spLocks/>
          </p:cNvSpPr>
          <p:nvPr/>
        </p:nvSpPr>
        <p:spPr>
          <a:xfrm>
            <a:off x="484463" y="1601394"/>
            <a:ext cx="11542558" cy="52566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endParaRPr lang="en-US" altLang="en-US" sz="4000">
              <a:latin typeface="Times New Roman"/>
              <a:cs typeface="Times New Roman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200">
                <a:latin typeface="Times New Roman"/>
                <a:cs typeface="Times New Roman"/>
              </a:rPr>
              <a:t>Students write a response to a multi-part question</a:t>
            </a:r>
            <a:r>
              <a:rPr lang="en-US" altLang="en-US" sz="3200">
                <a:latin typeface="Times New Roman"/>
                <a:cs typeface="Times New Roman"/>
              </a:rPr>
              <a:t>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200">
                <a:latin typeface="Times New Roman"/>
                <a:cs typeface="Times New Roman"/>
              </a:rPr>
              <a:t>Responses are scored holistically. </a:t>
            </a:r>
            <a:endParaRPr lang="en-US"/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altLang="en-US" sz="3200">
                <a:latin typeface="Times New Roman"/>
                <a:cs typeface="Times New Roman"/>
              </a:rPr>
              <a:t>Students are often asked to "Show or explain" how they got their answer.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200" b="1">
                <a:latin typeface="Times New Roman"/>
                <a:cs typeface="Times New Roman"/>
              </a:rPr>
              <a:t>All</a:t>
            </a:r>
            <a:r>
              <a:rPr lang="en-US" sz="3200">
                <a:latin typeface="Times New Roman"/>
                <a:cs typeface="Times New Roman"/>
              </a:rPr>
              <a:t> parts of a CR must be answered for full credit. </a:t>
            </a:r>
            <a:endParaRPr lang="en-US" altLang="en-US" sz="3200">
              <a:latin typeface="Times New Roman"/>
              <a:cs typeface="Times New Roman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r>
              <a:rPr lang="en-US" sz="3200">
                <a:latin typeface="Times New Roman"/>
                <a:cs typeface="Times New Roman"/>
              </a:rPr>
              <a:t>Student performance is based on the overall demonstration of understanding.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</a:pP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14762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60"/>
    </mc:Choice>
    <mc:Fallback xmlns="">
      <p:transition spd="slow" advTm="3746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5BC74C-3BE3-4D25-B906-7CC8875F3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Things to Know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C1767B2-60D1-4711-9440-15DEB1B87B02}"/>
              </a:ext>
            </a:extLst>
          </p:cNvPr>
          <p:cNvSpPr txBox="1">
            <a:spLocks/>
          </p:cNvSpPr>
          <p:nvPr/>
        </p:nvSpPr>
        <p:spPr>
          <a:xfrm>
            <a:off x="374819" y="1990252"/>
            <a:ext cx="11133690" cy="471401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Spelling, grammar,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and punctuation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are </a:t>
            </a:r>
            <a:r>
              <a:rPr lang="en-US" sz="2200" b="1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not 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considered in the scoring of a response</a:t>
            </a:r>
            <a:r>
              <a:rPr lang="en-US" sz="22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​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 b="0" i="0"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  <a:p>
            <a:pPr lvl="1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A response does </a:t>
            </a:r>
            <a:r>
              <a:rPr lang="en-US" sz="2200" b="1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not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need to be in a complete sentence</a:t>
            </a:r>
            <a:r>
              <a:rPr lang="en-US" sz="22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​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 b="0" i="0"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  <a:p>
            <a:pPr lvl="1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Information not related to what is being asked does </a:t>
            </a:r>
            <a:r>
              <a:rPr lang="en-US" sz="2200" b="1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not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 detract from the score a response receives</a:t>
            </a:r>
            <a:r>
              <a:rPr lang="en-US" sz="22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​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 b="0" i="0"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  <a:p>
            <a:pPr lvl="1" fontAlgn="base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In multi-step problems, the same error is counted only once.</a:t>
            </a: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Only whole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score points for overall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responses. E.g.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A </a:t>
            </a:r>
            <a:r>
              <a:rPr lang="en-US" sz="2200" b="0" i="0" u="none" strike="noStrike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student cannot receive 2.5 points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endParaRPr lang="en-US" sz="2200">
              <a:latin typeface="Times New Roman"/>
              <a:cs typeface="Times New Roman"/>
            </a:endParaRPr>
          </a:p>
          <a:p>
            <a:pPr lvl="1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200">
                <a:latin typeface="Times New Roman"/>
                <a:cs typeface="Times New Roman"/>
              </a:rPr>
              <a:t>How a student explains their answer/reasoning can often vary. For instance,</a:t>
            </a:r>
          </a:p>
          <a:p>
            <a:pPr marL="1371600" lvl="2" indent="-457200">
              <a:spcBef>
                <a:spcPts val="600"/>
              </a:spcBef>
              <a:spcAft>
                <a:spcPts val="600"/>
              </a:spcAft>
              <a:buFont typeface="Arial,Sans-Serif" panose="02070309020205020404" pitchFamily="49" charset="0"/>
              <a:buChar char="•"/>
            </a:pPr>
            <a:r>
              <a:rPr lang="en-US" sz="2200">
                <a:latin typeface="Times New Roman"/>
                <a:cs typeface="Times New Roman"/>
              </a:rPr>
              <a:t>student 1 may show all their calculations and their final answer, and</a:t>
            </a:r>
            <a:endParaRPr lang="en-US" sz="22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1371600" lvl="2" indent="-457200">
              <a:spcBef>
                <a:spcPts val="600"/>
              </a:spcBef>
              <a:spcAft>
                <a:spcPts val="600"/>
              </a:spcAft>
              <a:buFont typeface="Arial,Sans-Serif" panose="02070309020205020404" pitchFamily="49" charset="0"/>
              <a:buChar char="•"/>
            </a:pPr>
            <a:r>
              <a:rPr lang="en-US" sz="2200">
                <a:latin typeface="Times New Roman"/>
                <a:cs typeface="Times New Roman"/>
              </a:rPr>
              <a:t>student 2 may write an explanation in sentence form explaining a step-by-step process along with their answer.</a:t>
            </a:r>
            <a:endParaRPr lang="en-US" sz="2200"/>
          </a:p>
          <a:p>
            <a:pPr fontAlgn="base"/>
            <a:endParaRPr lang="en-US" sz="2200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71936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937"/>
    </mc:Choice>
    <mc:Fallback xmlns="">
      <p:transition spd="slow" advTm="9093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72B789-A2BC-411C-B0D2-B6B93AA97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Scoring Overview: Benchmarking Process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CC528E-DED2-4BB6-8AF4-494AB217503F}"/>
              </a:ext>
            </a:extLst>
          </p:cNvPr>
          <p:cNvSpPr txBox="1">
            <a:spLocks/>
          </p:cNvSpPr>
          <p:nvPr/>
        </p:nvSpPr>
        <p:spPr>
          <a:xfrm>
            <a:off x="393852" y="1763711"/>
            <a:ext cx="11715021" cy="499191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en-US" sz="24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Hundreds of student responses are reviewed for training materials.</a:t>
            </a:r>
            <a:endParaRPr lang="en-US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altLang="en-US" sz="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Training materials consist of: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>
                <a:latin typeface="Times New Roman"/>
                <a:cs typeface="Times New Roman"/>
              </a:rPr>
              <a:t>Detailed training notes: 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altLang="en-US" sz="2400">
                <a:latin typeface="Times New Roman"/>
                <a:cs typeface="Times New Roman"/>
              </a:rPr>
              <a:t>More detailed than scoring guides 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Include exemplary responses, calculations, and other content information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Include instructions for scoring different types of responses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400">
                <a:latin typeface="Times New Roman"/>
                <a:cs typeface="Times New Roman"/>
              </a:rPr>
              <a:t>Include how points should be distributed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en-US">
                <a:latin typeface="Times New Roman"/>
                <a:cs typeface="Times New Roman"/>
              </a:rPr>
              <a:t>Benchmarked student responses: selected anchor papers that show a full range of scores. </a:t>
            </a:r>
          </a:p>
          <a:p>
            <a:pPr lvl="1"/>
            <a:endParaRPr lang="en-US" sz="2800"/>
          </a:p>
          <a:p>
            <a:pPr marL="0" indent="0">
              <a:buNone/>
            </a:pPr>
            <a:endParaRPr lang="en-US"/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771108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3621AD-1480-4704-9F2B-6FD77611F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Scoring Overview: Scorer Process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BF88688-0710-46FA-8D42-456D94ABDD3D}"/>
              </a:ext>
            </a:extLst>
          </p:cNvPr>
          <p:cNvSpPr txBox="1">
            <a:spLocks/>
          </p:cNvSpPr>
          <p:nvPr/>
        </p:nvSpPr>
        <p:spPr>
          <a:xfrm>
            <a:off x="530646" y="1938128"/>
            <a:ext cx="10990385" cy="46477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600"/>
              </a:spcAft>
            </a:pPr>
            <a:r>
              <a:rPr lang="en-US" altLang="en-US" sz="2400">
                <a:latin typeface="Times New Roman"/>
                <a:cs typeface="Times New Roman"/>
              </a:rPr>
              <a:t>Scoring leaders and individual scorers are trained for each question. They must have content expertise.</a:t>
            </a:r>
          </a:p>
          <a:p>
            <a:pPr marL="457200" indent="-457200">
              <a:spcAft>
                <a:spcPts val="600"/>
              </a:spcAft>
            </a:pPr>
            <a:r>
              <a:rPr lang="en-US" sz="2400">
                <a:latin typeface="Times New Roman"/>
                <a:cs typeface="Times New Roman"/>
              </a:rPr>
              <a:t>Each MCAS mathematics constructed response scorer must:</a:t>
            </a:r>
          </a:p>
          <a:p>
            <a:pPr marL="914400" lvl="1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>
                <a:latin typeface="Times New Roman"/>
                <a:cs typeface="Times New Roman"/>
              </a:rPr>
              <a:t>participate in constructed response specific training </a:t>
            </a:r>
          </a:p>
          <a:p>
            <a:pPr marL="914400" lvl="1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>
                <a:latin typeface="Times New Roman"/>
                <a:cs typeface="Times New Roman"/>
              </a:rPr>
              <a:t>qualify to score each constructed response question</a:t>
            </a:r>
          </a:p>
          <a:p>
            <a:pPr marL="457200" indent="-457200">
              <a:spcAft>
                <a:spcPts val="600"/>
              </a:spcAft>
            </a:pPr>
            <a:r>
              <a:rPr lang="en-US" altLang="en-US" sz="2400">
                <a:latin typeface="Times New Roman"/>
                <a:cs typeface="Times New Roman"/>
              </a:rPr>
              <a:t>All leaders/scorers must show accuracy and consistency on practice papers before they are allowed to score “live” papers</a:t>
            </a:r>
          </a:p>
          <a:p>
            <a:pPr marL="457200" indent="-457200">
              <a:spcAft>
                <a:spcPts val="600"/>
              </a:spcAft>
            </a:pPr>
            <a:r>
              <a:rPr lang="en-US" sz="2400">
                <a:latin typeface="Times New Roman"/>
                <a:cs typeface="Times New Roman"/>
              </a:rPr>
              <a:t>A scorer’s performance is</a:t>
            </a:r>
            <a:r>
              <a:rPr lang="en-US" altLang="en-US" sz="2400">
                <a:latin typeface="Times New Roman"/>
                <a:cs typeface="Times New Roman"/>
              </a:rPr>
              <a:t> monitored during the scoring process </a:t>
            </a:r>
            <a:r>
              <a:rPr lang="en-US" sz="2400">
                <a:latin typeface="Times New Roman"/>
                <a:cs typeface="Times New Roman"/>
              </a:rPr>
              <a:t>by measures such as read-behinds and embedded responses to ensure accuracy</a:t>
            </a:r>
            <a:endParaRPr lang="en-US" altLang="en-US" sz="2400">
              <a:latin typeface="Times New Roman"/>
              <a:cs typeface="Times New Roman"/>
            </a:endParaRPr>
          </a:p>
          <a:p>
            <a:pPr marL="457200" indent="-457200">
              <a:spcAft>
                <a:spcPts val="600"/>
              </a:spcAft>
            </a:pPr>
            <a:r>
              <a:rPr lang="en-US" altLang="en-US" sz="2400">
                <a:latin typeface="Times New Roman"/>
                <a:cs typeface="Times New Roman"/>
              </a:rPr>
              <a:t>All responses are scored by more than one scorer for score accuracy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3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421"/>
    </mc:Choice>
    <mc:Fallback xmlns="">
      <p:transition spd="slow" advTm="15642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CC6707-52B2-4529-A0B6-A09E10AD0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First Scoring Demonstration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6B5A4E2-120E-4389-8EBC-52E6883F582F}"/>
              </a:ext>
            </a:extLst>
          </p:cNvPr>
          <p:cNvSpPr txBox="1">
            <a:spLocks/>
          </p:cNvSpPr>
          <p:nvPr/>
        </p:nvSpPr>
        <p:spPr>
          <a:xfrm>
            <a:off x="838200" y="2014576"/>
            <a:ext cx="10770325" cy="4633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>
                <a:latin typeface="Times New Roman"/>
                <a:cs typeface="Times New Roman"/>
              </a:rPr>
              <a:t>Question 1: 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S-ID.B.5 (</a:t>
            </a:r>
            <a:r>
              <a:rPr 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Released 2021</a:t>
            </a:r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2200">
              <a:latin typeface="Times New Roman"/>
              <a:cs typeface="Times New Roman"/>
            </a:endParaRPr>
          </a:p>
          <a:p>
            <a:endParaRPr lang="en-US" altLang="en-US" sz="2200"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800">
                <a:solidFill>
                  <a:srgbClr val="4948B6"/>
                </a:solidFill>
                <a:latin typeface="Times New Roman"/>
                <a:cs typeface="Times New Roman"/>
              </a:rPr>
              <a:t>Review the following: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Question,</a:t>
            </a:r>
            <a:endParaRPr lang="en-US" altLang="en-US" sz="2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Sample Response,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Scoring Guide, and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Scoring Notes.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400">
              <a:solidFill>
                <a:srgbClr val="4948B6"/>
              </a:solidFill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800">
                <a:solidFill>
                  <a:srgbClr val="4948B6"/>
                </a:solidFill>
                <a:latin typeface="Times New Roman"/>
                <a:cs typeface="Times New Roman"/>
              </a:rPr>
              <a:t>Analyze the Training responses</a:t>
            </a:r>
          </a:p>
        </p:txBody>
      </p:sp>
    </p:spTree>
    <p:extLst>
      <p:ext uri="{BB962C8B-B14F-4D97-AF65-F5344CB8AC3E}">
        <p14:creationId xmlns:p14="http://schemas.microsoft.com/office/powerpoint/2010/main" val="35076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87"/>
    </mc:Choice>
    <mc:Fallback xmlns="">
      <p:transition spd="slow" advTm="3558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84" y="219058"/>
            <a:ext cx="11748975" cy="581044"/>
          </a:xfrm>
        </p:spPr>
        <p:txBody>
          <a:bodyPr>
            <a:normAutofit fontScale="90000"/>
          </a:bodyPr>
          <a:lstStyle/>
          <a:p>
            <a:r>
              <a:rPr lang="en-US" sz="3600">
                <a:latin typeface="Arial"/>
                <a:cs typeface="Arial"/>
              </a:rPr>
              <a:t>Question 1: Grade 10 – Statistics &amp; Probability –</a:t>
            </a:r>
            <a:r>
              <a:rPr lang="en-US" sz="4000">
                <a:latin typeface="Arial"/>
                <a:cs typeface="Arial"/>
              </a:rPr>
              <a:t> </a:t>
            </a:r>
            <a:r>
              <a:rPr lang="en-US" sz="3600">
                <a:latin typeface="Arial"/>
                <a:cs typeface="Arial"/>
              </a:rPr>
              <a:t>Released 2021</a:t>
            </a:r>
            <a:endParaRPr lang="en-US" sz="3600"/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8884F89E-DBF9-4C1F-BF41-5616F98177E1}"/>
              </a:ext>
            </a:extLst>
          </p:cNvPr>
          <p:cNvSpPr txBox="1"/>
          <p:nvPr/>
        </p:nvSpPr>
        <p:spPr>
          <a:xfrm>
            <a:off x="9929771" y="76810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930" y="1055077"/>
            <a:ext cx="5204502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Arial"/>
              </a:rPr>
              <a:t>This question has four parts</a:t>
            </a:r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The types and colors of the vehicles for sale at a dealership are shown in this table.</a:t>
            </a:r>
            <a:endParaRPr lang="en-US"/>
          </a:p>
          <a:p>
            <a:endParaRPr lang="en-US" sz="1200">
              <a:solidFill>
                <a:srgbClr val="333333"/>
              </a:solidFill>
              <a:latin typeface="Arial"/>
              <a:cs typeface="Arial"/>
            </a:endParaRPr>
          </a:p>
          <a:p>
            <a:endParaRPr lang="en-US" sz="1300" b="1">
              <a:latin typeface="Arial"/>
              <a:cs typeface="Arial"/>
            </a:endParaRPr>
          </a:p>
          <a:p>
            <a:endParaRPr lang="en-US" sz="1300" b="1">
              <a:latin typeface="Arial"/>
              <a:cs typeface="Arial"/>
            </a:endParaRPr>
          </a:p>
          <a:p>
            <a:endParaRPr lang="en-US" sz="1300" b="1">
              <a:latin typeface="Arial"/>
              <a:cs typeface="Arial"/>
            </a:endParaRPr>
          </a:p>
          <a:p>
            <a:endParaRPr lang="en-US" sz="1300" b="1">
              <a:latin typeface="Arial"/>
              <a:cs typeface="Arial"/>
            </a:endParaRPr>
          </a:p>
          <a:p>
            <a:endParaRPr lang="en-US" sz="1300" b="1">
              <a:latin typeface="Arial"/>
              <a:cs typeface="Arial"/>
            </a:endParaRPr>
          </a:p>
          <a:p>
            <a:r>
              <a:rPr lang="en-US" sz="1600" b="1">
                <a:latin typeface="Times New Roman"/>
                <a:cs typeface="Arial"/>
              </a:rPr>
              <a:t>Part A</a:t>
            </a:r>
            <a:endParaRPr lang="en-US" sz="1600">
              <a:latin typeface="Times New Roman"/>
              <a:cs typeface="Arial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Based on the table, what percentage of the vehicles for sale at the dealership are trucks? Show or explain how you got your answer.</a:t>
            </a:r>
            <a:endParaRPr lang="en-US" sz="1600">
              <a:latin typeface="Times New Roman"/>
              <a:cs typeface="Arial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Enter your answer and your work or explanation in the space provided.</a:t>
            </a:r>
            <a:endParaRPr lang="en-US" sz="1600">
              <a:latin typeface="Times New Roman"/>
              <a:cs typeface="Arial"/>
            </a:endParaRPr>
          </a:p>
          <a:p>
            <a:endParaRPr lang="en-US" sz="1600" b="1">
              <a:latin typeface="Times New Roman"/>
              <a:cs typeface="Arial"/>
            </a:endParaRPr>
          </a:p>
          <a:p>
            <a:endParaRPr lang="en-US" sz="1300" b="1">
              <a:latin typeface="Arial"/>
              <a:cs typeface="Arial"/>
            </a:endParaRPr>
          </a:p>
          <a:p>
            <a:endParaRPr lang="en-US" sz="1200">
              <a:solidFill>
                <a:srgbClr val="333333"/>
              </a:solidFill>
            </a:endParaRPr>
          </a:p>
          <a:p>
            <a:endParaRPr lang="en-US" sz="1200">
              <a:solidFill>
                <a:srgbClr val="333333"/>
              </a:solidFill>
            </a:endParaRPr>
          </a:p>
        </p:txBody>
      </p:sp>
      <p:pic>
        <p:nvPicPr>
          <p:cNvPr id="8" name="Picture 7" descr="A two-way frequency table that describes the types and colors of the vehicles for sale at the dealership.">
            <a:extLst>
              <a:ext uri="{FF2B5EF4-FFF2-40B4-BE49-F238E27FC236}">
                <a16:creationId xmlns:a16="http://schemas.microsoft.com/office/drawing/2014/main" id="{6BE3C530-F3A2-B003-A997-C05DD9DE6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072" y="2129292"/>
            <a:ext cx="2859494" cy="14841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DECB3A-37B2-10BA-90BD-2247437341EE}"/>
              </a:ext>
            </a:extLst>
          </p:cNvPr>
          <p:cNvSpPr txBox="1"/>
          <p:nvPr/>
        </p:nvSpPr>
        <p:spPr>
          <a:xfrm>
            <a:off x="5986130" y="1143000"/>
            <a:ext cx="5525386" cy="49408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/>
                <a:cs typeface="Times New Roman"/>
              </a:rPr>
              <a:t>Part B</a:t>
            </a:r>
            <a:endParaRPr lang="en-US" sz="16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What </a:t>
            </a:r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fraction</a:t>
            </a:r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 of the vans for sale at the dealership are blue? Show or explain how you got your answer.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Enter your answer and your work or explanation in the space provided.</a:t>
            </a:r>
            <a:endParaRPr lang="en-US" sz="1600">
              <a:solidFill>
                <a:srgbClr val="000000"/>
              </a:solidFill>
              <a:latin typeface="Times New Roman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/>
                <a:cs typeface="Arial"/>
              </a:rPr>
              <a:t>Part C</a:t>
            </a:r>
            <a:endParaRPr lang="en-US" sz="1600">
              <a:solidFill>
                <a:srgbClr val="000000"/>
              </a:solidFill>
              <a:latin typeface="Times New Roman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What fraction of the vehicles for sale at the dealership are red </a:t>
            </a:r>
            <a:r>
              <a:rPr lang="en-US" sz="1600" b="1">
                <a:solidFill>
                  <a:srgbClr val="333333"/>
                </a:solidFill>
                <a:latin typeface="Times New Roman"/>
                <a:cs typeface="Arial"/>
              </a:rPr>
              <a:t>or</a:t>
            </a:r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 are vans? Show or explain how you got your answer.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Enter your answer and your work or explanation in the space provided.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/>
                <a:cs typeface="Arial"/>
              </a:rPr>
              <a:t>Part D</a:t>
            </a:r>
            <a:endParaRPr lang="en-US" sz="1600">
              <a:solidFill>
                <a:srgbClr val="000000"/>
              </a:solidFill>
              <a:latin typeface="Times New Roman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>
                <a:solidFill>
                  <a:srgbClr val="333333"/>
                </a:solidFill>
                <a:latin typeface="Times New Roman"/>
                <a:ea typeface="Lato"/>
                <a:cs typeface="Arial"/>
              </a:rPr>
              <a:t>How many of the vehicles for sale at the dealership are vans </a:t>
            </a:r>
            <a:r>
              <a:rPr lang="en-US" sz="1600" b="1">
                <a:solidFill>
                  <a:srgbClr val="333333"/>
                </a:solidFill>
                <a:latin typeface="Times New Roman"/>
                <a:ea typeface="Lato"/>
                <a:cs typeface="Arial"/>
              </a:rPr>
              <a:t>and</a:t>
            </a:r>
            <a:r>
              <a:rPr lang="en-US" sz="1600">
                <a:solidFill>
                  <a:srgbClr val="333333"/>
                </a:solidFill>
                <a:latin typeface="Times New Roman"/>
                <a:ea typeface="Lato"/>
                <a:cs typeface="Arial"/>
              </a:rPr>
              <a:t> are either red </a:t>
            </a:r>
            <a:r>
              <a:rPr lang="en-US" sz="1600" b="1">
                <a:solidFill>
                  <a:srgbClr val="333333"/>
                </a:solidFill>
                <a:latin typeface="Times New Roman"/>
                <a:ea typeface="Lato"/>
                <a:cs typeface="Arial"/>
              </a:rPr>
              <a:t>or</a:t>
            </a:r>
            <a:r>
              <a:rPr lang="en-US" sz="1600">
                <a:solidFill>
                  <a:srgbClr val="333333"/>
                </a:solidFill>
                <a:latin typeface="Times New Roman"/>
                <a:ea typeface="Lato"/>
                <a:cs typeface="Arial"/>
              </a:rPr>
              <a:t> green? Show or explain how you got your answer.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>
                <a:solidFill>
                  <a:srgbClr val="333333"/>
                </a:solidFill>
                <a:latin typeface="Times New Roman"/>
                <a:ea typeface="Lato"/>
                <a:cs typeface="Arial"/>
              </a:rPr>
              <a:t>Enter your answer and your work or explanation in the space provided.</a:t>
            </a:r>
            <a:endParaRPr lang="en-US" sz="1600">
              <a:latin typeface="Times New Roman"/>
              <a:cs typeface="Arial"/>
            </a:endParaRPr>
          </a:p>
          <a:p>
            <a:endParaRPr lang="en-US">
              <a:solidFill>
                <a:srgbClr val="333333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263711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509"/>
    </mc:Choice>
    <mc:Fallback xmlns="">
      <p:transition spd="slow" advTm="11750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8"/>
            <a:ext cx="10990385" cy="58104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/>
              <a:t>Grade 10 Question Sample Response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208891" y="1010061"/>
                <a:ext cx="8762185" cy="5242457"/>
              </a:xfrm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A: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45% 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8650" lvl="1" indent="-1714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There are 420 total vehicles at the dealership, 189 of which are trucks. 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dirty="0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 dirty="0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dirty="0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189</m:t>
                            </m:r>
                          </m:num>
                          <m:den>
                            <m:r>
                              <a:rPr lang="en-US" sz="1800" b="0" i="1" dirty="0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0.45</a:t>
                </a:r>
              </a:p>
              <a:p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B: </a:t>
                </a:r>
                <a:r>
                  <a:rPr lang="en-US" sz="1800" b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2000" i="1" dirty="0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000" i="1" dirty="0" smtClean="0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dirty="0" smtClean="0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127</m:t>
                            </m:r>
                          </m:num>
                          <m:den>
                            <m:r>
                              <a:rPr lang="en-US" sz="2000" b="0" i="1" dirty="0" smtClean="0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231</m:t>
                            </m:r>
                          </m:den>
                        </m:f>
                      </m:e>
                    </m:box>
                  </m:oMath>
                </a14:m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are 231 vans for sale and 127 of them are blue OR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Equivalent percentage with work or explanation</a:t>
                </a:r>
              </a:p>
              <a:p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C: 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20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000" b="0" i="1" smtClean="0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293</m:t>
                            </m:r>
                          </m:num>
                          <m:den>
                            <m:r>
                              <a:rPr lang="en-US" sz="2000" b="0" i="1" smtClean="0">
                                <a:solidFill>
                                  <a:srgbClr val="333333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420</m:t>
                            </m:r>
                          </m:den>
                        </m:f>
                      </m:e>
                    </m:box>
                  </m:oMath>
                </a14:m>
                <a:endParaRPr lang="en-US" sz="1800" b="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are 115 red vehicles and there are 231 vans, 53 of which are red. 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(115 + 231 − 53) / 420 = 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293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endParaRPr lang="en-US" sz="1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8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D: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104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There are 53 red vans and there are 51 green vans for sale. 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53 + 51 = 104</a:t>
                </a:r>
              </a:p>
              <a:p>
                <a:endParaRPr lang="en-US" sz="1600"/>
              </a:p>
              <a:p>
                <a:br>
                  <a:rPr lang="en-US" sz="1600"/>
                </a:br>
                <a:endParaRPr lang="en-US" sz="160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08891" y="1010061"/>
                <a:ext cx="8762185" cy="5242457"/>
              </a:xfrm>
              <a:blipFill>
                <a:blip r:embed="rId3"/>
                <a:stretch>
                  <a:fillRect l="-556" t="-1163" b="-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18">
            <a:extLst>
              <a:ext uri="{FF2B5EF4-FFF2-40B4-BE49-F238E27FC236}">
                <a16:creationId xmlns:a16="http://schemas.microsoft.com/office/drawing/2014/main" id="{E51448FC-A305-4404-9571-80257069F878}"/>
              </a:ext>
            </a:extLst>
          </p:cNvPr>
          <p:cNvSpPr txBox="1"/>
          <p:nvPr/>
        </p:nvSpPr>
        <p:spPr>
          <a:xfrm>
            <a:off x="9929771" y="76810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 of your Packet</a:t>
            </a:r>
          </a:p>
        </p:txBody>
      </p:sp>
    </p:spTree>
    <p:extLst>
      <p:ext uri="{BB962C8B-B14F-4D97-AF65-F5344CB8AC3E}">
        <p14:creationId xmlns:p14="http://schemas.microsoft.com/office/powerpoint/2010/main" val="2484902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86"/>
    </mc:Choice>
    <mc:Fallback xmlns="">
      <p:transition spd="slow" advTm="12008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39028DA-5319-BA77-9B18-1A4DD6347F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219058"/>
            <a:ext cx="10990385" cy="53671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Grade 10 Scoring Guide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BF9CA9A8-1CD3-47C5-A8A9-28C7320B7525}"/>
              </a:ext>
            </a:extLst>
          </p:cNvPr>
          <p:cNvSpPr txBox="1"/>
          <p:nvPr/>
        </p:nvSpPr>
        <p:spPr>
          <a:xfrm>
            <a:off x="9586789" y="568014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4 of your Packet</a:t>
            </a:r>
          </a:p>
        </p:txBody>
      </p:sp>
      <p:pic>
        <p:nvPicPr>
          <p:cNvPr id="8" name="Picture 7" descr="scoring guide unique to this question">
            <a:extLst>
              <a:ext uri="{FF2B5EF4-FFF2-40B4-BE49-F238E27FC236}">
                <a16:creationId xmlns:a16="http://schemas.microsoft.com/office/drawing/2014/main" id="{B60C6FBD-C9D7-D08A-A959-87C21A2C7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172" y="888088"/>
            <a:ext cx="11511655" cy="538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0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966"/>
    </mc:Choice>
    <mc:Fallback xmlns="">
      <p:transition spd="slow" advTm="10396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8"/>
            <a:ext cx="10990385" cy="58104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/>
              <a:t>Grade 10 Question Scoring Notes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443E4E2C-134F-4F2E-915B-7D4A3DB9C608}"/>
              </a:ext>
            </a:extLst>
          </p:cNvPr>
          <p:cNvSpPr txBox="1"/>
          <p:nvPr/>
        </p:nvSpPr>
        <p:spPr>
          <a:xfrm>
            <a:off x="9963865" y="640613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5 of your Packet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CE88C23-CFE8-4336-9B5F-471826A48076}"/>
              </a:ext>
            </a:extLst>
          </p:cNvPr>
          <p:cNvSpPr txBox="1">
            <a:spLocks/>
          </p:cNvSpPr>
          <p:nvPr/>
        </p:nvSpPr>
        <p:spPr>
          <a:xfrm>
            <a:off x="113724" y="1072751"/>
            <a:ext cx="7648043" cy="23562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6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orrect fraction with incorrect percentage is scored as answer-only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 B: </a:t>
            </a:r>
            <a:endParaRPr lang="en-US" sz="160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 rtl="0" fontAlgn="base">
              <a:buFont typeface="Wingdings" panose="05000000000000000000" pitchFamily="2" charset="2"/>
              <a:buChar char="Ø"/>
            </a:pP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ull credit for correct </a:t>
            </a:r>
            <a:r>
              <a:rPr lang="en-US" sz="1600" b="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fraction</a:t>
            </a:r>
            <a:r>
              <a:rPr lang="en-US" sz="16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with no work/explanation</a:t>
            </a: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since information </a:t>
            </a:r>
            <a:r>
              <a:rPr lang="en-US" sz="16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 only </a:t>
            </a: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found</a:t>
            </a:r>
            <a:r>
              <a:rPr lang="en-US" sz="16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by reading table correctly </a:t>
            </a:r>
          </a:p>
          <a:p>
            <a:pPr marL="285750" indent="-285750" algn="l" rtl="0" fontAlgn="base">
              <a:buFont typeface="Wingdings" panose="05000000000000000000" pitchFamily="2" charset="2"/>
              <a:buChar char="Ø"/>
            </a:pPr>
            <a:r>
              <a:rPr lang="en-US" sz="16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16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ull credit for a correct </a:t>
            </a:r>
            <a:r>
              <a:rPr lang="en-US" sz="1600" b="0" i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percentage</a:t>
            </a:r>
            <a:r>
              <a:rPr lang="en-US" sz="16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with correct fraction in work or explanation </a:t>
            </a:r>
          </a:p>
          <a:p>
            <a:endParaRPr lang="en-US" sz="1400" b="1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9BFD83C-0E6F-4932-98A1-07D577705168}"/>
                  </a:ext>
                </a:extLst>
              </p:cNvPr>
              <p:cNvSpPr txBox="1"/>
              <p:nvPr/>
            </p:nvSpPr>
            <p:spPr>
              <a:xfrm>
                <a:off x="113724" y="3711295"/>
                <a:ext cx="10061634" cy="19433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C 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sz="16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1600" b="0" i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ercentage of 69-70% with no work or explanation shows some understanding at the 0/1 score line 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endParaRPr lang="en-US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endParaRPr lang="en-US" sz="16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16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D</a:t>
                </a:r>
              </a:p>
              <a:p>
                <a:pPr marL="285750" indent="-285750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6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1600" b="0" i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ull credit for an answer of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6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104</m:t>
                            </m:r>
                          </m:num>
                          <m:den>
                            <m:r>
                              <a:rPr lang="en-US" sz="16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600" b="0" i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work or explanation  </a:t>
                </a:r>
              </a:p>
              <a:p>
                <a:pPr marL="285750" indent="-285750" algn="l" rtl="0" fontAlgn="base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6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1600" b="0" i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nswer of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6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6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104</m:t>
                            </m:r>
                          </m:num>
                          <m:den>
                            <m:r>
                              <a:rPr lang="en-US" sz="16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600" b="0" i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 no work or explanation shows some understanding at the 0/1 score line 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9BFD83C-0E6F-4932-98A1-07D577705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24" y="3711295"/>
                <a:ext cx="10061634" cy="1943353"/>
              </a:xfrm>
              <a:prstGeom prst="rect">
                <a:avLst/>
              </a:prstGeom>
              <a:blipFill>
                <a:blip r:embed="rId3"/>
                <a:stretch>
                  <a:fillRect l="-364" t="-940" b="-1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7761767" y="1072751"/>
                <a:ext cx="4084469" cy="2149844"/>
              </a:xfrm>
              <a:ln>
                <a:solidFill>
                  <a:srgbClr val="3647B6"/>
                </a:solidFill>
              </a:ln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 algn="l" rtl="0" fontAlgn="base"/>
                <a:r>
                  <a:rPr lang="en-US" sz="1600" i="0" u="sng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Answer only: (</a:t>
                </a:r>
                <a:r>
                  <a:rPr lang="en-US" sz="1400" i="1" u="sng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possible in all parts</a:t>
                </a:r>
                <a:r>
                  <a:rPr lang="en-US" sz="1600" i="0" u="sng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en-US" sz="14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B: </a:t>
                </a:r>
                <a:endParaRPr lang="en-US" sz="14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 fontAlgn="base">
                  <a:buFont typeface="Arial" panose="020B0604020202020204" pitchFamily="34" charset="0"/>
                  <a:buChar char="•"/>
                </a:pPr>
                <a:r>
                  <a:rPr lang="en-US" sz="1500" b="0" i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full credit for correct fraction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5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5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127</m:t>
                            </m:r>
                          </m:num>
                          <m:den>
                            <m:r>
                              <a:rPr lang="en-US" sz="1500" b="0" i="1" smtClean="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231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500" b="0" i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no work or support </a:t>
                </a:r>
              </a:p>
              <a:p>
                <a:pPr algn="l" rtl="0" fontAlgn="base"/>
                <a:r>
                  <a:rPr lang="en-US" sz="1500" b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1500" b="1" i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arts A, C and D: </a:t>
                </a:r>
              </a:p>
              <a:p>
                <a:pPr marL="742950" lvl="1" indent="-285750" fontAlgn="base">
                  <a:buFont typeface="Arial" panose="020B0604020202020204" pitchFamily="34" charset="0"/>
                  <a:buChar char="•"/>
                </a:pPr>
                <a:r>
                  <a:rPr lang="en-US" sz="150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One or two answer(s)-only = 1 point</a:t>
                </a:r>
                <a:endParaRPr lang="en-US" sz="1500" b="0" i="0">
                  <a:solidFill>
                    <a:srgbClr val="000000"/>
                  </a:solidFill>
                  <a:effectLst/>
                  <a:latin typeface="Times New Roman"/>
                  <a:cs typeface="Times New Roman"/>
                </a:endParaRPr>
              </a:p>
              <a:p>
                <a:pPr marL="742950" lvl="1" indent="-285750" fontAlgn="base">
                  <a:buFont typeface="Arial" panose="020B0604020202020204" pitchFamily="34" charset="0"/>
                  <a:buChar char="•"/>
                </a:pPr>
                <a:r>
                  <a:rPr lang="en-US" sz="1500" b="0" i="0">
                    <a:solidFill>
                      <a:srgbClr val="000000"/>
                    </a:solidFill>
                    <a:effectLst/>
                    <a:latin typeface="Times New Roman"/>
                    <a:cs typeface="Times New Roman"/>
                  </a:rPr>
                  <a:t>Three answers-only =</a:t>
                </a:r>
                <a:r>
                  <a:rPr lang="en-US" sz="150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2</a:t>
                </a:r>
                <a:r>
                  <a:rPr lang="en-US" sz="1500" b="0" i="0">
                    <a:solidFill>
                      <a:srgbClr val="000000"/>
                    </a:solidFill>
                    <a:effectLst/>
                    <a:latin typeface="Times New Roman"/>
                    <a:cs typeface="Times New Roman"/>
                  </a:rPr>
                  <a:t> points</a:t>
                </a:r>
                <a:endParaRPr lang="en-US" sz="1500" b="1" i="0">
                  <a:solidFill>
                    <a:srgbClr val="000000"/>
                  </a:solidFill>
                  <a:effectLst/>
                  <a:latin typeface="Times New Roman"/>
                  <a:cs typeface="Times New Roman"/>
                </a:endParaRPr>
              </a:p>
              <a:p>
                <a:pPr marL="742950" lvl="1" indent="-285750" fontAlgn="base">
                  <a:buFont typeface="Arial" panose="020B0604020202020204" pitchFamily="34" charset="0"/>
                  <a:buChar char="•"/>
                </a:pPr>
                <a:endParaRPr lang="en-US" sz="15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 fontAlgn="base">
                  <a:buFont typeface="Arial" panose="020B0604020202020204" pitchFamily="34" charset="0"/>
                  <a:buChar char="•"/>
                </a:pPr>
                <a:endParaRPr lang="en-US" sz="1600">
                  <a:solidFill>
                    <a:srgbClr val="333333"/>
                  </a:solidFill>
                  <a:latin typeface="Times New Roman"/>
                  <a:cs typeface="Arial"/>
                </a:endParaRPr>
              </a:p>
              <a:p>
                <a:endParaRPr lang="en-US" sz="1600"/>
              </a:p>
              <a:p>
                <a:br>
                  <a:rPr lang="en-US" sz="1600"/>
                </a:br>
                <a:endParaRPr lang="en-US" sz="160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761767" y="1072751"/>
                <a:ext cx="4084469" cy="2149844"/>
              </a:xfrm>
              <a:blipFill>
                <a:blip r:embed="rId4"/>
                <a:stretch>
                  <a:fillRect l="-595" t="-1690" r="-298"/>
                </a:stretch>
              </a:blipFill>
              <a:ln>
                <a:solidFill>
                  <a:srgbClr val="3647B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626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902"/>
    </mc:Choice>
    <mc:Fallback xmlns="">
      <p:transition spd="slow" advTm="16090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969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4</a:t>
            </a:r>
            <a:endParaRPr lang="en-US" sz="4000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DB69DAF9-71DF-4BE5-93ED-A6C4E72915C9}"/>
              </a:ext>
            </a:extLst>
          </p:cNvPr>
          <p:cNvSpPr txBox="1"/>
          <p:nvPr/>
        </p:nvSpPr>
        <p:spPr>
          <a:xfrm>
            <a:off x="9820735" y="59473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7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61729B96-624E-4206-BC5F-B5EF99FD3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pic>
        <p:nvPicPr>
          <p:cNvPr id="13" name="Picture 12" descr="correct student responses for parts A and B">
            <a:extLst>
              <a:ext uri="{FF2B5EF4-FFF2-40B4-BE49-F238E27FC236}">
                <a16:creationId xmlns:a16="http://schemas.microsoft.com/office/drawing/2014/main" id="{67DD10D1-0D41-B98B-1B5D-DD1771DC4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3128" y="1080743"/>
            <a:ext cx="5327968" cy="548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60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61"/>
    </mc:Choice>
    <mc:Fallback xmlns="">
      <p:transition spd="slow" advTm="2246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81D18-A3C4-9DB0-A8AD-41496583A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68EA4-3F3E-BDE9-9DB9-FB5CAE118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4 Cont'd</a:t>
            </a: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C5EC1484-9E25-42FD-B96B-7F80B96622F7}"/>
              </a:ext>
            </a:extLst>
          </p:cNvPr>
          <p:cNvSpPr txBox="1"/>
          <p:nvPr/>
        </p:nvSpPr>
        <p:spPr>
          <a:xfrm>
            <a:off x="9820735" y="59473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7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2BD66-1625-CFDB-2F29-BF3183E99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7D405D11-3F62-FF0C-1E87-75B0EF88C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pic>
        <p:nvPicPr>
          <p:cNvPr id="5" name="Picture 4" descr="correct student responses for parts C and Part D">
            <a:extLst>
              <a:ext uri="{FF2B5EF4-FFF2-40B4-BE49-F238E27FC236}">
                <a16:creationId xmlns:a16="http://schemas.microsoft.com/office/drawing/2014/main" id="{88012232-94C7-EBEA-0518-1A958EC16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872" y="1171252"/>
            <a:ext cx="5304827" cy="5203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8"/>
    </mc:Choice>
    <mc:Fallback xmlns="">
      <p:transition spd="slow" advTm="1357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AA9E0-9869-2698-93EC-00D864A36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F6790-A413-89EA-D552-B5385240A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3</a:t>
            </a:r>
            <a:endParaRPr lang="en-US" sz="4000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BF03DAD6-CF5B-4CF2-91CE-A90137330765}"/>
              </a:ext>
            </a:extLst>
          </p:cNvPr>
          <p:cNvSpPr txBox="1"/>
          <p:nvPr/>
        </p:nvSpPr>
        <p:spPr>
          <a:xfrm>
            <a:off x="9820735" y="59473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8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4C80A-A28C-67ED-4DF2-FABD0F7E7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489ACF75-0F71-A522-4A87-D4C69EBEC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pic>
        <p:nvPicPr>
          <p:cNvPr id="5" name="Picture 4" descr="correct student responses for parts A and B">
            <a:extLst>
              <a:ext uri="{FF2B5EF4-FFF2-40B4-BE49-F238E27FC236}">
                <a16:creationId xmlns:a16="http://schemas.microsoft.com/office/drawing/2014/main" id="{4B0E69CE-0B63-FD06-9DF8-15DF2765E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087" y="1019908"/>
            <a:ext cx="5197343" cy="538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7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08"/>
    </mc:Choice>
    <mc:Fallback xmlns="">
      <p:transition spd="slow" advTm="2780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02974-D112-3153-2518-6B86A062D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E783B-040D-0696-0522-B045B1E4D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3 Cont'd</a:t>
            </a:r>
            <a:endParaRPr lang="en-US" sz="4000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C3FDF2EC-0EB3-4760-B940-F70D600BCA25}"/>
              </a:ext>
            </a:extLst>
          </p:cNvPr>
          <p:cNvSpPr txBox="1"/>
          <p:nvPr/>
        </p:nvSpPr>
        <p:spPr>
          <a:xfrm>
            <a:off x="9820735" y="59473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8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884AA-00C1-4052-2187-24A77C417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96312446-F6F2-7CC2-CBC0-6AFE38786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7DC7CC1-CE3E-BDA0-55AC-0C0657DF1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7969" y="4904546"/>
            <a:ext cx="4161576" cy="2365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aseline="0">
                <a:solidFill>
                  <a:srgbClr val="FF0000"/>
                </a:solidFill>
                <a:latin typeface="Times New Roman"/>
              </a:rPr>
              <a:t>Correct with explanation per Scoring notes</a:t>
            </a:r>
            <a:endParaRPr lang="en-US">
              <a:ea typeface="Calibri"/>
              <a:cs typeface="Calibri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2FD2301-285D-978C-F482-63EF85277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4889545" y="5006755"/>
            <a:ext cx="1192731" cy="16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Picture 12" descr="incorrect student response for Part C and correct student response for Part D">
            <a:extLst>
              <a:ext uri="{FF2B5EF4-FFF2-40B4-BE49-F238E27FC236}">
                <a16:creationId xmlns:a16="http://schemas.microsoft.com/office/drawing/2014/main" id="{823F9DBA-E723-CF14-DE96-09C222D8B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276" y="1037684"/>
            <a:ext cx="5187202" cy="560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53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98"/>
    </mc:Choice>
    <mc:Fallback xmlns="">
      <p:transition spd="slow" advTm="2759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A4EDD-3501-0B33-24F1-EEC05303F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72A7-874B-CB2E-1C07-8A5010B57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2</a:t>
            </a:r>
            <a:endParaRPr lang="en-US" sz="4000"/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5722EE30-4768-412B-AE31-51E67E92221B}"/>
              </a:ext>
            </a:extLst>
          </p:cNvPr>
          <p:cNvSpPr txBox="1"/>
          <p:nvPr/>
        </p:nvSpPr>
        <p:spPr>
          <a:xfrm>
            <a:off x="9820735" y="59473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9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C3DDA-5E7F-A143-D5C4-172902413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F8625531-502F-E7BF-75B0-1FA79878E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02A2CEB-399B-7540-3E0D-55FCDE4AC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55585" y="5181914"/>
            <a:ext cx="3324487" cy="304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aseline="0">
                <a:solidFill>
                  <a:srgbClr val="FF0000"/>
                </a:solidFill>
                <a:latin typeface="Times New Roman"/>
              </a:rPr>
              <a:t>Description of  fraction is okay. </a:t>
            </a:r>
            <a:endParaRPr lang="en-US">
              <a:ea typeface="Calibri"/>
              <a:cs typeface="Calibri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99C9F6B-5BAC-D2C4-671E-4788E4A40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5080072" y="5334157"/>
            <a:ext cx="93830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Picture 5" descr="correct student responses for parts A and B">
            <a:extLst>
              <a:ext uri="{FF2B5EF4-FFF2-40B4-BE49-F238E27FC236}">
                <a16:creationId xmlns:a16="http://schemas.microsoft.com/office/drawing/2014/main" id="{E9375D51-5137-DA5C-9884-10855180F5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378" y="1223901"/>
            <a:ext cx="4995553" cy="509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4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708"/>
    </mc:Choice>
    <mc:Fallback xmlns="">
      <p:transition spd="slow" advTm="69708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19ABC-E303-76D9-3B14-1DEDC6AC2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F7027-C776-A62E-F240-3671D7834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2 Cont'd</a:t>
            </a:r>
            <a:endParaRPr lang="en-US" sz="4000"/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C7F52AF9-4F98-46F6-9372-2925D382DE56}"/>
              </a:ext>
            </a:extLst>
          </p:cNvPr>
          <p:cNvSpPr txBox="1"/>
          <p:nvPr/>
        </p:nvSpPr>
        <p:spPr>
          <a:xfrm>
            <a:off x="9820735" y="59473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9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96DADF-CE77-06BD-57F5-80FE8B678B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6D76BE01-D772-448C-E4EC-87A3D2D26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pic>
        <p:nvPicPr>
          <p:cNvPr id="5" name="Picture 4" descr="incorrect student responses for parts C and D">
            <a:extLst>
              <a:ext uri="{FF2B5EF4-FFF2-40B4-BE49-F238E27FC236}">
                <a16:creationId xmlns:a16="http://schemas.microsoft.com/office/drawing/2014/main" id="{992C489F-C4DB-31C3-2EBF-09F3EEECA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74613"/>
            <a:ext cx="5277633" cy="478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0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46"/>
    </mc:Choice>
    <mc:Fallback xmlns="">
      <p:transition spd="slow" advTm="32046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01CF9-5CCC-9F9A-D3E7-F5AAC7824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CE97F-8863-827D-7E80-FC2D78A7D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1 </a:t>
            </a:r>
            <a:endParaRPr lang="en-US" sz="4000"/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95A9701A-7C20-4920-B5C4-8ABB9EC4BDEA}"/>
              </a:ext>
            </a:extLst>
          </p:cNvPr>
          <p:cNvSpPr txBox="1"/>
          <p:nvPr/>
        </p:nvSpPr>
        <p:spPr>
          <a:xfrm>
            <a:off x="9820735" y="59473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10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2CCF87-75F4-9C73-FB33-CADCDCF2E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FB77DE2C-493B-F377-5F87-7689DF7BC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pic>
        <p:nvPicPr>
          <p:cNvPr id="6" name="Picture 5" descr="incorrect student responses for parts A and B">
            <a:extLst>
              <a:ext uri="{FF2B5EF4-FFF2-40B4-BE49-F238E27FC236}">
                <a16:creationId xmlns:a16="http://schemas.microsoft.com/office/drawing/2014/main" id="{7E1E75FF-23E1-F177-3B70-692524B5F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74612"/>
            <a:ext cx="4794592" cy="478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73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58"/>
    </mc:Choice>
    <mc:Fallback xmlns="">
      <p:transition spd="slow" advTm="14458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0BAB4-5F14-AEC7-255C-6B415B571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09559-9792-825F-F9E5-DADD0C48F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1 Cont'd</a:t>
            </a:r>
            <a:endParaRPr lang="en-US" sz="4000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EEF979C6-3FCD-4F9E-ADEF-92D53CFF6C8C}"/>
              </a:ext>
            </a:extLst>
          </p:cNvPr>
          <p:cNvSpPr txBox="1"/>
          <p:nvPr/>
        </p:nvSpPr>
        <p:spPr>
          <a:xfrm>
            <a:off x="9820735" y="59473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10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ECB1E-EEF1-D90C-702C-2F2C10826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13D624A4-6EFB-D954-0849-7D39C5F4F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pic>
        <p:nvPicPr>
          <p:cNvPr id="7" name="Picture 6" descr="incorrect student response for Part C and correct response for Part D">
            <a:extLst>
              <a:ext uri="{FF2B5EF4-FFF2-40B4-BE49-F238E27FC236}">
                <a16:creationId xmlns:a16="http://schemas.microsoft.com/office/drawing/2014/main" id="{6AC6C0EB-DC93-236D-2E18-0630B81E70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4589" y="1381500"/>
            <a:ext cx="5093996" cy="4783285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36CA989-5B01-C390-C95D-2EFC1BC8F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092560" y="1276386"/>
            <a:ext cx="5633449" cy="478328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00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574"/>
    </mc:Choice>
    <mc:Fallback xmlns="">
      <p:transition spd="slow" advTm="29574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70EC2-EE04-1140-8FC7-3DB74201B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2E03E-89BA-8808-6A90-1E50A40CD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0 </a:t>
            </a:r>
            <a:endParaRPr lang="en-US" sz="4000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7F3F4B63-356E-4FB1-A89E-40576E245AC7}"/>
              </a:ext>
            </a:extLst>
          </p:cNvPr>
          <p:cNvSpPr txBox="1"/>
          <p:nvPr/>
        </p:nvSpPr>
        <p:spPr>
          <a:xfrm>
            <a:off x="9689131" y="41562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11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FC53D-26E3-6037-3633-8BBDE9D65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60EE1FF2-836A-9F99-7737-180CC8964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pic>
        <p:nvPicPr>
          <p:cNvPr id="9" name="Picture 8" descr="incorrect student responses for parts A and B">
            <a:extLst>
              <a:ext uri="{FF2B5EF4-FFF2-40B4-BE49-F238E27FC236}">
                <a16:creationId xmlns:a16="http://schemas.microsoft.com/office/drawing/2014/main" id="{8BD19CD6-5507-FE31-5BA4-B5A3078EC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4424" y="1035737"/>
            <a:ext cx="4919628" cy="519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1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86"/>
    </mc:Choice>
    <mc:Fallback xmlns="">
      <p:transition spd="slow" advTm="51786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09EB9-DBB6-6B9C-E9BF-7D93D0397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B2CFD-FCBF-594B-9E77-A006E1CA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Training Response: Score 0 Cont'd</a:t>
            </a:r>
            <a:endParaRPr lang="en-US" sz="4000"/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261A2B8C-5453-463D-91A7-E73ED8609348}"/>
              </a:ext>
            </a:extLst>
          </p:cNvPr>
          <p:cNvSpPr txBox="1"/>
          <p:nvPr/>
        </p:nvSpPr>
        <p:spPr>
          <a:xfrm>
            <a:off x="9820735" y="59473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11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998805-71F0-88A6-0F45-8D91775B1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74613"/>
            <a:ext cx="5426013" cy="4783286"/>
          </a:xfrm>
          <a:ln>
            <a:solidFill>
              <a:srgbClr val="00000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Times New Roman"/>
              </a:rPr>
              <a:t>This question has four parts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Times New Roman"/>
              </a:rPr>
              <a:t>The types and colors of the vehicles for sale at a dealership are shown in this table.</a:t>
            </a:r>
            <a:endParaRPr lang="en-US" sz="1600"/>
          </a:p>
          <a:p>
            <a:endParaRPr lang="en-US" sz="70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700">
              <a:latin typeface="Arial"/>
              <a:cs typeface="Arial"/>
            </a:endParaRPr>
          </a:p>
          <a:p>
            <a:endParaRPr lang="en-US" sz="900" b="1">
              <a:latin typeface="Times New Roman"/>
              <a:cs typeface="Times New Roman"/>
            </a:endParaRPr>
          </a:p>
          <a:p>
            <a:endParaRPr lang="en-US" sz="1600" b="1">
              <a:latin typeface="Times New Roman"/>
              <a:cs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 sz="1900" b="1">
              <a:latin typeface="Times New Roman"/>
              <a:cs typeface="Times New Roman"/>
            </a:endParaRPr>
          </a:p>
          <a:p>
            <a:endParaRPr lang="en-US">
              <a:solidFill>
                <a:srgbClr val="FF0000"/>
              </a:solidFill>
            </a:endParaRPr>
          </a:p>
        </p:txBody>
      </p:sp>
      <p:pic>
        <p:nvPicPr>
          <p:cNvPr id="14" name="Picture 13" descr="a two-way frequency table describing the types and colors of the vehicles for sale at the dealership">
            <a:extLst>
              <a:ext uri="{FF2B5EF4-FFF2-40B4-BE49-F238E27FC236}">
                <a16:creationId xmlns:a16="http://schemas.microsoft.com/office/drawing/2014/main" id="{89715E92-983B-CA76-17A4-483027B9A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6241" y="2289015"/>
            <a:ext cx="2859494" cy="1484128"/>
          </a:xfrm>
          <a:prstGeom prst="rect">
            <a:avLst/>
          </a:prstGeom>
        </p:spPr>
      </p:pic>
      <p:pic>
        <p:nvPicPr>
          <p:cNvPr id="5" name="Picture 4" descr="incorrect student responses for parts C and D">
            <a:extLst>
              <a:ext uri="{FF2B5EF4-FFF2-40B4-BE49-F238E27FC236}">
                <a16:creationId xmlns:a16="http://schemas.microsoft.com/office/drawing/2014/main" id="{BAEE2D46-A710-8D1A-5CBF-93785E3DA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259481"/>
            <a:ext cx="5201826" cy="500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82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42"/>
    </mc:Choice>
    <mc:Fallback xmlns="">
      <p:transition spd="slow" advTm="16842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F35003-93F4-4022-A976-93D4249E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Individual Practice of Scoring Student Responses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AE72804-ABDB-4BCE-9B05-77C2C80FAE0A}"/>
              </a:ext>
            </a:extLst>
          </p:cNvPr>
          <p:cNvSpPr txBox="1">
            <a:spLocks/>
          </p:cNvSpPr>
          <p:nvPr/>
        </p:nvSpPr>
        <p:spPr>
          <a:xfrm>
            <a:off x="456755" y="2354622"/>
            <a:ext cx="10990385" cy="32755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>
                <a:latin typeface="Times New Roman"/>
                <a:cs typeface="Times New Roman"/>
              </a:rPr>
              <a:t>Question 1</a:t>
            </a:r>
            <a:r>
              <a:rPr lang="en-US" altLang="en-US" sz="2200">
                <a:latin typeface="Times New Roman"/>
                <a:cs typeface="Times New Roman"/>
              </a:rPr>
              <a:t>:</a:t>
            </a:r>
            <a:r>
              <a:rPr lang="en-US" sz="2400">
                <a:latin typeface="Times New Roman"/>
                <a:cs typeface="Times New Roman"/>
              </a:rPr>
              <a:t> 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S-ID.B.5</a:t>
            </a:r>
            <a:r>
              <a:rPr lang="en-US" sz="2200">
                <a:solidFill>
                  <a:srgbClr val="898989"/>
                </a:solidFill>
                <a:latin typeface="Times New Roman"/>
                <a:cs typeface="Times New Roman"/>
              </a:rPr>
              <a:t> </a:t>
            </a:r>
            <a:r>
              <a:rPr lang="en-US" sz="22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200">
                <a:latin typeface="Times New Roman"/>
                <a:cs typeface="Times New Roman"/>
              </a:rPr>
              <a:t>(</a:t>
            </a:r>
            <a:r>
              <a:rPr lang="en-US" sz="2200" i="1">
                <a:latin typeface="Times New Roman"/>
                <a:cs typeface="Times New Roman"/>
              </a:rPr>
              <a:t>Released 2021</a:t>
            </a:r>
            <a:r>
              <a:rPr lang="en-US" sz="2200">
                <a:latin typeface="Times New Roman"/>
                <a:cs typeface="Times New Roman"/>
              </a:rPr>
              <a:t>)</a:t>
            </a:r>
            <a:endParaRPr lang="en-US" altLang="en-US" sz="2200">
              <a:latin typeface="Times New Roman"/>
              <a:cs typeface="Times New Roman"/>
            </a:endParaRPr>
          </a:p>
          <a:p>
            <a:pPr marL="457200" lvl="1" indent="0">
              <a:buNone/>
            </a:pPr>
            <a:endParaRPr lang="en-US" altLang="en-US" sz="2200"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800">
                <a:solidFill>
                  <a:srgbClr val="4948B6"/>
                </a:solidFill>
                <a:latin typeface="Times New Roman"/>
                <a:cs typeface="Times New Roman"/>
              </a:rPr>
              <a:t>Revisit the following: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Question,</a:t>
            </a:r>
            <a:endParaRPr lang="en-US" altLang="en-US" sz="2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Sample Response,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Scoring Guide, and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Scoring Notes.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400">
              <a:solidFill>
                <a:srgbClr val="4948B6"/>
              </a:solidFill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800">
                <a:solidFill>
                  <a:srgbClr val="4948B6"/>
                </a:solidFill>
                <a:latin typeface="Times New Roman"/>
                <a:cs typeface="Times New Roman"/>
              </a:rPr>
              <a:t>Read the Sample Response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800">
                <a:solidFill>
                  <a:srgbClr val="4948B6"/>
                </a:solidFill>
                <a:latin typeface="Times New Roman"/>
                <a:cs typeface="Times New Roman"/>
              </a:rPr>
              <a:t>Use the Training Response papers to score the response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800">
                <a:solidFill>
                  <a:srgbClr val="4948B6"/>
                </a:solidFill>
                <a:latin typeface="Times New Roman"/>
                <a:cs typeface="Times New Roman"/>
              </a:rPr>
              <a:t>Choose one score that you think best represents the response.</a:t>
            </a:r>
          </a:p>
        </p:txBody>
      </p:sp>
    </p:spTree>
    <p:extLst>
      <p:ext uri="{BB962C8B-B14F-4D97-AF65-F5344CB8AC3E}">
        <p14:creationId xmlns:p14="http://schemas.microsoft.com/office/powerpoint/2010/main" val="142970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904"/>
    </mc:Choice>
    <mc:Fallback xmlns="">
      <p:transition spd="slow" advTm="64904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1A162-5F70-4E35-8865-1644A4C36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7D6E0-C979-4192-3476-352B3B9E5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551887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Arial"/>
                <a:cs typeface="Arial"/>
              </a:rPr>
              <a:t>Practice Response A </a:t>
            </a:r>
            <a:endParaRPr lang="en-US" sz="4000"/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B1DED56A-C644-42D4-8A70-3AD1F4380BCC}"/>
              </a:ext>
            </a:extLst>
          </p:cNvPr>
          <p:cNvSpPr txBox="1"/>
          <p:nvPr/>
        </p:nvSpPr>
        <p:spPr>
          <a:xfrm>
            <a:off x="9619032" y="1230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13 of your Packet</a:t>
            </a:r>
          </a:p>
        </p:txBody>
      </p:sp>
      <p:pic>
        <p:nvPicPr>
          <p:cNvPr id="9" name="Picture 8" descr="student response">
            <a:extLst>
              <a:ext uri="{FF2B5EF4-FFF2-40B4-BE49-F238E27FC236}">
                <a16:creationId xmlns:a16="http://schemas.microsoft.com/office/drawing/2014/main" id="{7463EF05-EACB-4D12-CEA0-D5863CFDB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54" y="1258634"/>
            <a:ext cx="11701598" cy="4774032"/>
          </a:xfrm>
          <a:prstGeom prst="rect">
            <a:avLst/>
          </a:prstGeom>
        </p:spPr>
      </p:pic>
      <p:pic>
        <p:nvPicPr>
          <p:cNvPr id="12" name="Picture 11" descr="score of 2 for parts B and D correct">
            <a:extLst>
              <a:ext uri="{FF2B5EF4-FFF2-40B4-BE49-F238E27FC236}">
                <a16:creationId xmlns:a16="http://schemas.microsoft.com/office/drawing/2014/main" id="{D31151DF-865E-1B3D-AFBA-61A9A7A91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202" y="405430"/>
            <a:ext cx="4520334" cy="74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1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72"/>
    </mc:Choice>
    <mc:Fallback xmlns="">
      <p:transition spd="slow" advTm="87272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25895-F5B0-3E77-ECDB-46D6CE791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3FFD6-D743-985D-B65D-15D2E2E21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B </a:t>
            </a:r>
            <a:endParaRPr lang="en-US" sz="4000"/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46F05F48-A5AA-435A-917D-B0ED8656C20B}"/>
              </a:ext>
            </a:extLst>
          </p:cNvPr>
          <p:cNvSpPr txBox="1"/>
          <p:nvPr/>
        </p:nvSpPr>
        <p:spPr>
          <a:xfrm>
            <a:off x="9659606" y="61922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14 of your Packet</a:t>
            </a:r>
          </a:p>
        </p:txBody>
      </p:sp>
      <p:pic>
        <p:nvPicPr>
          <p:cNvPr id="4" name="Picture 3" descr="student response">
            <a:extLst>
              <a:ext uri="{FF2B5EF4-FFF2-40B4-BE49-F238E27FC236}">
                <a16:creationId xmlns:a16="http://schemas.microsoft.com/office/drawing/2014/main" id="{EFC7E1DF-900B-8DD2-395A-36864B46D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80" y="1295556"/>
            <a:ext cx="11686440" cy="4660461"/>
          </a:xfrm>
          <a:prstGeom prst="rect">
            <a:avLst/>
          </a:prstGeom>
        </p:spPr>
      </p:pic>
      <p:pic>
        <p:nvPicPr>
          <p:cNvPr id="21" name="Picture 20" descr="score of 4 for all parts correct">
            <a:extLst>
              <a:ext uri="{FF2B5EF4-FFF2-40B4-BE49-F238E27FC236}">
                <a16:creationId xmlns:a16="http://schemas.microsoft.com/office/drawing/2014/main" id="{E80CFF36-48B3-F252-C3A5-E9DD4A79B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1255" y="490841"/>
            <a:ext cx="4626653" cy="68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32"/>
    </mc:Choice>
    <mc:Fallback xmlns="">
      <p:transition spd="slow" advTm="48832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C9BA0-ECC6-97EF-49A9-FABA28D78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B169B-238D-EBF8-94FA-206088859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C </a:t>
            </a:r>
            <a:endParaRPr lang="en-US" sz="4000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119C6F00-0656-43FE-A461-9EA870D452A1}"/>
              </a:ext>
            </a:extLst>
          </p:cNvPr>
          <p:cNvSpPr txBox="1"/>
          <p:nvPr/>
        </p:nvSpPr>
        <p:spPr>
          <a:xfrm>
            <a:off x="9659606" y="61922"/>
            <a:ext cx="21144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15 of your Packet</a:t>
            </a:r>
          </a:p>
        </p:txBody>
      </p:sp>
      <p:pic>
        <p:nvPicPr>
          <p:cNvPr id="4" name="Picture 3" descr="student response">
            <a:extLst>
              <a:ext uri="{FF2B5EF4-FFF2-40B4-BE49-F238E27FC236}">
                <a16:creationId xmlns:a16="http://schemas.microsoft.com/office/drawing/2014/main" id="{BEC50605-61C7-3929-DEED-E62F4ED50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4" y="1296988"/>
            <a:ext cx="12002999" cy="4472873"/>
          </a:xfrm>
          <a:prstGeom prst="rect">
            <a:avLst/>
          </a:prstGeom>
        </p:spPr>
      </p:pic>
      <p:pic>
        <p:nvPicPr>
          <p:cNvPr id="14" name="Picture 13" descr="score of 1 for part C correct">
            <a:extLst>
              <a:ext uri="{FF2B5EF4-FFF2-40B4-BE49-F238E27FC236}">
                <a16:creationId xmlns:a16="http://schemas.microsoft.com/office/drawing/2014/main" id="{69043DE4-D985-AF83-2B4B-4185C5F86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8604" y="463086"/>
            <a:ext cx="5046456" cy="80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7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18"/>
    </mc:Choice>
    <mc:Fallback xmlns="">
      <p:transition spd="slow" advTm="32818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036C9-C5FA-8170-921A-03B5D6531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DBF3-FAA4-97E9-3DED-4549BC8D6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D </a:t>
            </a:r>
            <a:endParaRPr lang="en-US" sz="4000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C49CB054-80A8-40A9-9EE0-1D7A46B5CCB2}"/>
              </a:ext>
            </a:extLst>
          </p:cNvPr>
          <p:cNvSpPr txBox="1"/>
          <p:nvPr/>
        </p:nvSpPr>
        <p:spPr>
          <a:xfrm>
            <a:off x="9659606" y="61922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16 of your Packet</a:t>
            </a:r>
          </a:p>
        </p:txBody>
      </p:sp>
      <p:pic>
        <p:nvPicPr>
          <p:cNvPr id="5" name="Picture 4" descr="student response">
            <a:extLst>
              <a:ext uri="{FF2B5EF4-FFF2-40B4-BE49-F238E27FC236}">
                <a16:creationId xmlns:a16="http://schemas.microsoft.com/office/drawing/2014/main" id="{7F24ADCF-AC98-980D-1751-A77F8E15D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11" y="1346713"/>
            <a:ext cx="11767035" cy="4622346"/>
          </a:xfrm>
          <a:prstGeom prst="rect">
            <a:avLst/>
          </a:prstGeom>
        </p:spPr>
      </p:pic>
      <p:pic>
        <p:nvPicPr>
          <p:cNvPr id="15" name="Picture 14" descr="score of 0 for no correct parts">
            <a:extLst>
              <a:ext uri="{FF2B5EF4-FFF2-40B4-BE49-F238E27FC236}">
                <a16:creationId xmlns:a16="http://schemas.microsoft.com/office/drawing/2014/main" id="{1E4415A2-3D48-4FC3-2C43-5A58F8C7D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806" y="416271"/>
            <a:ext cx="5091211" cy="76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4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34"/>
    </mc:Choice>
    <mc:Fallback xmlns="">
      <p:transition spd="slow" advTm="20234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32457-9FF6-C32F-F20D-BB471A7D8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E7419-D0B2-DC6E-A26D-7B27DF23A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E </a:t>
            </a:r>
            <a:endParaRPr lang="en-US" sz="4000"/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BF0B0681-2944-49E0-89E0-1A64421AD327}"/>
              </a:ext>
            </a:extLst>
          </p:cNvPr>
          <p:cNvSpPr txBox="1"/>
          <p:nvPr/>
        </p:nvSpPr>
        <p:spPr>
          <a:xfrm>
            <a:off x="9659606" y="61922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17 of your Packet</a:t>
            </a:r>
          </a:p>
        </p:txBody>
      </p:sp>
      <p:pic>
        <p:nvPicPr>
          <p:cNvPr id="5" name="Picture 4" descr="student response">
            <a:extLst>
              <a:ext uri="{FF2B5EF4-FFF2-40B4-BE49-F238E27FC236}">
                <a16:creationId xmlns:a16="http://schemas.microsoft.com/office/drawing/2014/main" id="{57A2A841-4EA2-B1A6-6A68-2805D73278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54" y="1272746"/>
            <a:ext cx="11613761" cy="4790964"/>
          </a:xfrm>
          <a:prstGeom prst="rect">
            <a:avLst/>
          </a:prstGeom>
        </p:spPr>
      </p:pic>
      <p:pic>
        <p:nvPicPr>
          <p:cNvPr id="11" name="Picture 10" descr="score of 3 for parts A, B, and C correct">
            <a:extLst>
              <a:ext uri="{FF2B5EF4-FFF2-40B4-BE49-F238E27FC236}">
                <a16:creationId xmlns:a16="http://schemas.microsoft.com/office/drawing/2014/main" id="{9A3FD51F-0951-7DA7-9ADF-8D1143ED9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609" y="538034"/>
            <a:ext cx="4877835" cy="75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09"/>
    </mc:Choice>
    <mc:Fallback xmlns="">
      <p:transition spd="slow" advTm="46309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5BCCF3-146F-46F2-BFE9-E94EDCE21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Second Scoring Demonstration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84254DC-33A4-4979-9F76-ED48C57615F7}"/>
              </a:ext>
            </a:extLst>
          </p:cNvPr>
          <p:cNvSpPr txBox="1">
            <a:spLocks/>
          </p:cNvSpPr>
          <p:nvPr/>
        </p:nvSpPr>
        <p:spPr>
          <a:xfrm>
            <a:off x="838200" y="2013030"/>
            <a:ext cx="10321206" cy="4633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400">
                <a:latin typeface="Times New Roman"/>
                <a:cs typeface="Times New Roman"/>
              </a:rPr>
              <a:t>Question 2: </a:t>
            </a:r>
            <a:r>
              <a:rPr lang="en-US" sz="2200">
                <a:latin typeface="Times New Roman"/>
                <a:cs typeface="Times New Roman"/>
              </a:rPr>
              <a:t>N-Q.A.1 (</a:t>
            </a:r>
            <a:r>
              <a:rPr lang="en-US" sz="2200" i="1">
                <a:latin typeface="Times New Roman"/>
                <a:cs typeface="Times New Roman"/>
              </a:rPr>
              <a:t>Released 2023</a:t>
            </a:r>
            <a:r>
              <a:rPr lang="en-US" sz="2200">
                <a:latin typeface="Times New Roman"/>
                <a:cs typeface="Times New Roman"/>
              </a:rPr>
              <a:t>)</a:t>
            </a:r>
            <a:endParaRPr lang="en-US" altLang="en-US" sz="2200">
              <a:latin typeface="Times New Roman"/>
              <a:cs typeface="Times New Roman"/>
            </a:endParaRPr>
          </a:p>
          <a:p>
            <a:endParaRPr lang="en-US" altLang="en-US" sz="2200"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800">
                <a:solidFill>
                  <a:srgbClr val="4948B6"/>
                </a:solidFill>
                <a:latin typeface="Times New Roman"/>
                <a:cs typeface="Times New Roman"/>
              </a:rPr>
              <a:t>Review the following: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Question,</a:t>
            </a:r>
            <a:endParaRPr lang="en-US" altLang="en-US" sz="2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Sample Response,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Scoring Guide, and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2400">
                <a:solidFill>
                  <a:srgbClr val="4948B6"/>
                </a:solidFill>
                <a:latin typeface="Times New Roman"/>
                <a:cs typeface="Times New Roman"/>
              </a:rPr>
              <a:t>the Scoring Notes.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400">
              <a:solidFill>
                <a:srgbClr val="4948B6"/>
              </a:solidFill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800">
                <a:solidFill>
                  <a:srgbClr val="4948B6"/>
                </a:solidFill>
                <a:latin typeface="Times New Roman"/>
                <a:cs typeface="Times New Roman"/>
              </a:rPr>
              <a:t>Analyze the Training responses</a:t>
            </a:r>
          </a:p>
        </p:txBody>
      </p:sp>
    </p:spTree>
    <p:extLst>
      <p:ext uri="{BB962C8B-B14F-4D97-AF65-F5344CB8AC3E}">
        <p14:creationId xmlns:p14="http://schemas.microsoft.com/office/powerpoint/2010/main" val="204771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93"/>
    </mc:Choice>
    <mc:Fallback xmlns="">
      <p:transition spd="slow" advTm="34893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99E96-6A99-5EC6-34EF-2C7D52C8E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FF8B2-924A-1283-C9A2-160B2FC6C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651" y="219058"/>
            <a:ext cx="11243725" cy="581044"/>
          </a:xfrm>
        </p:spPr>
        <p:txBody>
          <a:bodyPr>
            <a:normAutofit fontScale="90000"/>
          </a:bodyPr>
          <a:lstStyle/>
          <a:p>
            <a:r>
              <a:rPr lang="en-US" sz="3600">
                <a:latin typeface="Arial"/>
                <a:cs typeface="Arial"/>
              </a:rPr>
              <a:t>Question 2: Grade 10 – Number &amp; Quantity – Released 2023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4C137745-68F0-4199-AAD4-49807F4DB398}"/>
              </a:ext>
            </a:extLst>
          </p:cNvPr>
          <p:cNvSpPr txBox="1"/>
          <p:nvPr/>
        </p:nvSpPr>
        <p:spPr>
          <a:xfrm>
            <a:off x="9787197" y="768101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18 of your Packet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BA3FE2-6168-BCAD-E178-29D799CA8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055077"/>
            <a:ext cx="5204502" cy="474784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600" b="1">
                <a:solidFill>
                  <a:srgbClr val="333333"/>
                </a:solidFill>
                <a:latin typeface="Times New Roman"/>
                <a:cs typeface="Arial"/>
              </a:rPr>
              <a:t>This question has four parts</a:t>
            </a:r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Ellis runs around a track at a constant speed.</a:t>
            </a:r>
            <a:endParaRPr lang="en-US" sz="1600">
              <a:latin typeface="Times New Roman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The distance around the track is ¼  mile.</a:t>
            </a:r>
            <a:endParaRPr lang="en-US" sz="1600">
              <a:latin typeface="Times New Roman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It takes Ellis 3.2 minutes to run around the track once.</a:t>
            </a:r>
          </a:p>
          <a:p>
            <a:endParaRPr lang="en-US" sz="1600">
              <a:solidFill>
                <a:srgbClr val="333333"/>
              </a:solidFill>
              <a:latin typeface="Times New Roman"/>
              <a:cs typeface="Arial"/>
            </a:endParaRPr>
          </a:p>
          <a:p>
            <a:r>
              <a:rPr lang="en-US" sz="1600" b="1">
                <a:latin typeface="Times New Roman"/>
                <a:cs typeface="Arial"/>
              </a:rPr>
              <a:t>Part A</a:t>
            </a:r>
            <a:endParaRPr lang="en-US" sz="1600">
              <a:latin typeface="Times New Roman"/>
              <a:cs typeface="Arial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What is the total amount of time, in minutes, it takes Ellis to run one mile? Show or explain how you got your answer.</a:t>
            </a:r>
            <a:endParaRPr lang="en-US" sz="1600">
              <a:latin typeface="Times New Roman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Enter your answer and your work or explanation in the space provided.</a:t>
            </a:r>
            <a:endParaRPr lang="en-US" sz="1600">
              <a:latin typeface="Times New Roman"/>
            </a:endParaRPr>
          </a:p>
          <a:p>
            <a:endParaRPr lang="en-US" sz="1600">
              <a:solidFill>
                <a:srgbClr val="333333"/>
              </a:solidFill>
              <a:latin typeface="Times New Roman"/>
              <a:cs typeface="Arial"/>
            </a:endParaRPr>
          </a:p>
          <a:p>
            <a:r>
              <a:rPr lang="en-US" sz="1600" b="1">
                <a:latin typeface="Times New Roman"/>
                <a:cs typeface="Times New Roman"/>
              </a:rPr>
              <a:t>Part B</a:t>
            </a:r>
            <a:endParaRPr lang="en-US" sz="1600"/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What is the total distance, in </a:t>
            </a:r>
            <a:r>
              <a:rPr lang="en-US" sz="1600" b="1">
                <a:solidFill>
                  <a:srgbClr val="333333"/>
                </a:solidFill>
                <a:latin typeface="Times New Roman"/>
                <a:cs typeface="Arial"/>
              </a:rPr>
              <a:t>feet</a:t>
            </a:r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, Ellis runs in 1 minute? Show or explain how you got your answer.</a:t>
            </a:r>
            <a:endParaRPr lang="en-US" sz="1600">
              <a:latin typeface="Times New Roman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/>
                <a:cs typeface="Arial"/>
              </a:rPr>
              <a:t>Enter your answer and your work or explanation in the space provided.</a:t>
            </a:r>
            <a:endParaRPr lang="en-US" sz="1600">
              <a:latin typeface="Times New Roman"/>
            </a:endParaRPr>
          </a:p>
          <a:p>
            <a:endParaRPr lang="en-US" sz="1300" b="1">
              <a:latin typeface="Arial"/>
              <a:cs typeface="Arial"/>
            </a:endParaRPr>
          </a:p>
          <a:p>
            <a:endParaRPr lang="en-US" sz="1200">
              <a:solidFill>
                <a:srgbClr val="333333"/>
              </a:solidFill>
            </a:endParaRPr>
          </a:p>
          <a:p>
            <a:endParaRPr lang="en-US" sz="1200">
              <a:solidFill>
                <a:srgbClr val="333333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239C20-7CBA-5CA9-9BF1-DE3BDE791B4F}"/>
              </a:ext>
            </a:extLst>
          </p:cNvPr>
          <p:cNvSpPr txBox="1"/>
          <p:nvPr/>
        </p:nvSpPr>
        <p:spPr>
          <a:xfrm>
            <a:off x="5930990" y="1174897"/>
            <a:ext cx="5525386" cy="361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/>
                <a:cs typeface="Arial"/>
              </a:rPr>
              <a:t>Part C</a:t>
            </a:r>
            <a:endParaRPr lang="en-US" sz="1600">
              <a:solidFill>
                <a:srgbClr val="000000"/>
              </a:solidFill>
              <a:latin typeface="Times New Roman"/>
              <a:cs typeface="Arial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What is the rate, in miles per hour, Ellis runs around the track? Show or explain how you got your answer.</a:t>
            </a:r>
            <a:endParaRPr lang="en-US" sz="1600">
              <a:latin typeface="Times New Roman"/>
              <a:cs typeface="Times New Roman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Enter your answer and your work or explanation in the space provided.</a:t>
            </a:r>
            <a:endParaRPr lang="en-US" sz="16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>
              <a:solidFill>
                <a:srgbClr val="333333"/>
              </a:solidFill>
              <a:latin typeface="Times New Roman"/>
              <a:cs typeface="Arial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600" b="1">
                <a:solidFill>
                  <a:srgbClr val="000000"/>
                </a:solidFill>
                <a:latin typeface="Times New Roman"/>
                <a:cs typeface="Arial"/>
              </a:rPr>
              <a:t>Part D</a:t>
            </a:r>
            <a:endParaRPr lang="en-US" sz="1600">
              <a:solidFill>
                <a:srgbClr val="000000"/>
              </a:solidFill>
              <a:latin typeface="Times New Roman"/>
              <a:cs typeface="Arial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Ellis will run for 40 minutes every day for 5 days, with a goal of running a total of 15 miles. Will Ellis meet this goal? Explain your reasoning.</a:t>
            </a:r>
            <a:endParaRPr lang="en-US" sz="1600">
              <a:latin typeface="Times New Roman"/>
              <a:cs typeface="Times New Roman"/>
            </a:endParaRPr>
          </a:p>
          <a:p>
            <a:r>
              <a:rPr lang="en-US" sz="1600">
                <a:solidFill>
                  <a:srgbClr val="333333"/>
                </a:solidFill>
                <a:latin typeface="Times New Roman"/>
                <a:ea typeface="+mn-lt"/>
                <a:cs typeface="+mn-lt"/>
              </a:rPr>
              <a:t>Enter your answer and your explanation in the space provided.</a:t>
            </a:r>
            <a:endParaRPr lang="en-US" sz="1600"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600">
              <a:solidFill>
                <a:srgbClr val="333333"/>
              </a:solidFill>
              <a:latin typeface="Times New Roman"/>
              <a:ea typeface="Lato"/>
              <a:cs typeface="Arial"/>
            </a:endParaRPr>
          </a:p>
          <a:p>
            <a:endParaRPr lang="en-US">
              <a:solidFill>
                <a:srgbClr val="333333"/>
              </a:solidFill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42882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445"/>
    </mc:Choice>
    <mc:Fallback xmlns="">
      <p:transition spd="slow" advTm="119445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8"/>
            <a:ext cx="10990385" cy="58104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/>
              <a:t>Grade 10 Question Sample Response</a:t>
            </a: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DB1FD8D8-C809-4E90-A20B-68A305FE80C9}"/>
              </a:ext>
            </a:extLst>
          </p:cNvPr>
          <p:cNvSpPr txBox="1"/>
          <p:nvPr/>
        </p:nvSpPr>
        <p:spPr>
          <a:xfrm>
            <a:off x="9755299" y="640613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19 of your Packet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1089632" y="959590"/>
                <a:ext cx="10366744" cy="5097084"/>
              </a:xfrm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r>
                  <a:rPr lang="en-US" sz="20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A: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 minutes 48 seconds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628650" lvl="1" indent="-1714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3.2 x 4 = 12.8 minutes (multiply 0.8 by 60 to get seconds) OR </a:t>
                </a:r>
              </a:p>
              <a:p>
                <a:pPr marL="628650" lvl="1" indent="-1714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Other mathematically equivalent answer</a:t>
                </a:r>
              </a:p>
              <a:p>
                <a:endParaRPr lang="en-US" sz="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B: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412.5 feet/min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dirty="0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 dirty="0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dirty="0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1320</m:t>
                            </m:r>
                          </m:num>
                          <m:den>
                            <m:r>
                              <a:rPr lang="en-US" sz="1800" b="0" i="1" dirty="0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3.2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412.5 OR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dirty="0" smtClean="0">
                            <a:solidFill>
                              <a:srgbClr val="3647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 dirty="0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dirty="0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5280</m:t>
                            </m:r>
                          </m:num>
                          <m:den>
                            <m:r>
                              <a:rPr lang="en-US" sz="1800" b="0" i="1" dirty="0" smtClean="0">
                                <a:solidFill>
                                  <a:srgbClr val="3647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12.8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412.5 OR</a:t>
                </a:r>
              </a:p>
              <a:p>
                <a:pPr marL="742950" lvl="1" indent="-285750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Other mathematically equivalent answer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endParaRPr lang="en-US" sz="800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C: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4.6875 miles per hour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smtClean="0">
                            <a:solidFill>
                              <a:srgbClr val="4948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1 </m:t>
                            </m:r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𝑚𝑖𝑙𝑒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12.8 </m:t>
                            </m:r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𝑚𝑖𝑛𝑢𝑡𝑒𝑠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·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>
                            <a:solidFill>
                              <a:srgbClr val="4948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60 </m:t>
                            </m:r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𝑚𝑖𝑛𝑢𝑡𝑒𝑠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1 </m:t>
                            </m:r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h𝑜𝑢𝑟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4.6875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>
                            <a:solidFill>
                              <a:srgbClr val="4948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i="1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𝑚𝑖𝑙𝑒</m:t>
                            </m:r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h𝑜𝑢𝑟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 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3647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Other mathematically equivalent answer</a:t>
                </a:r>
              </a:p>
              <a:p>
                <a:endParaRPr lang="en-US" sz="800" b="1">
                  <a:solidFill>
                    <a:srgbClr val="3333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Part D: </a:t>
                </a:r>
                <a:r>
                  <a:rPr lang="en-US" sz="1800">
                    <a:solidFill>
                      <a:srgbClr val="3333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Yes, Ellis will reach his goal. </a:t>
                </a:r>
                <a:endParaRPr lang="en-US" sz="1800">
                  <a:solidFill>
                    <a:srgbClr val="3647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:r>
                  <a:rPr lang="en-US" sz="1800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If he runs for 40 minutes, he will cover 12.5 laps each day, which is 62.5 laps in 5 days</a:t>
                </a:r>
              </a:p>
              <a:p>
                <a:pPr marL="742950" lvl="1" indent="-285750">
                  <a:spcAft>
                    <a:spcPts val="600"/>
                  </a:spcAft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box>
                      <m:boxPr>
                        <m:ctrlPr>
                          <a:rPr lang="en-US" sz="1800" i="1" smtClean="0">
                            <a:solidFill>
                              <a:srgbClr val="4948B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180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62.5</m:t>
                            </m:r>
                          </m:num>
                          <m:den>
                            <m:r>
                              <a:rPr lang="en-US" sz="1800" b="0" i="1" smtClean="0">
                                <a:solidFill>
                                  <a:srgbClr val="4948B6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4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1800">
                    <a:solidFill>
                      <a:srgbClr val="4948B6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15.625, so he will cover 15.625 miles in the week, which is greater than 15 miles OR equivalent</a:t>
                </a:r>
              </a:p>
              <a:p>
                <a:pPr lvl="1"/>
                <a:endParaRPr lang="en-US" sz="1600">
                  <a:solidFill>
                    <a:srgbClr val="4948B6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600"/>
              </a:p>
              <a:p>
                <a:br>
                  <a:rPr lang="en-US" sz="1600"/>
                </a:br>
                <a:endParaRPr lang="en-US" sz="160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16D24D2-B23A-7E18-05C3-1A77A0F61E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089632" y="959590"/>
                <a:ext cx="10366744" cy="5097084"/>
              </a:xfrm>
              <a:blipFill>
                <a:blip r:embed="rId3"/>
                <a:stretch>
                  <a:fillRect l="-647" t="-1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768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439"/>
    </mc:Choice>
    <mc:Fallback xmlns="">
      <p:transition spd="slow" advTm="97439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2B8B9-250B-7645-8973-B18498F5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91CB12F-6F31-C470-F542-8EF9303ECDF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219057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Grade 10 Scoring Guide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DFFAC789-1474-4087-8EEA-2EC1A80CF97B}"/>
              </a:ext>
            </a:extLst>
          </p:cNvPr>
          <p:cNvSpPr txBox="1"/>
          <p:nvPr/>
        </p:nvSpPr>
        <p:spPr>
          <a:xfrm>
            <a:off x="9763244" y="619482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20 of your Packet</a:t>
            </a:r>
          </a:p>
        </p:txBody>
      </p:sp>
      <p:pic>
        <p:nvPicPr>
          <p:cNvPr id="9" name="Picture 8" descr="scoring guide unique to this question">
            <a:extLst>
              <a:ext uri="{FF2B5EF4-FFF2-40B4-BE49-F238E27FC236}">
                <a16:creationId xmlns:a16="http://schemas.microsoft.com/office/drawing/2014/main" id="{FDE29C9C-0E83-386B-F9E5-3CA5D1738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72" y="1005673"/>
            <a:ext cx="11020056" cy="502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8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35"/>
    </mc:Choice>
    <mc:Fallback xmlns="">
      <p:transition spd="slow" advTm="18835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8"/>
            <a:ext cx="10990385" cy="40042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/>
              <a:t>Grade 10 Question Scoring Notes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00C0DBE3-D62E-4923-8FC0-02FD4D74F614}"/>
              </a:ext>
            </a:extLst>
          </p:cNvPr>
          <p:cNvSpPr txBox="1"/>
          <p:nvPr/>
        </p:nvSpPr>
        <p:spPr>
          <a:xfrm>
            <a:off x="9730587" y="483489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21 of your Packet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CE88C23-CFE8-4336-9B5F-471826A48076}"/>
              </a:ext>
            </a:extLst>
          </p:cNvPr>
          <p:cNvSpPr txBox="1">
            <a:spLocks/>
          </p:cNvSpPr>
          <p:nvPr/>
        </p:nvSpPr>
        <p:spPr>
          <a:xfrm>
            <a:off x="465991" y="938459"/>
            <a:ext cx="5467411" cy="491864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>
                <a:solidFill>
                  <a:srgbClr val="333333"/>
                </a:solidFill>
                <a:latin typeface="Times New Roman"/>
                <a:cs typeface="Times New Roman"/>
              </a:rPr>
              <a:t>Part A:</a:t>
            </a:r>
          </a:p>
          <a:p>
            <a:pPr marL="457200" indent="-457200" algn="l" rtl="0" fontAlgn="base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700">
                <a:solidFill>
                  <a:srgbClr val="000000"/>
                </a:solidFill>
                <a:latin typeface="Times New Roman"/>
                <a:cs typeface="Times New Roman"/>
              </a:rPr>
              <a:t>Full credit for r</a:t>
            </a: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ounding to 13 or truncating to 12 with appropriate work/explanation.</a:t>
            </a:r>
          </a:p>
          <a:p>
            <a:pPr marL="457200" indent="-457200" fontAlgn="base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 credit for rounding/truncating to 13 or 12 </a:t>
            </a:r>
            <a:r>
              <a:rPr lang="en-US" sz="27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with no work/explanation</a:t>
            </a: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. It is </a:t>
            </a:r>
            <a:r>
              <a:rPr lang="en-US" sz="2700" b="1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not</a:t>
            </a: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accepted as answer-only.</a:t>
            </a:r>
          </a:p>
          <a:p>
            <a:pPr marL="457200" indent="-457200" fontAlgn="base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7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sz="2700" b="1">
                <a:solidFill>
                  <a:srgbClr val="333333"/>
                </a:solidFill>
                <a:latin typeface="Times New Roman"/>
                <a:cs typeface="Times New Roman"/>
              </a:rPr>
              <a:t>Part B: </a:t>
            </a:r>
            <a:endParaRPr lang="en-US" sz="27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pPr marL="457200" indent="-457200" algn="l" rtl="0" fontAlgn="base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Full credit for truncating 412.5 to 412 with appropriate work/explanation. </a:t>
            </a:r>
          </a:p>
          <a:p>
            <a:pPr marL="457200" indent="-457200" fontAlgn="base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 credit for calculating 1320 feet per ¼ mile</a:t>
            </a:r>
            <a:r>
              <a:rPr lang="en-US" sz="2700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endParaRPr lang="en-US" sz="2700" b="0" i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 rtl="0" fontAlgn="base">
              <a:lnSpc>
                <a:spcPct val="110000"/>
              </a:lnSpc>
              <a:buFont typeface="Wingdings" panose="05000000000000000000" pitchFamily="2" charset="2"/>
              <a:buChar char="Ø"/>
            </a:pPr>
            <a:endParaRPr lang="en-US" sz="1500" b="1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rtl="0" fontAlgn="base">
              <a:lnSpc>
                <a:spcPct val="110000"/>
              </a:lnSpc>
              <a:spcBef>
                <a:spcPts val="1000"/>
              </a:spcBef>
            </a:pPr>
            <a:r>
              <a:rPr lang="en-US" sz="2700" b="1">
                <a:solidFill>
                  <a:srgbClr val="333333"/>
                </a:solidFill>
                <a:latin typeface="Times New Roman"/>
                <a:cs typeface="Times New Roman"/>
              </a:rPr>
              <a:t>Part C: </a:t>
            </a:r>
          </a:p>
          <a:p>
            <a:pPr marL="457200" indent="-457200" algn="l" rtl="0" fontAlgn="base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700">
                <a:solidFill>
                  <a:srgbClr val="000000"/>
                </a:solidFill>
                <a:latin typeface="Times New Roman"/>
                <a:cs typeface="Times New Roman"/>
              </a:rPr>
              <a:t>A response of </a:t>
            </a: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4.6 or 4.7 (</a:t>
            </a:r>
            <a:r>
              <a:rPr lang="en-US" sz="2700" b="0" i="1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or more precise</a:t>
            </a: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) is acceptable without support and is scored as answer-only. </a:t>
            </a:r>
          </a:p>
          <a:p>
            <a:pPr marL="457200" indent="-457200" algn="l" rtl="0" fontAlgn="base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Full credit for rounding to 5 or truncating to 4 with appropriate work/explanation. </a:t>
            </a:r>
          </a:p>
          <a:p>
            <a:pPr marL="457200" indent="-457200" algn="l" rtl="0" fontAlgn="base">
              <a:lnSpc>
                <a:spcPct val="11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7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No credit for a response of 4 or 5 only.</a:t>
            </a:r>
            <a:endParaRPr lang="en-US" sz="27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en-US" sz="2600" b="1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C15018-E30B-4EB1-BE17-B2E09C6FBB39}"/>
              </a:ext>
            </a:extLst>
          </p:cNvPr>
          <p:cNvSpPr txBox="1"/>
          <p:nvPr/>
        </p:nvSpPr>
        <p:spPr>
          <a:xfrm>
            <a:off x="6095999" y="938459"/>
            <a:ext cx="5254433" cy="17373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300" b="1">
                <a:solidFill>
                  <a:srgbClr val="333333"/>
                </a:solidFill>
                <a:latin typeface="Times New Roman"/>
                <a:cs typeface="Times New Roman"/>
              </a:rPr>
              <a:t>Part D: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1300">
                <a:solidFill>
                  <a:srgbClr val="000000"/>
                </a:solidFill>
                <a:latin typeface="Times New Roman"/>
                <a:cs typeface="Times New Roman"/>
              </a:rPr>
              <a:t>This question is dichotomous, so no credit for a response of  “yes” only. </a:t>
            </a:r>
            <a:endParaRPr lang="en-US" sz="13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1300">
                <a:solidFill>
                  <a:srgbClr val="000000"/>
                </a:solidFill>
                <a:latin typeface="Times New Roman"/>
                <a:cs typeface="Times New Roman"/>
              </a:rPr>
              <a:t>Full credit for a response of “yes” with supporting work or explanation </a:t>
            </a:r>
            <a:r>
              <a:rPr lang="en-US" sz="13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to show more than 15 miles running.</a:t>
            </a:r>
            <a:endParaRPr lang="en-US" sz="13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 algn="l" rtl="0" fontAlgn="base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1300">
                <a:solidFill>
                  <a:srgbClr val="000000"/>
                </a:solidFill>
                <a:latin typeface="Times New Roman"/>
                <a:cs typeface="Times New Roman"/>
              </a:rPr>
              <a:t>F</a:t>
            </a:r>
            <a:r>
              <a:rPr lang="en-US" sz="13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ull credit for </a:t>
            </a:r>
            <a:r>
              <a:rPr lang="en-US" sz="1300">
                <a:solidFill>
                  <a:srgbClr val="000000"/>
                </a:solidFill>
                <a:latin typeface="Times New Roman"/>
                <a:cs typeface="Times New Roman"/>
              </a:rPr>
              <a:t>a response of </a:t>
            </a:r>
            <a:r>
              <a:rPr lang="en-US" sz="13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“yes” with </a:t>
            </a:r>
            <a:r>
              <a:rPr lang="en-US" sz="1300">
                <a:solidFill>
                  <a:srgbClr val="000000"/>
                </a:solidFill>
                <a:latin typeface="Times New Roman"/>
                <a:cs typeface="Times New Roman"/>
              </a:rPr>
              <a:t>supporting work or explanation to show </a:t>
            </a:r>
            <a:r>
              <a:rPr lang="en-US" sz="13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fewer than 200 minutes running.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92194" y="3102701"/>
            <a:ext cx="3662042" cy="972150"/>
          </a:xfrm>
          <a:ln>
            <a:solidFill>
              <a:srgbClr val="3647B6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en-US" sz="1300" i="0" u="sng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Answer only (</a:t>
            </a:r>
            <a:r>
              <a:rPr lang="en-US" sz="1300" i="1" u="sng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possible in</a:t>
            </a:r>
            <a:r>
              <a:rPr lang="en-US" sz="1300" i="1" u="sng">
                <a:solidFill>
                  <a:srgbClr val="000000"/>
                </a:solidFill>
                <a:latin typeface="Times New Roman"/>
                <a:cs typeface="Times New Roman"/>
              </a:rPr>
              <a:t> </a:t>
            </a:r>
            <a:r>
              <a:rPr lang="en-US" sz="1300" i="1" u="sng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Parts A, B and C</a:t>
            </a:r>
            <a:r>
              <a:rPr lang="en-US" sz="1300" i="0" u="sng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):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300">
                <a:solidFill>
                  <a:srgbClr val="000000"/>
                </a:solidFill>
                <a:latin typeface="Times New Roman"/>
                <a:cs typeface="Times New Roman"/>
              </a:rPr>
              <a:t>One or two answer(s)-only = 1 point</a:t>
            </a:r>
            <a:endParaRPr lang="en-US" sz="1300" b="0" i="0"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3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Three answers-only =</a:t>
            </a:r>
            <a:r>
              <a:rPr lang="en-US" sz="1300">
                <a:solidFill>
                  <a:srgbClr val="000000"/>
                </a:solidFill>
                <a:latin typeface="Times New Roman"/>
                <a:cs typeface="Times New Roman"/>
              </a:rPr>
              <a:t> 2</a:t>
            </a:r>
            <a:r>
              <a:rPr lang="en-US" sz="1300" b="0" i="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 points</a:t>
            </a:r>
            <a:endParaRPr lang="en-US" sz="1300" b="1" i="0">
              <a:solidFill>
                <a:srgbClr val="000000"/>
              </a:solidFill>
              <a:effectLst/>
              <a:latin typeface="Times New Roman"/>
              <a:cs typeface="Times New Roman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n-US" sz="1600">
              <a:solidFill>
                <a:srgbClr val="333333"/>
              </a:solidFill>
              <a:latin typeface="Times New Roman"/>
              <a:cs typeface="Arial"/>
            </a:endParaRPr>
          </a:p>
          <a:p>
            <a:endParaRPr lang="en-US" sz="1600"/>
          </a:p>
          <a:p>
            <a:br>
              <a:rPr lang="en-US" sz="1600"/>
            </a:br>
            <a:endParaRPr lang="en-US" sz="16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D57D2F-2D3A-4567-B73A-550FDA0BB5DC}"/>
              </a:ext>
            </a:extLst>
          </p:cNvPr>
          <p:cNvSpPr txBox="1"/>
          <p:nvPr/>
        </p:nvSpPr>
        <p:spPr>
          <a:xfrm>
            <a:off x="7913157" y="4322975"/>
            <a:ext cx="1620116" cy="10926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 rtl="0" fontAlgn="base"/>
            <a:r>
              <a:rPr lang="en-US" sz="1300" b="0" i="0" u="sng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Handy conversions: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3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mile = 5280 feet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3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mile = 1760 yards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3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¼ mile = 1320 feet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300" b="0" i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¼ mile = 440 yards </a:t>
            </a:r>
          </a:p>
        </p:txBody>
      </p:sp>
    </p:spTree>
    <p:extLst>
      <p:ext uri="{BB962C8B-B14F-4D97-AF65-F5344CB8AC3E}">
        <p14:creationId xmlns:p14="http://schemas.microsoft.com/office/powerpoint/2010/main" val="210220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757"/>
    </mc:Choice>
    <mc:Fallback xmlns="">
      <p:transition spd="slow" advTm="121757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4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E9B708C4-6A44-4F84-B6FA-C5A0E8CA6744}"/>
              </a:ext>
            </a:extLst>
          </p:cNvPr>
          <p:cNvSpPr txBox="1"/>
          <p:nvPr/>
        </p:nvSpPr>
        <p:spPr>
          <a:xfrm>
            <a:off x="9763244" y="619482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23 of your Packet</a:t>
            </a:r>
          </a:p>
        </p:txBody>
      </p:sp>
      <p:pic>
        <p:nvPicPr>
          <p:cNvPr id="11" name="Picture 10" descr="correct student responses for all parts">
            <a:extLst>
              <a:ext uri="{FF2B5EF4-FFF2-40B4-BE49-F238E27FC236}">
                <a16:creationId xmlns:a16="http://schemas.microsoft.com/office/drawing/2014/main" id="{2F4EEDAA-3890-8492-1C62-B6C6C2AD3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2" y="1107124"/>
            <a:ext cx="11262356" cy="497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5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760"/>
    </mc:Choice>
    <mc:Fallback xmlns="">
      <p:transition spd="slow" advTm="5376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3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AE14ED29-89A7-42E4-88AF-0C190805DFE6}"/>
              </a:ext>
            </a:extLst>
          </p:cNvPr>
          <p:cNvSpPr txBox="1"/>
          <p:nvPr/>
        </p:nvSpPr>
        <p:spPr>
          <a:xfrm>
            <a:off x="9763244" y="619482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24 of your Packet</a:t>
            </a:r>
          </a:p>
        </p:txBody>
      </p:sp>
      <p:pic>
        <p:nvPicPr>
          <p:cNvPr id="9" name="Picture 8" descr="correct answers only for parts A, B, and C, and correct part D ">
            <a:extLst>
              <a:ext uri="{FF2B5EF4-FFF2-40B4-BE49-F238E27FC236}">
                <a16:creationId xmlns:a16="http://schemas.microsoft.com/office/drawing/2014/main" id="{4AE74198-E66D-3DED-7F69-F1609F1BD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90" y="1164037"/>
            <a:ext cx="11260141" cy="489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6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68"/>
    </mc:Choice>
    <mc:Fallback xmlns="">
      <p:transition spd="slow" advTm="39768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2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1C853755-C614-4E3C-AD03-9FF0051085FF}"/>
              </a:ext>
            </a:extLst>
          </p:cNvPr>
          <p:cNvSpPr txBox="1"/>
          <p:nvPr/>
        </p:nvSpPr>
        <p:spPr>
          <a:xfrm>
            <a:off x="9763244" y="619482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25 of your Packet</a:t>
            </a:r>
          </a:p>
        </p:txBody>
      </p:sp>
      <p:pic>
        <p:nvPicPr>
          <p:cNvPr id="6" name="Picture 5" descr="correct student responses for parts A and B">
            <a:extLst>
              <a:ext uri="{FF2B5EF4-FFF2-40B4-BE49-F238E27FC236}">
                <a16:creationId xmlns:a16="http://schemas.microsoft.com/office/drawing/2014/main" id="{44E60C0F-A983-1E3E-1BF3-2F0DC7365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59" y="1160465"/>
            <a:ext cx="11113881" cy="482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52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340"/>
    </mc:Choice>
    <mc:Fallback xmlns="">
      <p:transition spd="slow" advTm="6034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1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438770D7-04C9-4A0A-883D-8DDC17E8945B}"/>
              </a:ext>
            </a:extLst>
          </p:cNvPr>
          <p:cNvSpPr txBox="1"/>
          <p:nvPr/>
        </p:nvSpPr>
        <p:spPr>
          <a:xfrm>
            <a:off x="9471542" y="829864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26 of your Packet</a:t>
            </a:r>
          </a:p>
        </p:txBody>
      </p:sp>
      <p:pic>
        <p:nvPicPr>
          <p:cNvPr id="6" name="Picture 5" descr="correct student response for part A">
            <a:extLst>
              <a:ext uri="{FF2B5EF4-FFF2-40B4-BE49-F238E27FC236}">
                <a16:creationId xmlns:a16="http://schemas.microsoft.com/office/drawing/2014/main" id="{DEE4E75E-184D-0E55-F716-03697E214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01" y="1229199"/>
            <a:ext cx="11208926" cy="473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68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45"/>
    </mc:Choice>
    <mc:Fallback xmlns="">
      <p:transition spd="slow" advTm="26945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54" y="219057"/>
            <a:ext cx="11835829" cy="80085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Training Response: Score 0</a:t>
            </a: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2747CD57-7764-490A-8E82-CE15A7A61461}"/>
              </a:ext>
            </a:extLst>
          </p:cNvPr>
          <p:cNvSpPr txBox="1"/>
          <p:nvPr/>
        </p:nvSpPr>
        <p:spPr>
          <a:xfrm>
            <a:off x="9763244" y="619482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27 of your Packet</a:t>
            </a:r>
          </a:p>
        </p:txBody>
      </p:sp>
      <p:pic>
        <p:nvPicPr>
          <p:cNvPr id="15" name="Picture 14" descr="no correct responses">
            <a:extLst>
              <a:ext uri="{FF2B5EF4-FFF2-40B4-BE49-F238E27FC236}">
                <a16:creationId xmlns:a16="http://schemas.microsoft.com/office/drawing/2014/main" id="{74232EE9-5DA9-DEA5-DDA5-048046D3F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72" y="1227184"/>
            <a:ext cx="11632001" cy="454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38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83"/>
    </mc:Choice>
    <mc:Fallback xmlns="">
      <p:transition spd="slow" advTm="35383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8B45DC-9BB7-4806-AF9B-DA41EB13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Individual Practice of Scoring Student Responses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C47D66-3EDE-4173-8602-DAB1CDCCAAD3}"/>
              </a:ext>
            </a:extLst>
          </p:cNvPr>
          <p:cNvSpPr txBox="1">
            <a:spLocks/>
          </p:cNvSpPr>
          <p:nvPr/>
        </p:nvSpPr>
        <p:spPr>
          <a:xfrm>
            <a:off x="600807" y="2053349"/>
            <a:ext cx="10990385" cy="42808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2200">
                <a:latin typeface="Times New Roman"/>
                <a:cs typeface="Times New Roman"/>
              </a:rPr>
              <a:t>Question 2: </a:t>
            </a:r>
            <a:r>
              <a:rPr lang="en-US" sz="2200">
                <a:latin typeface="Times New Roman"/>
                <a:cs typeface="Times New Roman"/>
              </a:rPr>
              <a:t>N-Q.A.1 (</a:t>
            </a:r>
            <a:r>
              <a:rPr lang="en-US" sz="2200" i="1">
                <a:latin typeface="Times New Roman"/>
                <a:cs typeface="Times New Roman"/>
              </a:rPr>
              <a:t>Released 2023</a:t>
            </a:r>
            <a:r>
              <a:rPr lang="en-US" sz="2200">
                <a:latin typeface="Times New Roman"/>
                <a:cs typeface="Times New Roman"/>
              </a:rPr>
              <a:t>)</a:t>
            </a:r>
          </a:p>
          <a:p>
            <a:pPr marL="0" indent="0">
              <a:buNone/>
            </a:pPr>
            <a:endParaRPr lang="en-US" altLang="en-US" sz="2000"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Revisit the following: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Question,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Sample Response,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Scoring Guide, and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the Scoring Notes.</a:t>
            </a:r>
          </a:p>
          <a:p>
            <a:pPr lvl="2">
              <a:buFont typeface="Wingdings" panose="05000000000000000000" pitchFamily="2" charset="2"/>
              <a:buChar char="§"/>
            </a:pPr>
            <a:endParaRPr lang="en-US" sz="2200">
              <a:solidFill>
                <a:srgbClr val="4948B6"/>
              </a:solidFill>
              <a:latin typeface="Times New Roman"/>
              <a:cs typeface="Times New Roman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Read the Sample Response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Use the Training Response papers to score the response</a:t>
            </a: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r>
              <a:rPr lang="en-US" altLang="en-US" sz="2200">
                <a:solidFill>
                  <a:srgbClr val="4948B6"/>
                </a:solidFill>
                <a:latin typeface="Times New Roman"/>
                <a:cs typeface="Times New Roman"/>
              </a:rPr>
              <a:t>Choose one score that you think best represents the response</a:t>
            </a:r>
            <a:endParaRPr lang="en-US" altLang="en-US" sz="2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505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86"/>
    </mc:Choice>
    <mc:Fallback xmlns="">
      <p:transition spd="slow" advTm="60686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A 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67DD889C-1B07-4AFF-94E0-BAF8AC40CEF7}"/>
              </a:ext>
            </a:extLst>
          </p:cNvPr>
          <p:cNvSpPr txBox="1"/>
          <p:nvPr/>
        </p:nvSpPr>
        <p:spPr>
          <a:xfrm>
            <a:off x="9379179" y="32508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29 of your Packet</a:t>
            </a:r>
          </a:p>
        </p:txBody>
      </p:sp>
      <p:pic>
        <p:nvPicPr>
          <p:cNvPr id="4" name="Picture 3" descr="student response">
            <a:extLst>
              <a:ext uri="{FF2B5EF4-FFF2-40B4-BE49-F238E27FC236}">
                <a16:creationId xmlns:a16="http://schemas.microsoft.com/office/drawing/2014/main" id="{CCD75929-FDF4-963B-0BCF-61B306715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79" y="1274076"/>
            <a:ext cx="11031441" cy="4726257"/>
          </a:xfrm>
          <a:prstGeom prst="rect">
            <a:avLst/>
          </a:prstGeom>
        </p:spPr>
      </p:pic>
      <p:pic>
        <p:nvPicPr>
          <p:cNvPr id="6" name="Picture 5" descr="score of 2 for parts A and C correct">
            <a:extLst>
              <a:ext uri="{FF2B5EF4-FFF2-40B4-BE49-F238E27FC236}">
                <a16:creationId xmlns:a16="http://schemas.microsoft.com/office/drawing/2014/main" id="{1C162037-A1F3-4BC7-D23C-E93C31362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127" y="351485"/>
            <a:ext cx="5036882" cy="79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18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410"/>
    </mc:Choice>
    <mc:Fallback xmlns="">
      <p:transition spd="slow" advTm="4841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B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12B9EA0E-F391-4F4F-B163-19E1BC7A7080}"/>
              </a:ext>
            </a:extLst>
          </p:cNvPr>
          <p:cNvSpPr txBox="1"/>
          <p:nvPr/>
        </p:nvSpPr>
        <p:spPr>
          <a:xfrm>
            <a:off x="9473610" y="54599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30 of your Packet</a:t>
            </a:r>
          </a:p>
        </p:txBody>
      </p:sp>
      <p:pic>
        <p:nvPicPr>
          <p:cNvPr id="4" name="Picture 3" descr="student response">
            <a:extLst>
              <a:ext uri="{FF2B5EF4-FFF2-40B4-BE49-F238E27FC236}">
                <a16:creationId xmlns:a16="http://schemas.microsoft.com/office/drawing/2014/main" id="{17EB5568-74F1-162D-F633-3113A3CF5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91" y="1234527"/>
            <a:ext cx="11312352" cy="4863980"/>
          </a:xfrm>
          <a:prstGeom prst="rect">
            <a:avLst/>
          </a:prstGeom>
        </p:spPr>
      </p:pic>
      <p:pic>
        <p:nvPicPr>
          <p:cNvPr id="6" name="Picture 5" descr="score of 4 for all parts correct">
            <a:extLst>
              <a:ext uri="{FF2B5EF4-FFF2-40B4-BE49-F238E27FC236}">
                <a16:creationId xmlns:a16="http://schemas.microsoft.com/office/drawing/2014/main" id="{5549EBF8-1DD3-78E1-CF36-F08F5E4B7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93" y="353485"/>
            <a:ext cx="5117516" cy="80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29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96"/>
    </mc:Choice>
    <mc:Fallback xmlns="">
      <p:transition spd="slow" advTm="37096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>
                <a:latin typeface="Arial"/>
                <a:cs typeface="Arial"/>
              </a:rPr>
              <a:t>Practice Response C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2EF05E23-A16E-414F-9A11-F83DF99CCA8E}"/>
              </a:ext>
            </a:extLst>
          </p:cNvPr>
          <p:cNvSpPr txBox="1"/>
          <p:nvPr/>
        </p:nvSpPr>
        <p:spPr>
          <a:xfrm>
            <a:off x="9473610" y="54599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31 of your Packet</a:t>
            </a:r>
          </a:p>
        </p:txBody>
      </p:sp>
      <p:pic>
        <p:nvPicPr>
          <p:cNvPr id="4" name="Picture 3" descr="student response">
            <a:extLst>
              <a:ext uri="{FF2B5EF4-FFF2-40B4-BE49-F238E27FC236}">
                <a16:creationId xmlns:a16="http://schemas.microsoft.com/office/drawing/2014/main" id="{D5BC4847-5412-2580-6350-20FA9CC72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91" y="1270651"/>
            <a:ext cx="11279695" cy="4586855"/>
          </a:xfrm>
          <a:prstGeom prst="rect">
            <a:avLst/>
          </a:prstGeom>
        </p:spPr>
      </p:pic>
      <p:pic>
        <p:nvPicPr>
          <p:cNvPr id="8" name="Picture 7" descr="score of 1 for part A correct">
            <a:extLst>
              <a:ext uri="{FF2B5EF4-FFF2-40B4-BE49-F238E27FC236}">
                <a16:creationId xmlns:a16="http://schemas.microsoft.com/office/drawing/2014/main" id="{EE4E9EAF-A495-EF67-FEDF-5B09B9252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996" y="325214"/>
            <a:ext cx="5518391" cy="85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0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40"/>
    </mc:Choice>
    <mc:Fallback xmlns="">
      <p:transition spd="slow" advTm="4764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633838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Arial"/>
                <a:cs typeface="Arial"/>
              </a:rPr>
              <a:t>Practice Response D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33BE673E-9F39-4A61-A8B8-95ABC63C49E2}"/>
              </a:ext>
            </a:extLst>
          </p:cNvPr>
          <p:cNvSpPr txBox="1"/>
          <p:nvPr/>
        </p:nvSpPr>
        <p:spPr>
          <a:xfrm>
            <a:off x="9473610" y="54599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32 of your Packet</a:t>
            </a:r>
          </a:p>
        </p:txBody>
      </p:sp>
      <p:pic>
        <p:nvPicPr>
          <p:cNvPr id="10" name="Picture 9" descr="student response">
            <a:extLst>
              <a:ext uri="{FF2B5EF4-FFF2-40B4-BE49-F238E27FC236}">
                <a16:creationId xmlns:a16="http://schemas.microsoft.com/office/drawing/2014/main" id="{CD244BAE-3513-9BA7-CD37-BBF5AA156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90" y="1288501"/>
            <a:ext cx="11334123" cy="4275151"/>
          </a:xfrm>
          <a:prstGeom prst="rect">
            <a:avLst/>
          </a:prstGeom>
        </p:spPr>
      </p:pic>
      <p:pic>
        <p:nvPicPr>
          <p:cNvPr id="22" name="Picture 21" descr="score of 0 for no parts correct">
            <a:extLst>
              <a:ext uri="{FF2B5EF4-FFF2-40B4-BE49-F238E27FC236}">
                <a16:creationId xmlns:a16="http://schemas.microsoft.com/office/drawing/2014/main" id="{5C9E7138-7B37-DF9F-23C1-AF69C517C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65749"/>
            <a:ext cx="5686890" cy="83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0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98"/>
    </mc:Choice>
    <mc:Fallback xmlns="">
      <p:transition spd="slow" advTm="41898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584819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Arial"/>
                <a:cs typeface="Arial"/>
              </a:rPr>
              <a:t>Practice Response E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BE604C7E-D288-4A00-BD32-CE5C7792C778}"/>
              </a:ext>
            </a:extLst>
          </p:cNvPr>
          <p:cNvSpPr txBox="1"/>
          <p:nvPr/>
        </p:nvSpPr>
        <p:spPr>
          <a:xfrm>
            <a:off x="9473610" y="54599"/>
            <a:ext cx="2114411" cy="318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latin typeface="Times New Roman" panose="02020603050405020304" pitchFamily="18" charset="0"/>
                <a:cs typeface="Times New Roman" panose="02020603050405020304" pitchFamily="18" charset="0"/>
              </a:rPr>
              <a:t>On page 33 of your Packet</a:t>
            </a:r>
          </a:p>
        </p:txBody>
      </p:sp>
      <p:pic>
        <p:nvPicPr>
          <p:cNvPr id="4" name="Picture 3" descr="student response">
            <a:extLst>
              <a:ext uri="{FF2B5EF4-FFF2-40B4-BE49-F238E27FC236}">
                <a16:creationId xmlns:a16="http://schemas.microsoft.com/office/drawing/2014/main" id="{0B1F0948-C22A-A99B-4F83-61599A855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91" y="1328948"/>
            <a:ext cx="11214380" cy="4501084"/>
          </a:xfrm>
          <a:prstGeom prst="rect">
            <a:avLst/>
          </a:prstGeom>
        </p:spPr>
      </p:pic>
      <p:pic>
        <p:nvPicPr>
          <p:cNvPr id="8" name="Picture 7" descr="score of 3 for parts A, C, and D correct">
            <a:extLst>
              <a:ext uri="{FF2B5EF4-FFF2-40B4-BE49-F238E27FC236}">
                <a16:creationId xmlns:a16="http://schemas.microsoft.com/office/drawing/2014/main" id="{6748CE9A-D315-E10A-96E3-4F3BE24CB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223" y="410140"/>
            <a:ext cx="5154153" cy="78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50"/>
    </mc:Choice>
    <mc:Fallback xmlns="">
      <p:transition spd="slow" advTm="4975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00527B-EF2C-4831-8907-C06A2584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 on DESE Website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B825DB5-E768-46F0-811E-5F4628A94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356189"/>
              </p:ext>
            </p:extLst>
          </p:nvPr>
        </p:nvGraphicFramePr>
        <p:xfrm>
          <a:off x="257175" y="2352732"/>
          <a:ext cx="1167765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675">
                  <a:extLst>
                    <a:ext uri="{9D8B030D-6E8A-4147-A177-3AD203B41FA5}">
                      <a16:colId xmlns:a16="http://schemas.microsoft.com/office/drawing/2014/main" val="1964159817"/>
                    </a:ext>
                  </a:extLst>
                </a:gridCol>
                <a:gridCol w="6276975">
                  <a:extLst>
                    <a:ext uri="{9D8B030D-6E8A-4147-A177-3AD203B41FA5}">
                      <a16:colId xmlns:a16="http://schemas.microsoft.com/office/drawing/2014/main" val="2975953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>
                          <a:latin typeface="Times New Roman"/>
                          <a:cs typeface="Times New Roman"/>
                        </a:rPr>
                        <a:t>Resource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Times New Roman"/>
                          <a:cs typeface="Times New Roman"/>
                        </a:rPr>
                        <a:t>Link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59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>
                          <a:latin typeface="Times New Roman"/>
                          <a:cs typeface="Times New Roman"/>
                        </a:rPr>
                        <a:t>MCAS headlines and links to MCAS site </a:t>
                      </a:r>
                      <a:endParaRPr lang="en-US" sz="20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>
                          <a:latin typeface="Times New Roman"/>
                          <a:cs typeface="Times New Roman"/>
                          <a:hlinkClick r:id="rId2"/>
                        </a:rPr>
                        <a:t>https://www.doe.mass.edu/mcas/</a:t>
                      </a:r>
                      <a:r>
                        <a:rPr lang="en-US" sz="1800">
                          <a:latin typeface="Times New Roman"/>
                          <a:cs typeface="Times New Roman"/>
                        </a:rPr>
                        <a:t> </a:t>
                      </a:r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20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Times New Roman"/>
                          <a:cs typeface="Times New Roman"/>
                        </a:rPr>
                        <a:t>Mathematics Test Designs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  <a:hlinkClick r:id="rId3"/>
                        </a:rPr>
                        <a:t>https://www.doe.mass.edu/mcas/tdd/math.html?section=testdesign</a:t>
                      </a:r>
                      <a:endParaRPr lang="en-US" sz="1800" u="none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7745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1">
                          <a:latin typeface="Times New Roman"/>
                          <a:cs typeface="Times New Roman"/>
                        </a:rPr>
                        <a:t>List of Standards Assessed on Grade 10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US" sz="1800" b="0" i="0" u="none" strike="noStrike" noProof="0">
                          <a:latin typeface="Times New Roman"/>
                          <a:hlinkClick r:id="rId4"/>
                        </a:rPr>
                        <a:t>https://www.doe.mass.edu/mcas/tdd/testdesign/g10-math-nextgen-standards.docx</a:t>
                      </a:r>
                      <a:endParaRPr lang="en-US" sz="1800" b="0" i="0" u="none" strike="noStrike" noProof="0">
                        <a:latin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400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Times New Roman"/>
                          <a:cs typeface="Times New Roman"/>
                        </a:rPr>
                        <a:t>Student Work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>
                          <a:latin typeface="Times New Roman"/>
                          <a:cs typeface="Times New Roman"/>
                          <a:hlinkClick r:id="rId5"/>
                        </a:rPr>
                        <a:t>https://www.doe.mass.edu/mcas/student/default.html</a:t>
                      </a:r>
                      <a:r>
                        <a:rPr lang="en-US" sz="1800">
                          <a:latin typeface="Times New Roman"/>
                          <a:cs typeface="Times New Roman"/>
                        </a:rPr>
                        <a:t> </a:t>
                      </a:r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6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Times New Roman"/>
                          <a:cs typeface="Times New Roman"/>
                        </a:rPr>
                        <a:t>Released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>
                          <a:latin typeface="Times New Roman"/>
                          <a:cs typeface="Times New Roman"/>
                          <a:hlinkClick r:id="rId6"/>
                        </a:rPr>
                        <a:t>http://mcas.pearsonsupport.com/released-items/math</a:t>
                      </a:r>
                      <a:endParaRPr lang="en-US" sz="18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2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Times New Roman"/>
                          <a:cs typeface="Times New Roman"/>
                        </a:rPr>
                        <a:t>Practice Tests and Tutorial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800">
                          <a:latin typeface="Times New Roman"/>
                          <a:cs typeface="Times New Roman"/>
                          <a:hlinkClick r:id="rId7"/>
                        </a:rPr>
                        <a:t>http://mcas.pearsonsupport.com/student/</a:t>
                      </a:r>
                      <a:r>
                        <a:rPr lang="en-US" sz="1800">
                          <a:latin typeface="Times New Roman"/>
                          <a:cs typeface="Times New Roman"/>
                        </a:rPr>
                        <a:t> </a:t>
                      </a:r>
                      <a:endParaRPr lang="en-US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207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24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685"/>
    </mc:Choice>
    <mc:Fallback xmlns="">
      <p:transition spd="slow" advTm="126685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3C716C-4259-417B-BD7B-BC56A4D6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Information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0BB6AE-674B-453E-B44E-458C6EB20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/>
              <a:t>DESE Office of Student Assessment </a:t>
            </a:r>
            <a:r>
              <a:rPr lang="en-US"/>
              <a:t>for policy questions </a:t>
            </a:r>
          </a:p>
          <a:p>
            <a:pPr marL="0" indent="0">
              <a:buNone/>
            </a:pPr>
            <a:r>
              <a:rPr lang="en-US"/>
              <a:t>(e.g., test designs, accommodations)</a:t>
            </a:r>
          </a:p>
          <a:p>
            <a:r>
              <a:rPr lang="en-US"/>
              <a:t>Web: </a:t>
            </a:r>
            <a:r>
              <a:rPr lang="en-US">
                <a:hlinkClick r:id="rId2"/>
              </a:rPr>
              <a:t>www.doe.mass.edu/mcas</a:t>
            </a:r>
            <a:endParaRPr lang="en-US"/>
          </a:p>
          <a:p>
            <a:r>
              <a:rPr lang="en-US">
                <a:latin typeface="Arial"/>
                <a:cs typeface="Arial"/>
              </a:rPr>
              <a:t>Email: </a:t>
            </a:r>
            <a:r>
              <a:rPr lang="en-US">
                <a:latin typeface="Arial"/>
                <a:cs typeface="Arial"/>
                <a:hlinkClick r:id="rId3"/>
              </a:rPr>
              <a:t>mcas@mass.gov</a:t>
            </a:r>
            <a:r>
              <a:rPr lang="en-US">
                <a:latin typeface="Arial"/>
                <a:cs typeface="Arial"/>
              </a:rPr>
              <a:t> </a:t>
            </a:r>
            <a:r>
              <a:rPr lang="en-US">
                <a:solidFill>
                  <a:srgbClr val="FF0000"/>
                </a:solidFill>
                <a:latin typeface="Arial"/>
                <a:cs typeface="Arial"/>
              </a:rPr>
              <a:t>(new)</a:t>
            </a:r>
            <a:endParaRPr lang="en-US">
              <a:solidFill>
                <a:srgbClr val="FF0000"/>
              </a:solidFill>
            </a:endParaRPr>
          </a:p>
          <a:p>
            <a:r>
              <a:rPr lang="en-US"/>
              <a:t>Phone: 781-338-3625</a:t>
            </a:r>
          </a:p>
          <a:p>
            <a:endParaRPr lang="en-US"/>
          </a:p>
          <a:p>
            <a:pPr marL="0" indent="0">
              <a:buNone/>
            </a:pPr>
            <a:r>
              <a:rPr lang="en-US" b="1"/>
              <a:t>MCAS Service Center</a:t>
            </a:r>
          </a:p>
          <a:p>
            <a:r>
              <a:rPr lang="en-US"/>
              <a:t>Web: </a:t>
            </a:r>
            <a:r>
              <a:rPr lang="en-US">
                <a:hlinkClick r:id="rId4"/>
              </a:rPr>
              <a:t>http://mcasservicecenter.com</a:t>
            </a:r>
            <a:endParaRPr lang="en-US"/>
          </a:p>
          <a:p>
            <a:r>
              <a:rPr lang="en-US"/>
              <a:t>Phone: 1-800-737-5103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7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33"/>
    </mc:Choice>
    <mc:Fallback xmlns="">
      <p:transition spd="slow" advTm="36833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F249-7AC7-4BDB-B314-E279B842A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66598"/>
            <a:ext cx="10515600" cy="1255698"/>
          </a:xfrm>
        </p:spPr>
        <p:txBody>
          <a:bodyPr/>
          <a:lstStyle/>
          <a:p>
            <a:r>
              <a:rPr lang="en-US" b="1"/>
              <a:t>THANK YOU</a:t>
            </a:r>
            <a:endParaRPr lang="en-US"/>
          </a:p>
        </p:txBody>
      </p:sp>
      <p:pic>
        <p:nvPicPr>
          <p:cNvPr id="4" name="Picture Placeholder 5">
            <a:extLst>
              <a:ext uri="{FF2B5EF4-FFF2-40B4-BE49-F238E27FC236}">
                <a16:creationId xmlns:a16="http://schemas.microsoft.com/office/drawing/2014/main" id="{A6F3E98C-325D-49FA-BB54-A05A5E894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" t="-195" r="-245" b="61318"/>
          <a:stretch/>
        </p:blipFill>
        <p:spPr>
          <a:xfrm>
            <a:off x="838200" y="4238626"/>
            <a:ext cx="8685212" cy="189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89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845"/>
    </mc:Choice>
    <mc:Fallback xmlns="">
      <p:transition spd="slow" advTm="18845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dcd57df-05e8-4749-9cc8-5afe3dcd00a5">
      <UserInfo>
        <DisplayName>Bettencourt, Helene H. (DESE)</DisplayName>
        <AccountId>18</AccountId>
        <AccountType/>
      </UserInfo>
    </SharedWithUsers>
    <lcf76f155ced4ddcb4097134ff3c332f xmlns="b906d55b-a694-4ee1-a926-b6d0b5dbfc30">
      <Terms xmlns="http://schemas.microsoft.com/office/infopath/2007/PartnerControls"/>
    </lcf76f155ced4ddcb4097134ff3c332f>
    <TaxCatchAll xmlns="fdcd57df-05e8-4749-9cc8-5afe3dcd00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15447D6B8768478664A78055317902" ma:contentTypeVersion="16" ma:contentTypeDescription="Create a new document." ma:contentTypeScope="" ma:versionID="4eb6f768a17ff3215ba03f0e292f39de">
  <xsd:schema xmlns:xsd="http://www.w3.org/2001/XMLSchema" xmlns:xs="http://www.w3.org/2001/XMLSchema" xmlns:p="http://schemas.microsoft.com/office/2006/metadata/properties" xmlns:ns2="b906d55b-a694-4ee1-a926-b6d0b5dbfc30" xmlns:ns3="fdcd57df-05e8-4749-9cc8-5afe3dcd00a5" targetNamespace="http://schemas.microsoft.com/office/2006/metadata/properties" ma:root="true" ma:fieldsID="e8932782819187edd9c5d04045c47511" ns2:_="" ns3:_="">
    <xsd:import namespace="b906d55b-a694-4ee1-a926-b6d0b5dbfc30"/>
    <xsd:import namespace="fdcd57df-05e8-4749-9cc8-5afe3dcd00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06d55b-a694-4ee1-a926-b6d0b5dbfc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cd57df-05e8-4749-9cc8-5afe3dcd00a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9585c6-1993-4430-a732-e7d5034e44b4}" ma:internalName="TaxCatchAll" ma:showField="CatchAllData" ma:web="fdcd57df-05e8-4749-9cc8-5afe3dcd00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34A98-F106-45CE-8E8A-DD686612E616}">
  <ds:schemaRefs>
    <ds:schemaRef ds:uri="b906d55b-a694-4ee1-a926-b6d0b5dbfc30"/>
    <ds:schemaRef ds:uri="fdcd57df-05e8-4749-9cc8-5afe3dcd00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0F4F6BA-9256-4D68-961F-89F22BA60E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D92738-637A-44F6-B50B-00F46F659186}">
  <ds:schemaRefs>
    <ds:schemaRef ds:uri="b906d55b-a694-4ee1-a926-b6d0b5dbfc30"/>
    <ds:schemaRef ds:uri="fdcd57df-05e8-4749-9cc8-5afe3dcd00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47</Slides>
  <Notes>37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 Scoring of Grade 10 Mathematics  MCAS Constructed Response Questions </vt:lpstr>
      <vt:lpstr>Agenda</vt:lpstr>
      <vt:lpstr>Life Cycle of a MCAS Mathematics Question</vt:lpstr>
      <vt:lpstr>Constructed Response (CR) Questions</vt:lpstr>
      <vt:lpstr>Things to Know</vt:lpstr>
      <vt:lpstr>Scoring Overview: Benchmarking Process</vt:lpstr>
      <vt:lpstr>Scoring Overview: Scorer Process</vt:lpstr>
      <vt:lpstr>First Scoring Demonstration</vt:lpstr>
      <vt:lpstr>Question 1: Grade 10 – Statistics &amp; Probability – Released 2021</vt:lpstr>
      <vt:lpstr>Grade 10 Question Sample Response</vt:lpstr>
      <vt:lpstr>Grade 10 Scoring Guide</vt:lpstr>
      <vt:lpstr>Grade 10 Question Scoring Notes</vt:lpstr>
      <vt:lpstr>Training Response: Score 4</vt:lpstr>
      <vt:lpstr>Training Response: Score 4 Cont'd</vt:lpstr>
      <vt:lpstr>Training Response: Score 3</vt:lpstr>
      <vt:lpstr>Training Response: Score 3 Cont'd</vt:lpstr>
      <vt:lpstr>Training Response: Score 2</vt:lpstr>
      <vt:lpstr>Training Response: Score 2 Cont'd</vt:lpstr>
      <vt:lpstr>Training Response: Score 1 </vt:lpstr>
      <vt:lpstr>Training Response: Score 1 Cont'd</vt:lpstr>
      <vt:lpstr>Training Response: Score 0 </vt:lpstr>
      <vt:lpstr>Training Response: Score 0 Cont'd</vt:lpstr>
      <vt:lpstr>Individual Practice of Scoring Student Responses</vt:lpstr>
      <vt:lpstr>Practice Response A </vt:lpstr>
      <vt:lpstr>Practice Response B </vt:lpstr>
      <vt:lpstr>Practice Response C </vt:lpstr>
      <vt:lpstr>Practice Response D </vt:lpstr>
      <vt:lpstr>Practice Response E </vt:lpstr>
      <vt:lpstr>Second Scoring Demonstration</vt:lpstr>
      <vt:lpstr>Question 2: Grade 10 – Number &amp; Quantity – Released 2023</vt:lpstr>
      <vt:lpstr>Grade 10 Question Sample Response</vt:lpstr>
      <vt:lpstr>Grade 10 Scoring Guide</vt:lpstr>
      <vt:lpstr>Grade 10 Question Scoring Notes</vt:lpstr>
      <vt:lpstr>Training Response: Score 4</vt:lpstr>
      <vt:lpstr>Training Response: Score 3</vt:lpstr>
      <vt:lpstr>Training Response: Score 2</vt:lpstr>
      <vt:lpstr>Training Response: Score 1</vt:lpstr>
      <vt:lpstr>Training Response: Score 0</vt:lpstr>
      <vt:lpstr>Individual Practice of Scoring Student Responses</vt:lpstr>
      <vt:lpstr>Practice Response A </vt:lpstr>
      <vt:lpstr>Practice Response B</vt:lpstr>
      <vt:lpstr>Practice Response C</vt:lpstr>
      <vt:lpstr>Practice Response D</vt:lpstr>
      <vt:lpstr>Practice Response E</vt:lpstr>
      <vt:lpstr>Resources on DESE Website</vt:lpstr>
      <vt:lpstr>Contact Information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Scoring of Grade 10 Constructed Response Question</dc:title>
  <dc:creator>Lanai, Evy (DESE)</dc:creator>
  <cp:revision>2</cp:revision>
  <dcterms:created xsi:type="dcterms:W3CDTF">2022-10-11T20:32:22Z</dcterms:created>
  <dcterms:modified xsi:type="dcterms:W3CDTF">2024-05-23T18:02:15Z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4411600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ContentTypeId">
    <vt:lpwstr>0x0101007615447D6B8768478664A78055317902</vt:lpwstr>
  </property>
</Properties>
</file>