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ppt/tags/tag9.xml" ContentType="application/vnd.openxmlformats-officedocument.presentationml.tags+xml"/>
  <Override PartName="/ppt/notesSlides/notesSlide22.xml" ContentType="application/vnd.openxmlformats-officedocument.presentationml.notesSlide+xml"/>
  <Override PartName="/ppt/tags/tag10.xml" ContentType="application/vnd.openxmlformats-officedocument.presentationml.tags+xml"/>
  <Override PartName="/ppt/notesSlides/notesSlide23.xml" ContentType="application/vnd.openxmlformats-officedocument.presentationml.notesSlide+xml"/>
  <Override PartName="/ppt/tags/tag11.xml" ContentType="application/vnd.openxmlformats-officedocument.presentationml.tags+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3.xml" ContentType="application/vnd.openxmlformats-officedocument.presentationml.tags+xml"/>
  <Override PartName="/ppt/notesSlides/notesSlide30.xml" ContentType="application/vnd.openxmlformats-officedocument.presentationml.notesSlide+xml"/>
  <Override PartName="/ppt/tags/tag14.xml" ContentType="application/vnd.openxmlformats-officedocument.presentationml.tags+xml"/>
  <Override PartName="/ppt/notesSlides/notesSlide31.xml" ContentType="application/vnd.openxmlformats-officedocument.presentationml.notesSlide+xml"/>
  <Override PartName="/ppt/tags/tag15.xml" ContentType="application/vnd.openxmlformats-officedocument.presentationml.tags+xml"/>
  <Override PartName="/ppt/notesSlides/notesSlide32.xml" ContentType="application/vnd.openxmlformats-officedocument.presentationml.notesSlide+xml"/>
  <Override PartName="/ppt/tags/tag16.xml" ContentType="application/vnd.openxmlformats-officedocument.presentationml.tags+xml"/>
  <Override PartName="/ppt/notesSlides/notesSlide33.xml" ContentType="application/vnd.openxmlformats-officedocument.presentationml.notesSlide+xml"/>
  <Override PartName="/ppt/tags/tag17.xml" ContentType="application/vnd.openxmlformats-officedocument.presentationml.tags+xml"/>
  <Override PartName="/ppt/notesSlides/notesSlide34.xml" ContentType="application/vnd.openxmlformats-officedocument.presentationml.notesSlide+xml"/>
  <Override PartName="/ppt/tags/tag18.xml" ContentType="application/vnd.openxmlformats-officedocument.presentationml.tags+xml"/>
  <Override PartName="/ppt/notesSlides/notesSlide35.xml" ContentType="application/vnd.openxmlformats-officedocument.presentationml.notesSlide+xml"/>
  <Override PartName="/ppt/tags/tag19.xml" ContentType="application/vnd.openxmlformats-officedocument.presentationml.tags+xml"/>
  <Override PartName="/ppt/notesSlides/notesSlide36.xml" ContentType="application/vnd.openxmlformats-officedocument.presentationml.notesSlide+xml"/>
  <Override PartName="/ppt/tags/tag20.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1.xml" ContentType="application/vnd.openxmlformats-officedocument.presentationml.tags+xml"/>
  <Override PartName="/ppt/notesSlides/notesSlide39.xml" ContentType="application/vnd.openxmlformats-officedocument.presentationml.notesSlide+xml"/>
  <Override PartName="/ppt/tags/tag22.xml" ContentType="application/vnd.openxmlformats-officedocument.presentationml.tags+xml"/>
  <Override PartName="/ppt/notesSlides/notesSlide40.xml" ContentType="application/vnd.openxmlformats-officedocument.presentationml.notesSlide+xml"/>
  <Override PartName="/ppt/tags/tag23.xml" ContentType="application/vnd.openxmlformats-officedocument.presentationml.tags+xml"/>
  <Override PartName="/ppt/notesSlides/notesSlide41.xml" ContentType="application/vnd.openxmlformats-officedocument.presentationml.notesSlide+xml"/>
  <Override PartName="/ppt/tags/tag24.xml" ContentType="application/vnd.openxmlformats-officedocument.presentationml.tags+xml"/>
  <Override PartName="/ppt/notesSlides/notesSlide42.xml" ContentType="application/vnd.openxmlformats-officedocument.presentationml.notesSlide+xml"/>
  <Override PartName="/ppt/tags/tag25.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1"/>
  </p:notesMasterIdLst>
  <p:handoutMasterIdLst>
    <p:handoutMasterId r:id="rId52"/>
  </p:handoutMasterIdLst>
  <p:sldIdLst>
    <p:sldId id="256" r:id="rId5"/>
    <p:sldId id="1214" r:id="rId6"/>
    <p:sldId id="1365" r:id="rId7"/>
    <p:sldId id="1291" r:id="rId8"/>
    <p:sldId id="1292" r:id="rId9"/>
    <p:sldId id="1277" r:id="rId10"/>
    <p:sldId id="1216" r:id="rId11"/>
    <p:sldId id="1220" r:id="rId12"/>
    <p:sldId id="1262" r:id="rId13"/>
    <p:sldId id="1314" r:id="rId14"/>
    <p:sldId id="1313" r:id="rId15"/>
    <p:sldId id="1336" r:id="rId16"/>
    <p:sldId id="1276" r:id="rId17"/>
    <p:sldId id="1278" r:id="rId18"/>
    <p:sldId id="1354" r:id="rId19"/>
    <p:sldId id="1355" r:id="rId20"/>
    <p:sldId id="1357" r:id="rId21"/>
    <p:sldId id="1358" r:id="rId22"/>
    <p:sldId id="1359" r:id="rId23"/>
    <p:sldId id="1263" r:id="rId24"/>
    <p:sldId id="1360" r:id="rId25"/>
    <p:sldId id="1361" r:id="rId26"/>
    <p:sldId id="1362" r:id="rId27"/>
    <p:sldId id="1363" r:id="rId28"/>
    <p:sldId id="1364" r:id="rId29"/>
    <p:sldId id="1333" r:id="rId30"/>
    <p:sldId id="1328" r:id="rId31"/>
    <p:sldId id="1337" r:id="rId32"/>
    <p:sldId id="1327" r:id="rId33"/>
    <p:sldId id="1326" r:id="rId34"/>
    <p:sldId id="1341" r:id="rId35"/>
    <p:sldId id="1342" r:id="rId36"/>
    <p:sldId id="1343" r:id="rId37"/>
    <p:sldId id="1344" r:id="rId38"/>
    <p:sldId id="1348" r:id="rId39"/>
    <p:sldId id="1346" r:id="rId40"/>
    <p:sldId id="1347" r:id="rId41"/>
    <p:sldId id="1367" r:id="rId42"/>
    <p:sldId id="1350" r:id="rId43"/>
    <p:sldId id="1351" r:id="rId44"/>
    <p:sldId id="1352" r:id="rId45"/>
    <p:sldId id="1318" r:id="rId46"/>
    <p:sldId id="1349" r:id="rId47"/>
    <p:sldId id="1366" r:id="rId48"/>
    <p:sldId id="1311" r:id="rId49"/>
    <p:sldId id="125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8821E3-D0F7-5A08-C235-157EF3687FB9}" name="Bowler, Catherine (DESE)" initials="B(" userId="S::catherine.bowler@mass.gov::8079525b-6fe2-45b7-ba6f-1bf3b30f1c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owler, Catherine (DESE)" initials="BC(" lastIdx="5" clrIdx="0">
    <p:extLst>
      <p:ext uri="{19B8F6BF-5375-455C-9EA6-DF929625EA0E}">
        <p15:presenceInfo xmlns:p15="http://schemas.microsoft.com/office/powerpoint/2012/main" userId="S::Catherine.Bowler@mass.gov::8079525b-6fe2-45b7-ba6f-1bf3b30f1c16" providerId="AD"/>
      </p:ext>
    </p:extLst>
  </p:cmAuthor>
  <p:cmAuthor id="2" name="Saunter, Isadel (DESE)" initials="SI(" lastIdx="5" clrIdx="1">
    <p:extLst>
      <p:ext uri="{19B8F6BF-5375-455C-9EA6-DF929625EA0E}">
        <p15:presenceInfo xmlns:p15="http://schemas.microsoft.com/office/powerpoint/2012/main" userId="S::Isadel.Saunter@mass.gov::e0241abd-a61a-4dd0-b070-c33cb6c38e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000000"/>
    <a:srgbClr val="3647B6"/>
    <a:srgbClr val="8397E7"/>
    <a:srgbClr val="AFCBFD"/>
    <a:srgbClr val="93A9FF"/>
    <a:srgbClr val="86A9E2"/>
    <a:srgbClr val="494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767B2D-3D7F-403F-9A39-119B32FD3188}" v="2" dt="2024-05-01T16:49:56.2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autoAdjust="0"/>
    <p:restoredTop sz="86449" autoAdjust="0"/>
  </p:normalViewPr>
  <p:slideViewPr>
    <p:cSldViewPr snapToGrid="0">
      <p:cViewPr varScale="1">
        <p:scale>
          <a:sx n="57" d="100"/>
          <a:sy n="57" d="100"/>
        </p:scale>
        <p:origin x="268" y="28"/>
      </p:cViewPr>
      <p:guideLst/>
    </p:cSldViewPr>
  </p:slideViewPr>
  <p:outlineViewPr>
    <p:cViewPr>
      <p:scale>
        <a:sx n="33" d="100"/>
        <a:sy n="33" d="100"/>
      </p:scale>
      <p:origin x="0" y="-14794"/>
    </p:cViewPr>
  </p:outlineViewPr>
  <p:notesTextViewPr>
    <p:cViewPr>
      <p:scale>
        <a:sx n="3" d="2"/>
        <a:sy n="3" d="2"/>
      </p:scale>
      <p:origin x="0" y="0"/>
    </p:cViewPr>
  </p:notesTextViewPr>
  <p:notesViewPr>
    <p:cSldViewPr snapToGrid="0">
      <p:cViewPr varScale="1">
        <p:scale>
          <a:sx n="75" d="100"/>
          <a:sy n="75" d="100"/>
        </p:scale>
        <p:origin x="2938"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5/6/2024</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5/6/2024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a:p>
        </p:txBody>
      </p:sp>
    </p:spTree>
    <p:extLst>
      <p:ext uri="{BB962C8B-B14F-4D97-AF65-F5344CB8AC3E}">
        <p14:creationId xmlns:p14="http://schemas.microsoft.com/office/powerpoint/2010/main" val="120572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a:t>
            </a:fld>
            <a:endParaRPr lang="en-US"/>
          </a:p>
        </p:txBody>
      </p:sp>
    </p:spTree>
    <p:extLst>
      <p:ext uri="{BB962C8B-B14F-4D97-AF65-F5344CB8AC3E}">
        <p14:creationId xmlns:p14="http://schemas.microsoft.com/office/powerpoint/2010/main" val="121351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570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dirty="0"/>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5712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4125751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a:p>
        </p:txBody>
      </p:sp>
    </p:spTree>
    <p:extLst>
      <p:ext uri="{BB962C8B-B14F-4D97-AF65-F5344CB8AC3E}">
        <p14:creationId xmlns:p14="http://schemas.microsoft.com/office/powerpoint/2010/main" val="3373843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altLang="en-US" sz="1100" dirty="0"/>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a:p>
        </p:txBody>
      </p:sp>
    </p:spTree>
    <p:extLst>
      <p:ext uri="{BB962C8B-B14F-4D97-AF65-F5344CB8AC3E}">
        <p14:creationId xmlns:p14="http://schemas.microsoft.com/office/powerpoint/2010/main" val="317767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endParaRPr lang="en-US" altLang="en-US" sz="1100" b="1" dirty="0"/>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a:p>
        </p:txBody>
      </p:sp>
    </p:spTree>
    <p:extLst>
      <p:ext uri="{BB962C8B-B14F-4D97-AF65-F5344CB8AC3E}">
        <p14:creationId xmlns:p14="http://schemas.microsoft.com/office/powerpoint/2010/main" val="1530279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a:p>
        </p:txBody>
      </p:sp>
    </p:spTree>
    <p:extLst>
      <p:ext uri="{BB962C8B-B14F-4D97-AF65-F5344CB8AC3E}">
        <p14:creationId xmlns:p14="http://schemas.microsoft.com/office/powerpoint/2010/main" val="36927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5"/>
          </p:nvPr>
        </p:nvSpPr>
        <p:spPr/>
        <p:txBody>
          <a:bodyPr/>
          <a:lstStyle/>
          <a:p>
            <a:fld id="{825FC15E-7FD1-034A-9729-2C6FA6821FBB}" type="slidenum">
              <a:rPr lang="en-US" smtClean="0"/>
              <a:t>9</a:t>
            </a:fld>
            <a:endParaRPr lang="en-US"/>
          </a:p>
        </p:txBody>
      </p:sp>
    </p:spTree>
    <p:extLst>
      <p:ext uri="{BB962C8B-B14F-4D97-AF65-F5344CB8AC3E}">
        <p14:creationId xmlns:p14="http://schemas.microsoft.com/office/powerpoint/2010/main" val="178738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a:p>
        </p:txBody>
      </p:sp>
    </p:spTree>
    <p:extLst>
      <p:ext uri="{BB962C8B-B14F-4D97-AF65-F5344CB8AC3E}">
        <p14:creationId xmlns:p14="http://schemas.microsoft.com/office/powerpoint/2010/main" val="82163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a:p>
        </p:txBody>
      </p:sp>
    </p:spTree>
    <p:extLst>
      <p:ext uri="{BB962C8B-B14F-4D97-AF65-F5344CB8AC3E}">
        <p14:creationId xmlns:p14="http://schemas.microsoft.com/office/powerpoint/2010/main" val="419641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12</a:t>
            </a:fld>
            <a:endParaRPr lang="en-US"/>
          </a:p>
        </p:txBody>
      </p:sp>
    </p:spTree>
    <p:extLst>
      <p:ext uri="{BB962C8B-B14F-4D97-AF65-F5344CB8AC3E}">
        <p14:creationId xmlns:p14="http://schemas.microsoft.com/office/powerpoint/2010/main" val="467382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a:p>
        </p:txBody>
      </p:sp>
    </p:spTree>
    <p:extLst>
      <p:ext uri="{BB962C8B-B14F-4D97-AF65-F5344CB8AC3E}">
        <p14:creationId xmlns:p14="http://schemas.microsoft.com/office/powerpoint/2010/main" val="2322815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a:p>
        </p:txBody>
      </p:sp>
    </p:spTree>
    <p:extLst>
      <p:ext uri="{BB962C8B-B14F-4D97-AF65-F5344CB8AC3E}">
        <p14:creationId xmlns:p14="http://schemas.microsoft.com/office/powerpoint/2010/main" val="334116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RETURN HERE</a:t>
            </a:r>
          </a:p>
        </p:txBody>
      </p:sp>
      <p:sp>
        <p:nvSpPr>
          <p:cNvPr id="4" name="Slide Number Placeholder 3"/>
          <p:cNvSpPr>
            <a:spLocks noGrp="1"/>
          </p:cNvSpPr>
          <p:nvPr>
            <p:ph type="sldNum" sz="quarter" idx="5"/>
          </p:nvPr>
        </p:nvSpPr>
        <p:spPr/>
        <p:txBody>
          <a:bodyPr/>
          <a:lstStyle/>
          <a:p>
            <a:fld id="{825FC15E-7FD1-034A-9729-2C6FA6821FBB}" type="slidenum">
              <a:rPr lang="en-US" smtClean="0"/>
              <a:t>15</a:t>
            </a:fld>
            <a:endParaRPr lang="en-US"/>
          </a:p>
        </p:txBody>
      </p:sp>
    </p:spTree>
    <p:extLst>
      <p:ext uri="{BB962C8B-B14F-4D97-AF65-F5344CB8AC3E}">
        <p14:creationId xmlns:p14="http://schemas.microsoft.com/office/powerpoint/2010/main" val="4175082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2872479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a:p>
        </p:txBody>
      </p:sp>
    </p:spTree>
    <p:extLst>
      <p:ext uri="{BB962C8B-B14F-4D97-AF65-F5344CB8AC3E}">
        <p14:creationId xmlns:p14="http://schemas.microsoft.com/office/powerpoint/2010/main" val="1343904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18</a:t>
            </a:fld>
            <a:endParaRPr lang="en-US"/>
          </a:p>
        </p:txBody>
      </p:sp>
    </p:spTree>
    <p:extLst>
      <p:ext uri="{BB962C8B-B14F-4D97-AF65-F5344CB8AC3E}">
        <p14:creationId xmlns:p14="http://schemas.microsoft.com/office/powerpoint/2010/main" val="1526094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19</a:t>
            </a:fld>
            <a:endParaRPr lang="en-US"/>
          </a:p>
        </p:txBody>
      </p:sp>
    </p:spTree>
    <p:extLst>
      <p:ext uri="{BB962C8B-B14F-4D97-AF65-F5344CB8AC3E}">
        <p14:creationId xmlns:p14="http://schemas.microsoft.com/office/powerpoint/2010/main" val="3027845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10" rtl="0" eaLnBrk="1" fontAlgn="auto" latinLnBrk="0" hangingPunct="1">
              <a:lnSpc>
                <a:spcPct val="107000"/>
              </a:lnSpc>
              <a:spcBef>
                <a:spcPts val="0"/>
              </a:spcBef>
              <a:spcAft>
                <a:spcPts val="0"/>
              </a:spcAft>
              <a:buClrTx/>
              <a:buSzTx/>
              <a:buFontTx/>
              <a:buNone/>
              <a:tabLst/>
              <a:defRPr/>
            </a:pPr>
            <a:endParaRPr lang="en-US" sz="800" b="0" i="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459575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21</a:t>
            </a:fld>
            <a:endParaRPr lang="en-US"/>
          </a:p>
        </p:txBody>
      </p:sp>
    </p:spTree>
    <p:extLst>
      <p:ext uri="{BB962C8B-B14F-4D97-AF65-F5344CB8AC3E}">
        <p14:creationId xmlns:p14="http://schemas.microsoft.com/office/powerpoint/2010/main" val="2374980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chemeClr val="tx1"/>
              </a:solidFill>
              <a:latin typeface="+mn-lt"/>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a:p>
        </p:txBody>
      </p:sp>
    </p:spTree>
    <p:extLst>
      <p:ext uri="{BB962C8B-B14F-4D97-AF65-F5344CB8AC3E}">
        <p14:creationId xmlns:p14="http://schemas.microsoft.com/office/powerpoint/2010/main" val="1013642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23</a:t>
            </a:fld>
            <a:endParaRPr lang="en-US"/>
          </a:p>
        </p:txBody>
      </p:sp>
    </p:spTree>
    <p:extLst>
      <p:ext uri="{BB962C8B-B14F-4D97-AF65-F5344CB8AC3E}">
        <p14:creationId xmlns:p14="http://schemas.microsoft.com/office/powerpoint/2010/main" val="3317670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chemeClr val="tx1"/>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24</a:t>
            </a:fld>
            <a:endParaRPr lang="en-US"/>
          </a:p>
        </p:txBody>
      </p:sp>
    </p:spTree>
    <p:extLst>
      <p:ext uri="{BB962C8B-B14F-4D97-AF65-F5344CB8AC3E}">
        <p14:creationId xmlns:p14="http://schemas.microsoft.com/office/powerpoint/2010/main" val="3506149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a:p>
        </p:txBody>
      </p:sp>
    </p:spTree>
    <p:extLst>
      <p:ext uri="{BB962C8B-B14F-4D97-AF65-F5344CB8AC3E}">
        <p14:creationId xmlns:p14="http://schemas.microsoft.com/office/powerpoint/2010/main" val="3667353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26</a:t>
            </a:fld>
            <a:endParaRPr lang="en-US"/>
          </a:p>
        </p:txBody>
      </p:sp>
    </p:spTree>
    <p:extLst>
      <p:ext uri="{BB962C8B-B14F-4D97-AF65-F5344CB8AC3E}">
        <p14:creationId xmlns:p14="http://schemas.microsoft.com/office/powerpoint/2010/main" val="1464051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27</a:t>
            </a:fld>
            <a:endParaRPr lang="en-US"/>
          </a:p>
        </p:txBody>
      </p:sp>
    </p:spTree>
    <p:extLst>
      <p:ext uri="{BB962C8B-B14F-4D97-AF65-F5344CB8AC3E}">
        <p14:creationId xmlns:p14="http://schemas.microsoft.com/office/powerpoint/2010/main" val="41964107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lnSpc>
                <a:spcPct val="107000"/>
              </a:lnSpc>
              <a:defRPr/>
            </a:pPr>
            <a:endParaRPr lang="en-US" sz="1100" b="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a:p>
        </p:txBody>
      </p:sp>
    </p:spTree>
    <p:extLst>
      <p:ext uri="{BB962C8B-B14F-4D97-AF65-F5344CB8AC3E}">
        <p14:creationId xmlns:p14="http://schemas.microsoft.com/office/powerpoint/2010/main" val="988159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a:p>
        </p:txBody>
      </p:sp>
    </p:spTree>
    <p:extLst>
      <p:ext uri="{BB962C8B-B14F-4D97-AF65-F5344CB8AC3E}">
        <p14:creationId xmlns:p14="http://schemas.microsoft.com/office/powerpoint/2010/main" val="2322815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a:p>
        </p:txBody>
      </p:sp>
    </p:spTree>
    <p:extLst>
      <p:ext uri="{BB962C8B-B14F-4D97-AF65-F5344CB8AC3E}">
        <p14:creationId xmlns:p14="http://schemas.microsoft.com/office/powerpoint/2010/main" val="3341164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a:p>
        </p:txBody>
      </p:sp>
    </p:spTree>
    <p:extLst>
      <p:ext uri="{BB962C8B-B14F-4D97-AF65-F5344CB8AC3E}">
        <p14:creationId xmlns:p14="http://schemas.microsoft.com/office/powerpoint/2010/main" val="557821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a:p>
        </p:txBody>
      </p:sp>
    </p:spTree>
    <p:extLst>
      <p:ext uri="{BB962C8B-B14F-4D97-AF65-F5344CB8AC3E}">
        <p14:creationId xmlns:p14="http://schemas.microsoft.com/office/powerpoint/2010/main" val="3580096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a:p>
        </p:txBody>
      </p:sp>
    </p:spTree>
    <p:extLst>
      <p:ext uri="{BB962C8B-B14F-4D97-AF65-F5344CB8AC3E}">
        <p14:creationId xmlns:p14="http://schemas.microsoft.com/office/powerpoint/2010/main" val="3788836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a:p>
        </p:txBody>
      </p:sp>
    </p:spTree>
    <p:extLst>
      <p:ext uri="{BB962C8B-B14F-4D97-AF65-F5344CB8AC3E}">
        <p14:creationId xmlns:p14="http://schemas.microsoft.com/office/powerpoint/2010/main" val="38555249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35</a:t>
            </a:fld>
            <a:endParaRPr lang="en-US"/>
          </a:p>
        </p:txBody>
      </p:sp>
    </p:spTree>
    <p:extLst>
      <p:ext uri="{BB962C8B-B14F-4D97-AF65-F5344CB8AC3E}">
        <p14:creationId xmlns:p14="http://schemas.microsoft.com/office/powerpoint/2010/main" val="2303112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a:p>
        </p:txBody>
      </p:sp>
    </p:spTree>
    <p:extLst>
      <p:ext uri="{BB962C8B-B14F-4D97-AF65-F5344CB8AC3E}">
        <p14:creationId xmlns:p14="http://schemas.microsoft.com/office/powerpoint/2010/main" val="4064826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37</a:t>
            </a:fld>
            <a:endParaRPr lang="en-US"/>
          </a:p>
        </p:txBody>
      </p:sp>
    </p:spTree>
    <p:extLst>
      <p:ext uri="{BB962C8B-B14F-4D97-AF65-F5344CB8AC3E}">
        <p14:creationId xmlns:p14="http://schemas.microsoft.com/office/powerpoint/2010/main" val="37092540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721B0-0196-9132-174A-8B8AD146D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81073-AA50-D1E9-B17E-A6DCAF9A4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FC857-45D2-0269-4727-9ABD370F3562}"/>
              </a:ext>
            </a:extLst>
          </p:cNvPr>
          <p:cNvSpPr>
            <a:spLocks noGrp="1"/>
          </p:cNvSpPr>
          <p:nvPr>
            <p:ph type="body" idx="1"/>
          </p:nvPr>
        </p:nvSpPr>
        <p:spPr/>
        <p:txBody>
          <a:bodyPr/>
          <a:lstStyle/>
          <a:p>
            <a:pPr marL="0" marR="0" lvl="0" indent="0" algn="l" defTabSz="942210" rtl="0" eaLnBrk="1" fontAlgn="auto" latinLnBrk="0" hangingPunct="1">
              <a:lnSpc>
                <a:spcPct val="107000"/>
              </a:lnSpc>
              <a:spcBef>
                <a:spcPts val="0"/>
              </a:spcBef>
              <a:spcAft>
                <a:spcPts val="0"/>
              </a:spcAft>
              <a:buClrTx/>
              <a:buSzTx/>
              <a:buFontTx/>
              <a:buNone/>
              <a:tabLst/>
              <a:defRPr/>
            </a:pPr>
            <a:endParaRPr lang="en-US" sz="800" b="0" i="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E02706B-3447-7A3E-974D-726DBF94181E}"/>
              </a:ext>
            </a:extLst>
          </p:cNvPr>
          <p:cNvSpPr>
            <a:spLocks noGrp="1"/>
          </p:cNvSpPr>
          <p:nvPr>
            <p:ph type="sldNum" sz="quarter" idx="5"/>
          </p:nvPr>
        </p:nvSpPr>
        <p:spPr/>
        <p:txBody>
          <a:bodyPr/>
          <a:lstStyle/>
          <a:p>
            <a:fld id="{825FC15E-7FD1-034A-9729-2C6FA6821FBB}" type="slidenum">
              <a:rPr lang="en-US" smtClean="0"/>
              <a:t>38</a:t>
            </a:fld>
            <a:endParaRPr lang="en-US"/>
          </a:p>
        </p:txBody>
      </p:sp>
    </p:spTree>
    <p:extLst>
      <p:ext uri="{BB962C8B-B14F-4D97-AF65-F5344CB8AC3E}">
        <p14:creationId xmlns:p14="http://schemas.microsoft.com/office/powerpoint/2010/main" val="26023078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39</a:t>
            </a:fld>
            <a:endParaRPr lang="en-US"/>
          </a:p>
        </p:txBody>
      </p:sp>
    </p:spTree>
    <p:extLst>
      <p:ext uri="{BB962C8B-B14F-4D97-AF65-F5344CB8AC3E}">
        <p14:creationId xmlns:p14="http://schemas.microsoft.com/office/powerpoint/2010/main" val="4203070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40</a:t>
            </a:fld>
            <a:endParaRPr lang="en-US"/>
          </a:p>
        </p:txBody>
      </p:sp>
    </p:spTree>
    <p:extLst>
      <p:ext uri="{BB962C8B-B14F-4D97-AF65-F5344CB8AC3E}">
        <p14:creationId xmlns:p14="http://schemas.microsoft.com/office/powerpoint/2010/main" val="20553993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41</a:t>
            </a:fld>
            <a:endParaRPr lang="en-US"/>
          </a:p>
        </p:txBody>
      </p:sp>
    </p:spTree>
    <p:extLst>
      <p:ext uri="{BB962C8B-B14F-4D97-AF65-F5344CB8AC3E}">
        <p14:creationId xmlns:p14="http://schemas.microsoft.com/office/powerpoint/2010/main" val="11048061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42</a:t>
            </a:fld>
            <a:endParaRPr lang="en-US"/>
          </a:p>
        </p:txBody>
      </p:sp>
    </p:spTree>
    <p:extLst>
      <p:ext uri="{BB962C8B-B14F-4D97-AF65-F5344CB8AC3E}">
        <p14:creationId xmlns:p14="http://schemas.microsoft.com/office/powerpoint/2010/main" val="17665781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43</a:t>
            </a:fld>
            <a:endParaRPr lang="en-US"/>
          </a:p>
        </p:txBody>
      </p:sp>
    </p:spTree>
    <p:extLst>
      <p:ext uri="{BB962C8B-B14F-4D97-AF65-F5344CB8AC3E}">
        <p14:creationId xmlns:p14="http://schemas.microsoft.com/office/powerpoint/2010/main" val="570039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0">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44</a:t>
            </a:fld>
            <a:endParaRPr lang="en-US"/>
          </a:p>
        </p:txBody>
      </p:sp>
    </p:spTree>
    <p:extLst>
      <p:ext uri="{BB962C8B-B14F-4D97-AF65-F5344CB8AC3E}">
        <p14:creationId xmlns:p14="http://schemas.microsoft.com/office/powerpoint/2010/main" val="117567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45</a:t>
            </a:fld>
            <a:endParaRPr lang="en-US"/>
          </a:p>
        </p:txBody>
      </p:sp>
    </p:spTree>
    <p:extLst>
      <p:ext uri="{BB962C8B-B14F-4D97-AF65-F5344CB8AC3E}">
        <p14:creationId xmlns:p14="http://schemas.microsoft.com/office/powerpoint/2010/main" val="32575331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46</a:t>
            </a:fld>
            <a:endParaRPr lang="en-US"/>
          </a:p>
        </p:txBody>
      </p:sp>
    </p:spTree>
    <p:extLst>
      <p:ext uri="{BB962C8B-B14F-4D97-AF65-F5344CB8AC3E}">
        <p14:creationId xmlns:p14="http://schemas.microsoft.com/office/powerpoint/2010/main" val="1101194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15.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18.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20.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3.xml"/><Relationship Id="rId1" Type="http://schemas.openxmlformats.org/officeDocument/2006/relationships/tags" Target="../tags/tag23.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ags" Target="../tags/tag24.xml"/><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3.xml"/><Relationship Id="rId1" Type="http://schemas.openxmlformats.org/officeDocument/2006/relationships/tags" Target="../tags/tag25.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8" Type="http://schemas.openxmlformats.org/officeDocument/2006/relationships/hyperlink" Target="https://www.doe.mass.edu/mcas/training.html" TargetMode="External"/><Relationship Id="rId3" Type="http://schemas.openxmlformats.org/officeDocument/2006/relationships/hyperlink" Target="https://www.doe.mass.edu/mcas/" TargetMode="External"/><Relationship Id="rId7" Type="http://schemas.openxmlformats.org/officeDocument/2006/relationships/hyperlink" Target="http://mcas.pearsonsupport.com/student/"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hyperlink" Target="http://mcas.pearsonsupport.com/released-items/science/" TargetMode="External"/><Relationship Id="rId5" Type="http://schemas.openxmlformats.org/officeDocument/2006/relationships/hyperlink" Target="https://www.doe.mass.edu/mcas/student/default.html" TargetMode="External"/><Relationship Id="rId4" Type="http://schemas.openxmlformats.org/officeDocument/2006/relationships/hyperlink" Target="https://www.doe.mass.edu/mcas/tdd/sci.html"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doe.mass.edu/mcas"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hyperlink" Target="http://mcasservicecenter.com/" TargetMode="External"/><Relationship Id="rId4" Type="http://schemas.openxmlformats.org/officeDocument/2006/relationships/hyperlink" Target="mailto:mcas@mass.gov"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C4D94E-A9AA-62DE-5E4F-A297B528F86F}"/>
              </a:ext>
            </a:extLst>
          </p:cNvPr>
          <p:cNvSpPr>
            <a:spLocks noGrp="1"/>
          </p:cNvSpPr>
          <p:nvPr>
            <p:ph type="ctrTitle"/>
          </p:nvPr>
        </p:nvSpPr>
        <p:spPr>
          <a:xfrm>
            <a:off x="247134" y="1656471"/>
            <a:ext cx="11755395" cy="3179140"/>
          </a:xfrm>
        </p:spPr>
        <p:txBody>
          <a:bodyPr>
            <a:normAutofit/>
          </a:bodyPr>
          <a:lstStyle/>
          <a:p>
            <a:pPr marL="0" marR="0" algn="ctr" fontAlgn="base">
              <a:spcBef>
                <a:spcPts val="0"/>
              </a:spcBef>
              <a:spcAft>
                <a:spcPts val="0"/>
              </a:spcAft>
            </a:pPr>
            <a:r>
              <a:rPr lang="en-US" sz="5000" dirty="0">
                <a:solidFill>
                  <a:srgbClr val="002060"/>
                </a:solidFill>
              </a:rPr>
              <a:t>MCAS Scoring of</a:t>
            </a:r>
            <a:br>
              <a:rPr lang="en-US" sz="5000" dirty="0">
                <a:solidFill>
                  <a:srgbClr val="002060"/>
                </a:solidFill>
              </a:rPr>
            </a:br>
            <a:r>
              <a:rPr lang="en-US" sz="5000" dirty="0">
                <a:solidFill>
                  <a:srgbClr val="002060"/>
                </a:solidFill>
              </a:rPr>
              <a:t>Science &amp; Technology/Engineering</a:t>
            </a:r>
            <a:br>
              <a:rPr lang="en-US" sz="5000" dirty="0">
                <a:solidFill>
                  <a:srgbClr val="002060"/>
                </a:solidFill>
              </a:rPr>
            </a:br>
            <a:r>
              <a:rPr lang="en-US" sz="5000" dirty="0">
                <a:solidFill>
                  <a:srgbClr val="002060"/>
                </a:solidFill>
              </a:rPr>
              <a:t>Constructed-Response Items:</a:t>
            </a:r>
            <a:br>
              <a:rPr lang="en-US" sz="5000" dirty="0">
                <a:solidFill>
                  <a:srgbClr val="002060"/>
                </a:solidFill>
              </a:rPr>
            </a:br>
            <a:r>
              <a:rPr lang="en-US" sz="5000" dirty="0">
                <a:solidFill>
                  <a:srgbClr val="002060"/>
                </a:solidFill>
              </a:rPr>
              <a:t>Introductory Physics</a:t>
            </a:r>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a:xfrm>
            <a:off x="412047" y="5971036"/>
            <a:ext cx="3815396" cy="535271"/>
          </a:xfrm>
        </p:spPr>
        <p:txBody>
          <a:bodyPr>
            <a:normAutofit/>
          </a:bodyPr>
          <a:lstStyle/>
          <a:p>
            <a:r>
              <a:rPr lang="en-US" sz="3000" dirty="0">
                <a:solidFill>
                  <a:srgbClr val="002060"/>
                </a:solidFill>
              </a:rPr>
              <a:t>2024</a:t>
            </a:r>
          </a:p>
        </p:txBody>
      </p:sp>
    </p:spTree>
    <p:extLst>
      <p:ext uri="{BB962C8B-B14F-4D97-AF65-F5344CB8AC3E}">
        <p14:creationId xmlns:p14="http://schemas.microsoft.com/office/powerpoint/2010/main" val="3472057045"/>
      </p:ext>
    </p:extLst>
  </p:cSld>
  <p:clrMapOvr>
    <a:masterClrMapping/>
  </p:clrMapOvr>
  <mc:AlternateContent xmlns:mc="http://schemas.openxmlformats.org/markup-compatibility/2006" xmlns:p14="http://schemas.microsoft.com/office/powerpoint/2010/main">
    <mc:Choice Requires="p14">
      <p:transition spd="slow" p14:dur="2000" advTm="57672"/>
    </mc:Choice>
    <mc:Fallback xmlns="">
      <p:transition spd="slow" advTm="57672"/>
    </mc:Fallback>
  </mc:AlternateContent>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94635"/>
          </a:xfrm>
        </p:spPr>
        <p:txBody>
          <a:bodyPr>
            <a:normAutofit/>
          </a:bodyPr>
          <a:lstStyle/>
          <a:p>
            <a:r>
              <a:rPr lang="en-US" sz="4400"/>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633046" y="1465385"/>
            <a:ext cx="10714891" cy="459251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sz="3000" dirty="0">
                <a:latin typeface="Arial"/>
                <a:cs typeface="Arial"/>
              </a:rPr>
              <a:t>Overview of MCAS test development and scoring process</a:t>
            </a:r>
          </a:p>
          <a:p>
            <a:pPr marL="457200" indent="-457200">
              <a:spcBef>
                <a:spcPts val="600"/>
              </a:spcBef>
              <a:spcAft>
                <a:spcPts val="600"/>
              </a:spcAft>
              <a:buFont typeface="Arial" panose="020B0604020202020204" pitchFamily="34" charset="0"/>
              <a:buChar char="•"/>
            </a:pPr>
            <a:r>
              <a:rPr lang="en-US" sz="3000" dirty="0">
                <a:latin typeface="Arial"/>
                <a:cs typeface="Arial"/>
              </a:rPr>
              <a:t>Introductory Physics constructed-response (CR) scoring</a:t>
            </a:r>
            <a:endParaRPr lang="en-US" sz="3000" dirty="0"/>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Roller Coaster CR </a:t>
            </a:r>
          </a:p>
          <a:p>
            <a:pPr marL="914400" lvl="1" indent="-457200">
              <a:spcBef>
                <a:spcPts val="600"/>
              </a:spcBef>
              <a:spcAft>
                <a:spcPts val="600"/>
              </a:spcAft>
              <a:buFont typeface="Arial" panose="020B0604020202020204" pitchFamily="34" charset="0"/>
              <a:buChar char="•"/>
            </a:pPr>
            <a:r>
              <a:rPr lang="en-US" sz="3000" dirty="0">
                <a:solidFill>
                  <a:schemeClr val="tx1"/>
                </a:solidFill>
                <a:latin typeface="Arial"/>
                <a:cs typeface="Arial"/>
              </a:rPr>
              <a:t>Series Circuit CR</a:t>
            </a:r>
          </a:p>
          <a:p>
            <a:pPr marL="457200" indent="-457200">
              <a:spcBef>
                <a:spcPts val="600"/>
              </a:spcBef>
              <a:spcAft>
                <a:spcPts val="600"/>
              </a:spcAft>
              <a:buFont typeface="Arial" panose="020B0604020202020204" pitchFamily="34" charset="0"/>
              <a:buChar char="•"/>
            </a:pPr>
            <a:r>
              <a:rPr lang="en-US" sz="3000" dirty="0">
                <a:latin typeface="Arial"/>
                <a:cs typeface="Arial"/>
              </a:rPr>
              <a:t>Review resources available on the Department’s website</a:t>
            </a:r>
          </a:p>
        </p:txBody>
      </p:sp>
      <p:pic>
        <p:nvPicPr>
          <p:cNvPr id="2050" name="Picture 2">
            <a:extLst>
              <a:ext uri="{FF2B5EF4-FFF2-40B4-BE49-F238E27FC236}">
                <a16:creationId xmlns:a16="http://schemas.microsoft.com/office/drawing/2014/main" id="{426D1634-3F2E-4428-A534-582E1A34D73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074" y="106799"/>
            <a:ext cx="1386603" cy="1386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725495"/>
      </p:ext>
    </p:extLst>
  </p:cSld>
  <p:clrMapOvr>
    <a:masterClrMapping/>
  </p:clrMapOvr>
  <mc:AlternateContent xmlns:mc="http://schemas.openxmlformats.org/markup-compatibility/2006" xmlns:p14="http://schemas.microsoft.com/office/powerpoint/2010/main">
    <mc:Choice Requires="p14">
      <p:transition spd="slow" p14:dur="2000" advTm="21784"/>
    </mc:Choice>
    <mc:Fallback xmlns="">
      <p:transition spd="slow" advTm="217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594D32-4FB1-4CB4-97BB-F6D8F6ADED87}"/>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descr="Life cycle of Science and Technology/Engineering (STE) Item">
            <a:extLst>
              <a:ext uri="{FF2B5EF4-FFF2-40B4-BE49-F238E27FC236}">
                <a16:creationId xmlns:a16="http://schemas.microsoft.com/office/drawing/2014/main" id="{4A65438E-EADC-1C00-6116-CD039E60A1EA}"/>
              </a:ext>
            </a:extLst>
          </p:cNvPr>
          <p:cNvSpPr txBox="1">
            <a:spLocks noGrp="1"/>
          </p:cNvSpPr>
          <p:nvPr>
            <p:ph type="title" idx="4294967295"/>
          </p:nvPr>
        </p:nvSpPr>
        <p:spPr>
          <a:xfrm>
            <a:off x="2321399" y="266700"/>
            <a:ext cx="7549202" cy="1077218"/>
          </a:xfrm>
          <a:prstGeom prst="rect">
            <a:avLst/>
          </a:prstGeom>
          <a:solidFill>
            <a:schemeClr val="accent3">
              <a:lumMod val="20000"/>
              <a:lumOff val="80000"/>
            </a:schemeClr>
          </a:solidFill>
          <a:ln w="25400" cap="sq" cmpd="sng">
            <a:solidFill>
              <a:srgbClr val="060A12"/>
            </a:solidFill>
            <a:prstDash/>
            <a:beve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60A12"/>
                </a:solidFill>
                <a:effectLst/>
                <a:uLnTx/>
                <a:uFillTx/>
                <a:latin typeface="Times New Roman" panose="02020603050405020304" pitchFamily="18" charset="0"/>
                <a:ea typeface="+mn-ea"/>
                <a:cs typeface="Times New Roman" panose="02020603050405020304" pitchFamily="18" charset="0"/>
              </a:rPr>
              <a:t>Life Cycle of Science and Technology/Engineering (STE) Item</a:t>
            </a:r>
          </a:p>
        </p:txBody>
      </p:sp>
      <p:pic>
        <p:nvPicPr>
          <p:cNvPr id="4" name="Picture 3" descr="The science test development process has many steps, including reviews by educator committees, publications staff, and content experts. ">
            <a:extLst>
              <a:ext uri="{FF2B5EF4-FFF2-40B4-BE49-F238E27FC236}">
                <a16:creationId xmlns:a16="http://schemas.microsoft.com/office/drawing/2014/main" id="{ADD9C095-CF2F-FACC-4567-E779D1EC1F99}"/>
              </a:ext>
            </a:extLst>
          </p:cNvPr>
          <p:cNvPicPr>
            <a:picLocks noChangeAspect="1"/>
          </p:cNvPicPr>
          <p:nvPr/>
        </p:nvPicPr>
        <p:blipFill rotWithShape="1">
          <a:blip r:embed="rId4"/>
          <a:srcRect t="21148"/>
          <a:stretch/>
        </p:blipFill>
        <p:spPr>
          <a:xfrm>
            <a:off x="0" y="1459834"/>
            <a:ext cx="12191130" cy="5398166"/>
          </a:xfrm>
          <a:prstGeom prst="rect">
            <a:avLst/>
          </a:prstGeom>
        </p:spPr>
      </p:pic>
    </p:spTree>
    <p:custDataLst>
      <p:tags r:id="rId1"/>
    </p:custDataLst>
    <p:extLst>
      <p:ext uri="{BB962C8B-B14F-4D97-AF65-F5344CB8AC3E}">
        <p14:creationId xmlns:p14="http://schemas.microsoft.com/office/powerpoint/2010/main" val="405387162"/>
      </p:ext>
    </p:extLst>
  </p:cSld>
  <p:clrMapOvr>
    <a:masterClrMapping/>
  </p:clrMapOvr>
  <mc:AlternateContent xmlns:mc="http://schemas.openxmlformats.org/markup-compatibility/2006" xmlns:p14="http://schemas.microsoft.com/office/powerpoint/2010/main">
    <mc:Choice Requires="p14">
      <p:transition spd="slow" p14:dur="2000" advTm="202398"/>
    </mc:Choice>
    <mc:Fallback xmlns="">
      <p:transition spd="slow" advTm="20239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Constructed-Response (CR) Questions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266092"/>
            <a:ext cx="10990385" cy="5010882"/>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dirty="0"/>
              <a:t>Students write a response to a multi-part question</a:t>
            </a:r>
            <a:endParaRPr lang="en-US" sz="3000" dirty="0"/>
          </a:p>
          <a:p>
            <a:pPr marL="457200" indent="-457200">
              <a:spcBef>
                <a:spcPts val="600"/>
              </a:spcBef>
              <a:spcAft>
                <a:spcPts val="600"/>
              </a:spcAft>
              <a:buFont typeface="Arial" panose="020B0604020202020204" pitchFamily="34" charset="0"/>
              <a:buChar char="•"/>
            </a:pPr>
            <a:r>
              <a:rPr lang="en-US" sz="3000" dirty="0"/>
              <a:t>Often ask students to explain their reasoning, use evidence from data, or show their work</a:t>
            </a:r>
          </a:p>
          <a:p>
            <a:pPr marL="457200" indent="-457200">
              <a:spcBef>
                <a:spcPts val="600"/>
              </a:spcBef>
              <a:spcAft>
                <a:spcPts val="600"/>
              </a:spcAft>
              <a:buFont typeface="Arial" panose="020B0604020202020204" pitchFamily="34" charset="0"/>
              <a:buChar char="•"/>
            </a:pPr>
            <a:r>
              <a:rPr lang="en-US" sz="3000" dirty="0"/>
              <a:t>Scored holistically with partial credit</a:t>
            </a:r>
          </a:p>
        </p:txBody>
      </p:sp>
      <p:pic>
        <p:nvPicPr>
          <p:cNvPr id="11" name="Picture 10" descr="Sample layout of a computer-based item">
            <a:extLst>
              <a:ext uri="{FF2B5EF4-FFF2-40B4-BE49-F238E27FC236}">
                <a16:creationId xmlns:a16="http://schemas.microsoft.com/office/drawing/2014/main" id="{0605918E-31F6-4A11-A8C0-D5B31FC3AE34}"/>
              </a:ext>
            </a:extLst>
          </p:cNvPr>
          <p:cNvPicPr>
            <a:picLocks noChangeAspect="1"/>
          </p:cNvPicPr>
          <p:nvPr/>
        </p:nvPicPr>
        <p:blipFill>
          <a:blip r:embed="rId3"/>
          <a:stretch>
            <a:fillRect/>
          </a:stretch>
        </p:blipFill>
        <p:spPr>
          <a:xfrm>
            <a:off x="2184400" y="3371628"/>
            <a:ext cx="2352065" cy="2808285"/>
          </a:xfrm>
          <a:prstGeom prst="rect">
            <a:avLst/>
          </a:prstGeom>
        </p:spPr>
      </p:pic>
      <p:sp>
        <p:nvSpPr>
          <p:cNvPr id="12" name="TextBox 11">
            <a:extLst>
              <a:ext uri="{FF2B5EF4-FFF2-40B4-BE49-F238E27FC236}">
                <a16:creationId xmlns:a16="http://schemas.microsoft.com/office/drawing/2014/main" id="{1BEEC876-5DF8-4712-82A5-2E7FF4D4EF2C}"/>
              </a:ext>
            </a:extLst>
          </p:cNvPr>
          <p:cNvSpPr txBox="1"/>
          <p:nvPr/>
        </p:nvSpPr>
        <p:spPr>
          <a:xfrm>
            <a:off x="3864930" y="3402201"/>
            <a:ext cx="646331"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CBT</a:t>
            </a:r>
          </a:p>
        </p:txBody>
      </p:sp>
      <p:pic>
        <p:nvPicPr>
          <p:cNvPr id="9" name="Picture 8" descr="Sample layout for a paper-based item">
            <a:extLst>
              <a:ext uri="{FF2B5EF4-FFF2-40B4-BE49-F238E27FC236}">
                <a16:creationId xmlns:a16="http://schemas.microsoft.com/office/drawing/2014/main" id="{2321D0B7-9364-4600-9378-0F4D42340AC4}"/>
              </a:ext>
            </a:extLst>
          </p:cNvPr>
          <p:cNvPicPr>
            <a:picLocks noChangeAspect="1"/>
          </p:cNvPicPr>
          <p:nvPr/>
        </p:nvPicPr>
        <p:blipFill>
          <a:blip r:embed="rId4"/>
          <a:stretch>
            <a:fillRect/>
          </a:stretch>
        </p:blipFill>
        <p:spPr>
          <a:xfrm>
            <a:off x="5132387" y="3356604"/>
            <a:ext cx="4911716" cy="2808285"/>
          </a:xfrm>
          <a:prstGeom prst="rect">
            <a:avLst/>
          </a:prstGeom>
        </p:spPr>
      </p:pic>
      <p:sp>
        <p:nvSpPr>
          <p:cNvPr id="13" name="TextBox 12">
            <a:extLst>
              <a:ext uri="{FF2B5EF4-FFF2-40B4-BE49-F238E27FC236}">
                <a16:creationId xmlns:a16="http://schemas.microsoft.com/office/drawing/2014/main" id="{2B2C6465-0DC5-4F23-AEAA-0B7F258AD736}"/>
              </a:ext>
            </a:extLst>
          </p:cNvPr>
          <p:cNvSpPr txBox="1"/>
          <p:nvPr/>
        </p:nvSpPr>
        <p:spPr>
          <a:xfrm>
            <a:off x="9374093" y="3371628"/>
            <a:ext cx="633507" cy="369332"/>
          </a:xfrm>
          <a:prstGeom prst="rect">
            <a:avLst/>
          </a:prstGeom>
          <a:solidFill>
            <a:schemeClr val="bg1"/>
          </a:solidFill>
          <a:ln>
            <a:solidFill>
              <a:srgbClr val="000000"/>
            </a:solidFill>
          </a:ln>
        </p:spPr>
        <p:txBody>
          <a:bodyPr wrap="none" rtlCol="0">
            <a:spAutoFit/>
          </a:bodyPr>
          <a:lstStyle/>
          <a:p>
            <a:r>
              <a:rPr lang="en-US">
                <a:latin typeface="Arial" panose="020B0604020202020204" pitchFamily="34" charset="0"/>
                <a:cs typeface="Arial" panose="020B0604020202020204" pitchFamily="34" charset="0"/>
              </a:rPr>
              <a:t>PBT</a:t>
            </a:r>
          </a:p>
        </p:txBody>
      </p:sp>
    </p:spTree>
    <p:extLst>
      <p:ext uri="{BB962C8B-B14F-4D97-AF65-F5344CB8AC3E}">
        <p14:creationId xmlns:p14="http://schemas.microsoft.com/office/powerpoint/2010/main" val="2658138095"/>
      </p:ext>
    </p:extLst>
  </p:cSld>
  <p:clrMapOvr>
    <a:masterClrMapping/>
  </p:clrMapOvr>
  <mc:AlternateContent xmlns:mc="http://schemas.openxmlformats.org/markup-compatibility/2006" xmlns:p14="http://schemas.microsoft.com/office/powerpoint/2010/main">
    <mc:Choice Requires="p14">
      <p:transition spd="slow" p14:dur="2000" advTm="109719"/>
    </mc:Choice>
    <mc:Fallback xmlns="">
      <p:transition spd="slow" advTm="1097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976697"/>
          </a:xfrm>
        </p:spPr>
        <p:txBody>
          <a:bodyPr>
            <a:normAutofit/>
          </a:bodyPr>
          <a:lstStyle/>
          <a:p>
            <a:r>
              <a:rPr lang="en-US" sz="4400">
                <a:latin typeface="Arial"/>
                <a:cs typeface="Arial"/>
              </a:rPr>
              <a:t>Things Not Scored on Science Tests</a:t>
            </a:r>
            <a:endParaRPr lang="en-US" sz="440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418492"/>
            <a:ext cx="10307518" cy="4858481"/>
          </a:xfrm>
        </p:spPr>
        <p:txBody>
          <a:bodyPr vert="horz" lIns="91440" tIns="45720" rIns="91440" bIns="45720" rtlCol="0" anchor="t">
            <a:noAutofit/>
          </a:bodyPr>
          <a:lstStyle/>
          <a:p>
            <a:pPr marL="457200" indent="-457200">
              <a:spcBef>
                <a:spcPts val="600"/>
              </a:spcBef>
              <a:spcAft>
                <a:spcPts val="600"/>
              </a:spcAft>
              <a:buFont typeface="Arial" panose="020B0604020202020204" pitchFamily="34" charset="0"/>
              <a:buChar char="•"/>
            </a:pPr>
            <a:r>
              <a:rPr lang="en-US" altLang="en-US" sz="3000">
                <a:latin typeface="Arial"/>
                <a:cs typeface="Arial"/>
              </a:rPr>
              <a:t>Spelling, grammar, and punctuation </a:t>
            </a:r>
            <a:endParaRPr lang="en-US"/>
          </a:p>
          <a:p>
            <a:pPr marL="457200" indent="-457200">
              <a:spcBef>
                <a:spcPts val="600"/>
              </a:spcBef>
              <a:spcAft>
                <a:spcPts val="600"/>
              </a:spcAft>
              <a:buFont typeface="Arial" panose="020B0604020202020204" pitchFamily="34" charset="0"/>
              <a:buChar char="•"/>
            </a:pPr>
            <a:r>
              <a:rPr lang="en-US" altLang="en-US" sz="3000">
                <a:latin typeface="Arial"/>
                <a:cs typeface="Arial"/>
              </a:rPr>
              <a:t>Above grade-level misconceptions</a:t>
            </a:r>
          </a:p>
          <a:p>
            <a:pPr marL="457200" indent="-457200">
              <a:spcBef>
                <a:spcPts val="600"/>
              </a:spcBef>
              <a:spcAft>
                <a:spcPts val="600"/>
              </a:spcAft>
              <a:buFont typeface="Arial" panose="020B0604020202020204" pitchFamily="34" charset="0"/>
              <a:buChar char="•"/>
            </a:pPr>
            <a:r>
              <a:rPr lang="en-US" altLang="en-US" sz="3000">
                <a:latin typeface="Arial"/>
                <a:cs typeface="Arial"/>
              </a:rPr>
              <a:t>Extra or irrelevant information (though caution against this)</a:t>
            </a:r>
            <a:endParaRPr lang="en-US" altLang="en-US" sz="3000"/>
          </a:p>
          <a:p>
            <a:pPr marL="457200" indent="-457200">
              <a:spcBef>
                <a:spcPts val="600"/>
              </a:spcBef>
              <a:spcAft>
                <a:spcPts val="600"/>
              </a:spcAft>
              <a:buFont typeface="Arial" panose="020B0604020202020204" pitchFamily="34" charset="0"/>
              <a:buChar char="•"/>
            </a:pPr>
            <a:r>
              <a:rPr lang="en-US" altLang="en-US" sz="3000">
                <a:latin typeface="Arial"/>
                <a:cs typeface="Arial"/>
              </a:rPr>
              <a:t>Using an incorrect calculation from a previous part of an item (typically)</a:t>
            </a:r>
          </a:p>
          <a:p>
            <a:pPr marL="457200" indent="-457200">
              <a:spcBef>
                <a:spcPts val="600"/>
              </a:spcBef>
              <a:spcAft>
                <a:spcPts val="600"/>
              </a:spcAft>
              <a:buFont typeface="Arial" panose="020B0604020202020204" pitchFamily="34" charset="0"/>
              <a:buChar char="•"/>
            </a:pPr>
            <a:r>
              <a:rPr lang="en-US" altLang="en-US" sz="3000">
                <a:latin typeface="Arial"/>
                <a:cs typeface="Arial"/>
              </a:rPr>
              <a:t>Significant figures</a:t>
            </a:r>
            <a:endParaRPr lang="en-US" altLang="en-US" sz="3000"/>
          </a:p>
        </p:txBody>
      </p:sp>
      <p:pic>
        <p:nvPicPr>
          <p:cNvPr id="1026" name="Picture 2">
            <a:extLst>
              <a:ext uri="{FF2B5EF4-FFF2-40B4-BE49-F238E27FC236}">
                <a16:creationId xmlns:a16="http://schemas.microsoft.com/office/drawing/2014/main" id="{4EE53FE1-D2DE-4E60-B2AA-6D71C2D84F6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5938" y="1"/>
            <a:ext cx="1494692" cy="149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953250"/>
      </p:ext>
    </p:extLst>
  </p:cSld>
  <p:clrMapOvr>
    <a:masterClrMapping/>
  </p:clrMapOvr>
  <mc:AlternateContent xmlns:mc="http://schemas.openxmlformats.org/markup-compatibility/2006" xmlns:p14="http://schemas.microsoft.com/office/powerpoint/2010/main">
    <mc:Choice Requires="p14">
      <p:transition spd="slow" p14:dur="2000" advTm="85001"/>
    </mc:Choice>
    <mc:Fallback xmlns="">
      <p:transition spd="slow" advTm="8500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383180"/>
            <a:ext cx="10990385" cy="800851"/>
          </a:xfrm>
        </p:spPr>
        <p:txBody>
          <a:bodyPr>
            <a:normAutofit/>
          </a:bodyPr>
          <a:lstStyle/>
          <a:p>
            <a:r>
              <a:rPr lang="en-US" sz="4400"/>
              <a:t>Full Credit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4031"/>
            <a:ext cx="10037886" cy="4881928"/>
          </a:xfrm>
        </p:spPr>
        <p:txBody>
          <a:bodyPr vert="horz" lIns="91440" tIns="45720" rIns="91440" bIns="45720" rtlCol="0" anchor="t">
            <a:noAutofit/>
          </a:bodyPr>
          <a:lstStyle/>
          <a:p>
            <a:pPr>
              <a:lnSpc>
                <a:spcPct val="90000"/>
              </a:lnSpc>
              <a:spcBef>
                <a:spcPts val="600"/>
              </a:spcBef>
              <a:spcAft>
                <a:spcPts val="600"/>
              </a:spcAft>
            </a:pPr>
            <a:r>
              <a:rPr lang="en-US" altLang="en-US" sz="3000">
                <a:latin typeface="Arial"/>
                <a:cs typeface="Arial"/>
              </a:rPr>
              <a:t>Students who earn full credit:</a:t>
            </a:r>
          </a:p>
          <a:p>
            <a:pPr marL="571500" indent="-571500">
              <a:spcBef>
                <a:spcPts val="600"/>
              </a:spcBef>
              <a:spcAft>
                <a:spcPts val="600"/>
              </a:spcAft>
              <a:buFont typeface="Wingdings" panose="05000000000000000000" pitchFamily="2" charset="2"/>
              <a:buChar char="ü"/>
            </a:pPr>
            <a:r>
              <a:rPr lang="en-US" altLang="en-US" sz="3000">
                <a:latin typeface="Arial"/>
                <a:cs typeface="Arial"/>
              </a:rPr>
              <a:t>Answer all parts</a:t>
            </a:r>
          </a:p>
          <a:p>
            <a:pPr marL="571500" indent="-571500">
              <a:spcBef>
                <a:spcPts val="600"/>
              </a:spcBef>
              <a:spcAft>
                <a:spcPts val="600"/>
              </a:spcAft>
              <a:buFont typeface="Wingdings" panose="05000000000000000000" pitchFamily="2" charset="2"/>
              <a:buChar char="ü"/>
            </a:pPr>
            <a:r>
              <a:rPr lang="en-US" altLang="en-US" sz="3000">
                <a:latin typeface="Arial"/>
                <a:cs typeface="Arial"/>
              </a:rPr>
              <a:t>Apply correct content knowledge and practices</a:t>
            </a:r>
          </a:p>
          <a:p>
            <a:pPr marL="571500" indent="-571500">
              <a:spcBef>
                <a:spcPts val="600"/>
              </a:spcBef>
              <a:spcAft>
                <a:spcPts val="600"/>
              </a:spcAft>
              <a:buFont typeface="Wingdings" panose="05000000000000000000" pitchFamily="2" charset="2"/>
              <a:buChar char="ü"/>
            </a:pPr>
            <a:r>
              <a:rPr lang="en-US" altLang="en-US" sz="3000">
                <a:latin typeface="Arial"/>
                <a:cs typeface="Arial"/>
              </a:rPr>
              <a:t>Follow instructions, such as:</a:t>
            </a:r>
          </a:p>
          <a:p>
            <a:pPr marL="1485900" lvl="2" indent="-571500">
              <a:spcBef>
                <a:spcPts val="600"/>
              </a:spcBef>
              <a:spcAft>
                <a:spcPts val="600"/>
              </a:spcAft>
              <a:buFont typeface="Arial" panose="020B0604020202020204" pitchFamily="34" charset="0"/>
              <a:buChar char="•"/>
            </a:pPr>
            <a:r>
              <a:rPr lang="en-US" altLang="en-US" sz="2400">
                <a:solidFill>
                  <a:schemeClr val="tx1"/>
                </a:solidFill>
                <a:latin typeface="Arial"/>
                <a:cs typeface="Arial"/>
              </a:rPr>
              <a:t>Explaining reasoning </a:t>
            </a:r>
            <a:endParaRPr lang="en-US" altLang="en-US" sz="2400">
              <a:solidFill>
                <a:schemeClr val="tx1"/>
              </a:solidFill>
            </a:endParaRPr>
          </a:p>
          <a:p>
            <a:pPr marL="1485900" lvl="2" indent="-571500">
              <a:spcBef>
                <a:spcPts val="600"/>
              </a:spcBef>
              <a:spcAft>
                <a:spcPts val="600"/>
              </a:spcAft>
              <a:buFont typeface="Arial" panose="020B0604020202020204" pitchFamily="34" charset="0"/>
              <a:buChar char="•"/>
            </a:pPr>
            <a:r>
              <a:rPr lang="en-US" altLang="en-US" sz="2400">
                <a:solidFill>
                  <a:schemeClr val="tx1"/>
                </a:solidFill>
                <a:latin typeface="Arial"/>
                <a:cs typeface="Arial"/>
              </a:rPr>
              <a:t>Using data from a table or graph to support an answer </a:t>
            </a:r>
            <a:endParaRPr lang="en-US" altLang="en-US" sz="2400">
              <a:solidFill>
                <a:schemeClr val="tx1"/>
              </a:solidFill>
            </a:endParaRPr>
          </a:p>
          <a:p>
            <a:pPr marL="1485900" lvl="2" indent="-571500">
              <a:spcBef>
                <a:spcPts val="600"/>
              </a:spcBef>
              <a:spcAft>
                <a:spcPts val="600"/>
              </a:spcAft>
              <a:buFont typeface="Arial" panose="020B0604020202020204" pitchFamily="34" charset="0"/>
              <a:buChar char="•"/>
            </a:pPr>
            <a:r>
              <a:rPr lang="en-US" altLang="en-US" sz="2400">
                <a:solidFill>
                  <a:schemeClr val="tx1"/>
                </a:solidFill>
                <a:latin typeface="Arial"/>
                <a:cs typeface="Arial"/>
              </a:rPr>
              <a:t>Showing calculations and including correct units</a:t>
            </a:r>
          </a:p>
        </p:txBody>
      </p:sp>
      <p:pic>
        <p:nvPicPr>
          <p:cNvPr id="2050" name="Picture 2">
            <a:extLst>
              <a:ext uri="{FF2B5EF4-FFF2-40B4-BE49-F238E27FC236}">
                <a16:creationId xmlns:a16="http://schemas.microsoft.com/office/drawing/2014/main" id="{0F572494-110D-49AC-A3DA-C9A074723DCF}"/>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23" y="-574797"/>
            <a:ext cx="2444261" cy="2444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04990"/>
      </p:ext>
    </p:extLst>
  </p:cSld>
  <p:clrMapOvr>
    <a:masterClrMapping/>
  </p:clrMapOvr>
  <mc:AlternateContent xmlns:mc="http://schemas.openxmlformats.org/markup-compatibility/2006" xmlns:p14="http://schemas.microsoft.com/office/powerpoint/2010/main">
    <mc:Choice Requires="p14">
      <p:transition spd="slow" p14:dur="2000" advTm="123998"/>
    </mc:Choice>
    <mc:Fallback xmlns="">
      <p:transition spd="slow" advTm="12399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Scoring Overview: Benchmarking </a:t>
            </a:r>
          </a:p>
        </p:txBody>
      </p:sp>
      <p:sp>
        <p:nvSpPr>
          <p:cNvPr id="4" name="Content Placeholder 1">
            <a:extLst>
              <a:ext uri="{FF2B5EF4-FFF2-40B4-BE49-F238E27FC236}">
                <a16:creationId xmlns:a16="http://schemas.microsoft.com/office/drawing/2014/main" id="{7A86326C-17E1-A4F9-B6B2-A3FBA30FCC00}"/>
              </a:ext>
            </a:extLst>
          </p:cNvPr>
          <p:cNvSpPr txBox="1">
            <a:spLocks/>
          </p:cNvSpPr>
          <p:nvPr/>
        </p:nvSpPr>
        <p:spPr>
          <a:xfrm>
            <a:off x="335952" y="1219200"/>
            <a:ext cx="11715021" cy="48012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90000"/>
              </a:lnSpc>
              <a:spcAft>
                <a:spcPts val="600"/>
              </a:spcAft>
            </a:pPr>
            <a:r>
              <a:rPr lang="en-US" altLang="en-US" sz="3000"/>
              <a:t>Review and discuss the scoring of student responses</a:t>
            </a:r>
          </a:p>
          <a:p>
            <a:pPr eaLnBrk="1" hangingPunct="1">
              <a:lnSpc>
                <a:spcPct val="90000"/>
              </a:lnSpc>
              <a:spcAft>
                <a:spcPts val="600"/>
              </a:spcAft>
            </a:pPr>
            <a:r>
              <a:rPr lang="en-US" altLang="en-US" sz="3000"/>
              <a:t>Adjust detailed scoring notes, which include: </a:t>
            </a:r>
          </a:p>
          <a:p>
            <a:pPr lvl="1">
              <a:spcAft>
                <a:spcPts val="600"/>
              </a:spcAft>
            </a:pPr>
            <a:r>
              <a:rPr lang="en-US" altLang="en-US" sz="3000"/>
              <a:t>Correct responses with reasoning/calculations</a:t>
            </a:r>
          </a:p>
          <a:p>
            <a:pPr lvl="1">
              <a:spcAft>
                <a:spcPts val="600"/>
              </a:spcAft>
            </a:pPr>
            <a:r>
              <a:rPr lang="en-US" altLang="en-US" sz="3000"/>
              <a:t>How points are assigned</a:t>
            </a:r>
          </a:p>
          <a:p>
            <a:pPr lvl="1">
              <a:spcAft>
                <a:spcPts val="600"/>
              </a:spcAft>
            </a:pPr>
            <a:r>
              <a:rPr lang="en-US" altLang="en-US" sz="3000"/>
              <a:t>Scoring rules for holistic scoring</a:t>
            </a:r>
          </a:p>
          <a:p>
            <a:pPr eaLnBrk="1" hangingPunct="1">
              <a:lnSpc>
                <a:spcPct val="90000"/>
              </a:lnSpc>
              <a:spcAft>
                <a:spcPts val="600"/>
              </a:spcAft>
            </a:pPr>
            <a:r>
              <a:rPr lang="en-US" altLang="en-US" sz="3000"/>
              <a:t>Training packs are put together, which include:</a:t>
            </a:r>
          </a:p>
          <a:p>
            <a:pPr lvl="1">
              <a:spcAft>
                <a:spcPts val="600"/>
              </a:spcAft>
            </a:pPr>
            <a:r>
              <a:rPr lang="en-US" altLang="en-US" sz="3000"/>
              <a:t>3 “anchor” papers for each score level</a:t>
            </a:r>
          </a:p>
          <a:p>
            <a:pPr lvl="1">
              <a:spcAft>
                <a:spcPts val="600"/>
              </a:spcAft>
            </a:pPr>
            <a:r>
              <a:rPr lang="en-US" altLang="en-US" sz="3000"/>
              <a:t>1+ practice papers for each score level</a:t>
            </a:r>
          </a:p>
          <a:p>
            <a:pPr marL="457200" lvl="1" indent="0">
              <a:buNone/>
            </a:pPr>
            <a:endParaRPr lang="en-US" sz="2800"/>
          </a:p>
          <a:p>
            <a:pPr marL="0" indent="0">
              <a:buNone/>
            </a:pPr>
            <a:endParaRPr lang="en-US"/>
          </a:p>
          <a:p>
            <a:pPr lvl="1">
              <a:spcBef>
                <a:spcPts val="200"/>
              </a:spcBef>
              <a:spcAft>
                <a:spcPts val="200"/>
              </a:spcAft>
            </a:pPr>
            <a:endParaRPr lang="en-US" sz="2000"/>
          </a:p>
        </p:txBody>
      </p:sp>
      <p:pic>
        <p:nvPicPr>
          <p:cNvPr id="3076" name="Picture 4">
            <a:extLst>
              <a:ext uri="{FF2B5EF4-FFF2-40B4-BE49-F238E27FC236}">
                <a16:creationId xmlns:a16="http://schemas.microsoft.com/office/drawing/2014/main" id="{61D2CE4E-E815-4F36-A939-D669525811F0}"/>
              </a:ext>
              <a:ext uri="{C183D7F6-B498-43B3-948B-1728B52AA6E4}">
                <adec:decorative xmlns:adec="http://schemas.microsoft.com/office/drawing/2017/decorative" val="1"/>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16365" y="82061"/>
            <a:ext cx="1325815" cy="132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746760"/>
      </p:ext>
    </p:extLst>
  </p:cSld>
  <p:clrMapOvr>
    <a:masterClrMapping/>
  </p:clrMapOvr>
  <mc:AlternateContent xmlns:mc="http://schemas.openxmlformats.org/markup-compatibility/2006" xmlns:p14="http://schemas.microsoft.com/office/powerpoint/2010/main">
    <mc:Choice Requires="p14">
      <p:transition spd="slow" p14:dur="2000" advTm="210110"/>
    </mc:Choice>
    <mc:Fallback xmlns="">
      <p:transition spd="slow" advTm="21011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fontScale="90000"/>
          </a:bodyPr>
          <a:lstStyle/>
          <a:p>
            <a:r>
              <a:rPr lang="en-US" sz="4400">
                <a:latin typeface="Arial"/>
                <a:cs typeface="Arial"/>
              </a:rPr>
              <a:t>Scoring Overview: How Responses are Scored</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4747845"/>
          </a:xfrm>
        </p:spPr>
        <p:txBody>
          <a:bodyPr vert="horz" lIns="91440" tIns="45720" rIns="91440" bIns="45720" rtlCol="0" anchor="t">
            <a:normAutofit fontScale="92500" lnSpcReduction="10000"/>
          </a:bodyPr>
          <a:lstStyle/>
          <a:p>
            <a:pPr marL="457200" indent="-457200">
              <a:spcAft>
                <a:spcPts val="600"/>
              </a:spcAft>
              <a:buFont typeface="Arial" panose="020B0604020202020204" pitchFamily="34" charset="0"/>
              <a:buChar char="•"/>
            </a:pPr>
            <a:r>
              <a:rPr lang="en-US" altLang="en-US" sz="3000">
                <a:latin typeface="Arial"/>
                <a:cs typeface="Arial"/>
              </a:rPr>
              <a:t>Scoring leaders/scorers have content expertise, including college-level courses for the assigned test</a:t>
            </a:r>
            <a:endParaRPr lang="en-US" altLang="en-US" sz="3000"/>
          </a:p>
          <a:p>
            <a:pPr marL="457200" indent="-457200">
              <a:spcAft>
                <a:spcPts val="600"/>
              </a:spcAft>
              <a:buFont typeface="Arial" panose="020B0604020202020204" pitchFamily="34" charset="0"/>
              <a:buChar char="•"/>
            </a:pPr>
            <a:r>
              <a:rPr lang="en-US" sz="3000">
                <a:latin typeface="Arial"/>
                <a:cs typeface="Arial"/>
              </a:rPr>
              <a:t>Before scoring each question, every scorer must: </a:t>
            </a:r>
            <a:endParaRPr lang="en-US" sz="3000"/>
          </a:p>
          <a:p>
            <a:pPr marL="914400" lvl="1" indent="-457200">
              <a:spcAft>
                <a:spcPts val="600"/>
              </a:spcAft>
              <a:buFont typeface="Arial" panose="020B0604020202020204" pitchFamily="34" charset="0"/>
              <a:buChar char="•"/>
            </a:pPr>
            <a:r>
              <a:rPr lang="en-US" sz="3000">
                <a:solidFill>
                  <a:schemeClr val="tx1"/>
                </a:solidFill>
                <a:latin typeface="Arial"/>
                <a:cs typeface="Arial"/>
              </a:rPr>
              <a:t>Participate in a detailed training on how to score the responses</a:t>
            </a:r>
          </a:p>
          <a:p>
            <a:pPr marL="914400" lvl="1" indent="-457200">
              <a:spcAft>
                <a:spcPts val="600"/>
              </a:spcAft>
              <a:buFont typeface="Arial" panose="020B0604020202020204" pitchFamily="34" charset="0"/>
              <a:buChar char="•"/>
            </a:pPr>
            <a:r>
              <a:rPr lang="en-US" sz="3000">
                <a:solidFill>
                  <a:schemeClr val="tx1"/>
                </a:solidFill>
                <a:latin typeface="Arial"/>
                <a:cs typeface="Arial"/>
              </a:rPr>
              <a:t>Satisfactorily score a qualification set made up of actual student responses</a:t>
            </a:r>
            <a:endParaRPr lang="en-US" sz="3000">
              <a:solidFill>
                <a:schemeClr val="tx1"/>
              </a:solidFill>
            </a:endParaRPr>
          </a:p>
          <a:p>
            <a:pPr marL="457200" indent="-457200">
              <a:spcAft>
                <a:spcPts val="600"/>
              </a:spcAft>
              <a:buFont typeface="Arial" panose="020B0604020202020204" pitchFamily="34" charset="0"/>
              <a:buChar char="•"/>
            </a:pPr>
            <a:r>
              <a:rPr lang="en-US" altLang="en-US" sz="3000">
                <a:latin typeface="Arial"/>
                <a:cs typeface="Arial"/>
              </a:rPr>
              <a:t>Embedded responses and read-behinds by scoring leaders are used to monitor a scorer's performance and </a:t>
            </a:r>
            <a:r>
              <a:rPr lang="en-US" sz="3000">
                <a:latin typeface="Arial"/>
                <a:cs typeface="Arial"/>
              </a:rPr>
              <a:t>ensure scoring accuracy</a:t>
            </a:r>
          </a:p>
          <a:p>
            <a:pPr marL="457200" indent="-457200">
              <a:spcAft>
                <a:spcPts val="600"/>
              </a:spcAft>
              <a:buFont typeface="Arial" panose="020B0604020202020204" pitchFamily="34" charset="0"/>
              <a:buChar char="•"/>
            </a:pPr>
            <a:r>
              <a:rPr lang="en-US" sz="3000">
                <a:latin typeface="Arial"/>
                <a:cs typeface="Arial"/>
              </a:rPr>
              <a:t>All high school responses are scored by two scorers</a:t>
            </a:r>
          </a:p>
        </p:txBody>
      </p:sp>
    </p:spTree>
    <p:extLst>
      <p:ext uri="{BB962C8B-B14F-4D97-AF65-F5344CB8AC3E}">
        <p14:creationId xmlns:p14="http://schemas.microsoft.com/office/powerpoint/2010/main" val="2707935583"/>
      </p:ext>
    </p:extLst>
  </p:cSld>
  <p:clrMapOvr>
    <a:masterClrMapping/>
  </p:clrMapOvr>
  <mc:AlternateContent xmlns:mc="http://schemas.openxmlformats.org/markup-compatibility/2006" xmlns:p14="http://schemas.microsoft.com/office/powerpoint/2010/main">
    <mc:Choice Requires="p14">
      <p:transition spd="slow" p14:dur="2000" advTm="83360"/>
    </mc:Choice>
    <mc:Fallback xmlns="">
      <p:transition spd="slow" advTm="8336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a:latin typeface="Arial"/>
                <a:cs typeface="Arial"/>
              </a:rPr>
              <a:t>Constructed Response Scoring Training and Practice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58462"/>
            <a:ext cx="10990385" cy="3748257"/>
          </a:xfrm>
        </p:spPr>
        <p:txBody>
          <a:bodyPr>
            <a:noAutofit/>
          </a:bodyPr>
          <a:lstStyle/>
          <a:p>
            <a:pPr marL="514350" indent="-514350">
              <a:lnSpc>
                <a:spcPct val="110000"/>
              </a:lnSpc>
              <a:spcBef>
                <a:spcPts val="600"/>
              </a:spcBef>
              <a:spcAft>
                <a:spcPts val="600"/>
              </a:spcAft>
              <a:buFont typeface="+mj-lt"/>
              <a:buAutoNum type="arabicPeriod"/>
            </a:pPr>
            <a:r>
              <a:rPr lang="en-US" altLang="en-US" sz="3000" dirty="0"/>
              <a:t>Question, score guide, and scoring notes review</a:t>
            </a:r>
          </a:p>
          <a:p>
            <a:pPr marL="514350" indent="-514350">
              <a:lnSpc>
                <a:spcPct val="110000"/>
              </a:lnSpc>
              <a:spcBef>
                <a:spcPts val="600"/>
              </a:spcBef>
              <a:spcAft>
                <a:spcPts val="600"/>
              </a:spcAft>
              <a:buFont typeface="+mj-lt"/>
              <a:buAutoNum type="arabicPeriod"/>
            </a:pPr>
            <a:r>
              <a:rPr lang="en-US" altLang="en-US" sz="3000" dirty="0"/>
              <a:t>Anchor papers </a:t>
            </a:r>
          </a:p>
          <a:p>
            <a:pPr marL="514350" indent="-514350">
              <a:lnSpc>
                <a:spcPct val="110000"/>
              </a:lnSpc>
              <a:spcBef>
                <a:spcPts val="600"/>
              </a:spcBef>
              <a:spcAft>
                <a:spcPts val="600"/>
              </a:spcAft>
              <a:buFont typeface="+mj-lt"/>
              <a:buAutoNum type="arabicPeriod"/>
            </a:pPr>
            <a:r>
              <a:rPr lang="en-US" sz="3000" dirty="0"/>
              <a:t>Individual scoring of student responses </a:t>
            </a:r>
          </a:p>
        </p:txBody>
      </p:sp>
    </p:spTree>
    <p:extLst>
      <p:ext uri="{BB962C8B-B14F-4D97-AF65-F5344CB8AC3E}">
        <p14:creationId xmlns:p14="http://schemas.microsoft.com/office/powerpoint/2010/main" val="1794767762"/>
      </p:ext>
    </p:extLst>
  </p:cSld>
  <p:clrMapOvr>
    <a:masterClrMapping/>
  </p:clrMapOvr>
  <mc:AlternateContent xmlns:mc="http://schemas.openxmlformats.org/markup-compatibility/2006" xmlns:p14="http://schemas.microsoft.com/office/powerpoint/2010/main">
    <mc:Choice Requires="p14">
      <p:transition spd="slow" p14:dur="2000" advTm="34072"/>
    </mc:Choice>
    <mc:Fallback xmlns="">
      <p:transition spd="slow" advTm="3407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normAutofit fontScale="90000"/>
          </a:bodyPr>
          <a:lstStyle/>
          <a:p>
            <a:r>
              <a:rPr lang="en-US" b="1">
                <a:latin typeface="Arial"/>
                <a:cs typeface="Arial"/>
              </a:rPr>
              <a:t>Introductory Physics Energy</a:t>
            </a:r>
            <a:br>
              <a:rPr lang="en-US" b="1">
                <a:latin typeface="Arial"/>
                <a:cs typeface="Arial"/>
              </a:rPr>
            </a:br>
            <a:r>
              <a:rPr lang="en-US" b="1">
                <a:latin typeface="Arial"/>
                <a:cs typeface="Arial"/>
              </a:rPr>
              <a:t>Question </a:t>
            </a:r>
            <a:br>
              <a:rPr lang="en-US">
                <a:latin typeface="Arial"/>
                <a:cs typeface="Arial"/>
              </a:rPr>
            </a:br>
            <a:endParaRPr lang="en-US">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a:xfrm>
            <a:off x="838200" y="4552950"/>
            <a:ext cx="10095876" cy="1500187"/>
          </a:xfrm>
        </p:spPr>
        <p:txBody>
          <a:bodyPr vert="horz" lIns="91440" tIns="45720" rIns="91440" bIns="45720" rtlCol="0" anchor="t">
            <a:noAutofit/>
          </a:bodyPr>
          <a:lstStyle/>
          <a:p>
            <a:r>
              <a:rPr lang="en-US" sz="3600" dirty="0">
                <a:solidFill>
                  <a:schemeClr val="accent1"/>
                </a:solidFill>
                <a:latin typeface="Arial"/>
                <a:cs typeface="Arial"/>
              </a:rPr>
              <a:t>2022</a:t>
            </a:r>
          </a:p>
          <a:p>
            <a:r>
              <a:rPr lang="en-US" sz="3600" dirty="0">
                <a:solidFill>
                  <a:schemeClr val="accent1"/>
                </a:solidFill>
                <a:latin typeface="Arial"/>
                <a:cs typeface="Arial"/>
              </a:rPr>
              <a:t>Roller Coaster</a:t>
            </a:r>
          </a:p>
        </p:txBody>
      </p:sp>
    </p:spTree>
    <p:extLst>
      <p:ext uri="{BB962C8B-B14F-4D97-AF65-F5344CB8AC3E}">
        <p14:creationId xmlns:p14="http://schemas.microsoft.com/office/powerpoint/2010/main" val="1724272939"/>
      </p:ext>
    </p:extLst>
  </p:cSld>
  <p:clrMapOvr>
    <a:masterClrMapping/>
  </p:clrMapOvr>
  <mc:AlternateContent xmlns:mc="http://schemas.openxmlformats.org/markup-compatibility/2006" xmlns:p14="http://schemas.microsoft.com/office/powerpoint/2010/main">
    <mc:Choice Requires="p14">
      <p:transition spd="slow" p14:dur="2000" advTm="7857"/>
    </mc:Choice>
    <mc:Fallback xmlns="">
      <p:transition spd="slow" advTm="785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8FB23C-FC1E-4E2B-B96C-FDCE2810C0E7}"/>
              </a:ext>
              <a:ext uri="{C183D7F6-B498-43B3-948B-1728B52AA6E4}">
                <adec:decorative xmlns:adec="http://schemas.microsoft.com/office/drawing/2017/decorative" val="1"/>
              </a:ext>
            </a:extLst>
          </p:cNvPr>
          <p:cNvPicPr>
            <a:picLocks noChangeAspect="1"/>
          </p:cNvPicPr>
          <p:nvPr/>
        </p:nvPicPr>
        <p:blipFill rotWithShape="1">
          <a:blip r:embed="rId3"/>
          <a:srcRect r="37420"/>
          <a:stretch/>
        </p:blipFill>
        <p:spPr>
          <a:xfrm>
            <a:off x="90165" y="6073026"/>
            <a:ext cx="2705587"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
            <a:ext cx="10990385" cy="680224"/>
          </a:xfrm>
        </p:spPr>
        <p:txBody>
          <a:bodyPr>
            <a:normAutofit fontScale="90000"/>
          </a:bodyPr>
          <a:lstStyle/>
          <a:p>
            <a:r>
              <a:rPr lang="en-US" sz="4400"/>
              <a:t>Question –Page 2</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89" y="680225"/>
            <a:ext cx="11454665" cy="6055112"/>
          </a:xfrm>
        </p:spPr>
        <p:txBody>
          <a:bodyPr vert="horz" lIns="91440" tIns="45720" rIns="91440" bIns="45720" rtlCol="0" anchor="t">
            <a:normAutofit/>
          </a:bodyPr>
          <a:lstStyle/>
          <a:p>
            <a:pPr algn="l"/>
            <a:r>
              <a:rPr lang="en-US" sz="1400" b="0" i="0" dirty="0">
                <a:solidFill>
                  <a:srgbClr val="333333"/>
                </a:solidFill>
                <a:effectLst/>
              </a:rPr>
              <a:t>A diagram of a roller coaster track at an amusement park is shown. The location where passengers get into a car to ride along the track is labeled “Start.” Four additional points along the track are labeled W, X, Y, and Z.</a:t>
            </a:r>
          </a:p>
          <a:p>
            <a:pPr algn="l"/>
            <a:endParaRPr lang="en-US" sz="1400" dirty="0">
              <a:solidFill>
                <a:srgbClr val="333333"/>
              </a:solidFill>
            </a:endParaRPr>
          </a:p>
          <a:p>
            <a:pPr algn="l"/>
            <a:endParaRPr lang="en-US" sz="1400" dirty="0">
              <a:solidFill>
                <a:srgbClr val="333333"/>
              </a:solidFill>
            </a:endParaRPr>
          </a:p>
          <a:p>
            <a:pPr algn="l"/>
            <a:endParaRPr lang="en-US" sz="1400" dirty="0">
              <a:solidFill>
                <a:srgbClr val="333333"/>
              </a:solidFill>
            </a:endParaRPr>
          </a:p>
          <a:p>
            <a:pPr algn="l"/>
            <a:endParaRPr lang="en-US" sz="1400" dirty="0">
              <a:solidFill>
                <a:srgbClr val="333333"/>
              </a:solidFill>
            </a:endParaRPr>
          </a:p>
          <a:p>
            <a:pPr algn="l"/>
            <a:endParaRPr lang="en-US" sz="1400" dirty="0">
              <a:solidFill>
                <a:srgbClr val="333333"/>
              </a:solidFill>
            </a:endParaRPr>
          </a:p>
          <a:p>
            <a:pPr algn="l"/>
            <a:endParaRPr lang="en-US" sz="1400" dirty="0">
              <a:solidFill>
                <a:srgbClr val="333333"/>
              </a:solidFill>
            </a:endParaRPr>
          </a:p>
          <a:p>
            <a:pPr algn="l"/>
            <a:r>
              <a:rPr lang="en-US" sz="1400" b="0" i="0" dirty="0">
                <a:solidFill>
                  <a:srgbClr val="333333"/>
                </a:solidFill>
                <a:effectLst/>
              </a:rPr>
              <a:t>For one ride, a car and its passengers had a total mass of 4500 kg. The car was pulled with a motor from the starting point to point W. The car was held at rest at point W until it was released. The car then moved along the track to point Z with negligible friction.</a:t>
            </a:r>
          </a:p>
          <a:p>
            <a:pPr algn="l"/>
            <a:r>
              <a:rPr lang="en-US" sz="1400" b="1" i="0" dirty="0">
                <a:solidFill>
                  <a:srgbClr val="333333"/>
                </a:solidFill>
                <a:effectLst/>
              </a:rPr>
              <a:t>Part A</a:t>
            </a:r>
          </a:p>
          <a:p>
            <a:pPr algn="l"/>
            <a:r>
              <a:rPr lang="en-US" sz="1400" b="0" i="0" dirty="0">
                <a:solidFill>
                  <a:srgbClr val="333333"/>
                </a:solidFill>
                <a:effectLst/>
              </a:rPr>
              <a:t>Identify the point on the roller coaster track where the car and its passengers had the greatest amount of gravitational potential energy.</a:t>
            </a:r>
          </a:p>
          <a:p>
            <a:pPr algn="l"/>
            <a:r>
              <a:rPr lang="en-US" sz="1400" b="1" i="0" dirty="0">
                <a:solidFill>
                  <a:srgbClr val="333333"/>
                </a:solidFill>
                <a:effectLst/>
              </a:rPr>
              <a:t>Part B</a:t>
            </a:r>
          </a:p>
          <a:p>
            <a:pPr algn="l"/>
            <a:r>
              <a:rPr lang="en-US" sz="1400" b="0" i="0" dirty="0">
                <a:solidFill>
                  <a:srgbClr val="333333"/>
                </a:solidFill>
                <a:effectLst/>
              </a:rPr>
              <a:t>Calculate the amount of gravitational potential energy the car and its passengers had at the point you identified in Part A. Show your calculations and include units in your answer.</a:t>
            </a:r>
          </a:p>
          <a:p>
            <a:pPr algn="l"/>
            <a:r>
              <a:rPr lang="en-US" sz="1400" b="1" i="0" dirty="0">
                <a:solidFill>
                  <a:srgbClr val="333333"/>
                </a:solidFill>
                <a:effectLst/>
              </a:rPr>
              <a:t>Part C</a:t>
            </a:r>
          </a:p>
          <a:p>
            <a:pPr algn="l"/>
            <a:r>
              <a:rPr lang="en-US" sz="1400" b="0" i="0" dirty="0">
                <a:solidFill>
                  <a:srgbClr val="333333"/>
                </a:solidFill>
                <a:effectLst/>
              </a:rPr>
              <a:t>Compare the amount of kinetic energy of the car and its passengers at point Y to the amount of kinetic energy of the car and its passengers at point Z. Explain your reasoning.</a:t>
            </a:r>
          </a:p>
          <a:p>
            <a:pPr algn="l"/>
            <a:r>
              <a:rPr lang="en-US" sz="1400" b="1" i="0" dirty="0">
                <a:solidFill>
                  <a:srgbClr val="333333"/>
                </a:solidFill>
                <a:effectLst/>
              </a:rPr>
              <a:t>Part D</a:t>
            </a:r>
          </a:p>
          <a:p>
            <a:pPr algn="l"/>
            <a:r>
              <a:rPr lang="en-US" sz="1400" b="0" i="0" dirty="0">
                <a:solidFill>
                  <a:srgbClr val="333333"/>
                </a:solidFill>
                <a:effectLst/>
              </a:rPr>
              <a:t>Identify the height at which the kinetic energy of the car and its passengers was equal to the gravitational potential energy of the car and its passengers. Explain your reasoning.</a:t>
            </a:r>
            <a:endParaRPr lang="en-US" sz="1400" b="0" i="0" dirty="0">
              <a:solidFill>
                <a:srgbClr val="333333"/>
              </a:solidFill>
              <a:effectLst/>
              <a:latin typeface="Lato" panose="020F0502020204030203" pitchFamily="34" charset="0"/>
            </a:endParaRPr>
          </a:p>
        </p:txBody>
      </p:sp>
      <p:pic>
        <p:nvPicPr>
          <p:cNvPr id="5" name="Picture 4" descr="Diagram of a roller coaster showing the heights of points W, X, Y, and Z.">
            <a:extLst>
              <a:ext uri="{FF2B5EF4-FFF2-40B4-BE49-F238E27FC236}">
                <a16:creationId xmlns:a16="http://schemas.microsoft.com/office/drawing/2014/main" id="{21666AB8-C604-45B8-8860-EEAB572F1651}"/>
              </a:ext>
            </a:extLst>
          </p:cNvPr>
          <p:cNvPicPr>
            <a:picLocks noChangeAspect="1"/>
          </p:cNvPicPr>
          <p:nvPr/>
        </p:nvPicPr>
        <p:blipFill>
          <a:blip r:embed="rId4"/>
          <a:stretch>
            <a:fillRect/>
          </a:stretch>
        </p:blipFill>
        <p:spPr>
          <a:xfrm>
            <a:off x="2456753" y="1194691"/>
            <a:ext cx="5873208" cy="1924784"/>
          </a:xfrm>
          <a:prstGeom prst="rect">
            <a:avLst/>
          </a:prstGeom>
        </p:spPr>
      </p:pic>
    </p:spTree>
    <p:extLst>
      <p:ext uri="{BB962C8B-B14F-4D97-AF65-F5344CB8AC3E}">
        <p14:creationId xmlns:p14="http://schemas.microsoft.com/office/powerpoint/2010/main" val="2270950504"/>
      </p:ext>
    </p:extLst>
  </p:cSld>
  <p:clrMapOvr>
    <a:masterClrMapping/>
  </p:clrMapOvr>
  <mc:AlternateContent xmlns:mc="http://schemas.openxmlformats.org/markup-compatibility/2006" xmlns:p14="http://schemas.microsoft.com/office/powerpoint/2010/main">
    <mc:Choice Requires="p14">
      <p:transition spd="slow" p14:dur="2000" advTm="10158"/>
    </mc:Choice>
    <mc:Fallback xmlns="">
      <p:transition spd="slow" advTm="1015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a:latin typeface="Arial"/>
                <a:cs typeface="Arial"/>
              </a:rPr>
              <a:t>Item Information</a:t>
            </a:r>
            <a:endParaRPr lang="en-US" sz="440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441622"/>
            <a:ext cx="10990385" cy="4065097"/>
          </a:xfrm>
        </p:spPr>
        <p:txBody>
          <a:bodyPr>
            <a:noAutofit/>
          </a:bodyPr>
          <a:lstStyle/>
          <a:p>
            <a:pPr>
              <a:lnSpc>
                <a:spcPct val="110000"/>
              </a:lnSpc>
              <a:spcBef>
                <a:spcPts val="600"/>
              </a:spcBef>
              <a:spcAft>
                <a:spcPts val="600"/>
              </a:spcAft>
            </a:pPr>
            <a:r>
              <a:rPr lang="en-US" sz="2600" b="1"/>
              <a:t>Standard Alignment: HS-PS3-1</a:t>
            </a:r>
          </a:p>
          <a:p>
            <a:pPr lvl="1">
              <a:lnSpc>
                <a:spcPct val="110000"/>
              </a:lnSpc>
              <a:spcBef>
                <a:spcPts val="600"/>
              </a:spcBef>
              <a:spcAft>
                <a:spcPts val="600"/>
              </a:spcAft>
            </a:pPr>
            <a:r>
              <a:rPr lang="en-US" b="0" i="0">
                <a:solidFill>
                  <a:schemeClr val="tx1"/>
                </a:solidFill>
                <a:effectLst/>
              </a:rPr>
              <a:t>Use algebraic expressions and the principle of energy conservation to calculate the change in energy of one component of a system when the change in energy of the other component(s) of the system, as well as the total energy of the system including any energy entering or leaving the system, is known. Identify any transformations from one form of energy to another, including thermal, kinetic, gravitational, magnetic, or electrical energy, in the system. Clarification Statement: Systems should be limited to two or three components and to thermal energy; kinetic energy; or the energies in gravitational, magnetic, or electric fields.</a:t>
            </a:r>
            <a:endParaRPr lang="en-US" sz="2600" b="1">
              <a:solidFill>
                <a:schemeClr val="tx1"/>
              </a:solidFill>
            </a:endParaRPr>
          </a:p>
          <a:p>
            <a:pPr>
              <a:lnSpc>
                <a:spcPct val="110000"/>
              </a:lnSpc>
              <a:spcBef>
                <a:spcPts val="600"/>
              </a:spcBef>
              <a:spcAft>
                <a:spcPts val="600"/>
              </a:spcAft>
            </a:pPr>
            <a:r>
              <a:rPr lang="en-US" sz="2600" b="1"/>
              <a:t>Practice Category Alignment: B. Mathematics and Data</a:t>
            </a:r>
          </a:p>
          <a:p>
            <a:pPr marL="742950" lvl="1" indent="-285750">
              <a:lnSpc>
                <a:spcPct val="110000"/>
              </a:lnSpc>
              <a:spcBef>
                <a:spcPts val="0"/>
              </a:spcBef>
              <a:buFont typeface="Arial" panose="020B0604020202020204" pitchFamily="34" charset="0"/>
              <a:buChar char="•"/>
            </a:pPr>
            <a:r>
              <a:rPr lang="en-US" b="0" i="0">
                <a:solidFill>
                  <a:srgbClr val="212529"/>
                </a:solidFill>
                <a:effectLst/>
              </a:rPr>
              <a:t>Analyzing and Interpreting Data</a:t>
            </a:r>
          </a:p>
          <a:p>
            <a:pPr marL="742950" lvl="1" indent="-285750">
              <a:lnSpc>
                <a:spcPct val="110000"/>
              </a:lnSpc>
              <a:spcBef>
                <a:spcPts val="0"/>
              </a:spcBef>
              <a:buFont typeface="Arial" panose="020B0604020202020204" pitchFamily="34" charset="0"/>
              <a:buChar char="•"/>
            </a:pPr>
            <a:r>
              <a:rPr lang="en-US" b="0" i="0">
                <a:solidFill>
                  <a:srgbClr val="212529"/>
                </a:solidFill>
                <a:effectLst/>
              </a:rPr>
              <a:t>Using Mathematics and Computational Thinking</a:t>
            </a:r>
            <a:endParaRPr lang="en-US" b="0" i="0">
              <a:solidFill>
                <a:srgbClr val="333333"/>
              </a:solidFill>
              <a:effectLst/>
            </a:endParaRPr>
          </a:p>
          <a:p>
            <a:pPr>
              <a:lnSpc>
                <a:spcPct val="110000"/>
              </a:lnSpc>
              <a:spcBef>
                <a:spcPts val="600"/>
              </a:spcBef>
              <a:spcAft>
                <a:spcPts val="600"/>
              </a:spcAft>
            </a:pPr>
            <a:endParaRPr lang="en-US" sz="3000"/>
          </a:p>
        </p:txBody>
      </p:sp>
    </p:spTree>
    <p:extLst>
      <p:ext uri="{BB962C8B-B14F-4D97-AF65-F5344CB8AC3E}">
        <p14:creationId xmlns:p14="http://schemas.microsoft.com/office/powerpoint/2010/main" val="661731205"/>
      </p:ext>
    </p:extLst>
  </p:cSld>
  <p:clrMapOvr>
    <a:masterClrMapping/>
  </p:clrMapOvr>
  <mc:AlternateContent xmlns:mc="http://schemas.openxmlformats.org/markup-compatibility/2006" xmlns:p14="http://schemas.microsoft.com/office/powerpoint/2010/main">
    <mc:Choice Requires="p14">
      <p:transition spd="slow" p14:dur="2000" advTm="31085"/>
    </mc:Choice>
    <mc:Fallback xmlns="">
      <p:transition spd="slow" advTm="3108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8"/>
            <a:ext cx="10990385" cy="6115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 – Page 3</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graphicFrame>
        <p:nvGraphicFramePr>
          <p:cNvPr id="3" name="Table 2">
            <a:extLst>
              <a:ext uri="{FF2B5EF4-FFF2-40B4-BE49-F238E27FC236}">
                <a16:creationId xmlns:a16="http://schemas.microsoft.com/office/drawing/2014/main" id="{8C791DD0-6C6F-4D9C-9BF2-0E3600BE1229}"/>
              </a:ext>
            </a:extLst>
          </p:cNvPr>
          <p:cNvGraphicFramePr>
            <a:graphicFrameLocks noGrp="1"/>
          </p:cNvGraphicFramePr>
          <p:nvPr>
            <p:extLst>
              <p:ext uri="{D42A27DB-BD31-4B8C-83A1-F6EECF244321}">
                <p14:modId xmlns:p14="http://schemas.microsoft.com/office/powerpoint/2010/main" val="3785633587"/>
              </p:ext>
            </p:extLst>
          </p:nvPr>
        </p:nvGraphicFramePr>
        <p:xfrm>
          <a:off x="497177" y="940569"/>
          <a:ext cx="11197646" cy="4976862"/>
        </p:xfrm>
        <a:graphic>
          <a:graphicData uri="http://schemas.openxmlformats.org/drawingml/2006/table">
            <a:tbl>
              <a:tblPr firstRow="1"/>
              <a:tblGrid>
                <a:gridCol w="875550">
                  <a:extLst>
                    <a:ext uri="{9D8B030D-6E8A-4147-A177-3AD203B41FA5}">
                      <a16:colId xmlns:a16="http://schemas.microsoft.com/office/drawing/2014/main" val="1607294101"/>
                    </a:ext>
                  </a:extLst>
                </a:gridCol>
                <a:gridCol w="10322096">
                  <a:extLst>
                    <a:ext uri="{9D8B030D-6E8A-4147-A177-3AD203B41FA5}">
                      <a16:colId xmlns:a16="http://schemas.microsoft.com/office/drawing/2014/main" val="3450540957"/>
                    </a:ext>
                  </a:extLst>
                </a:gridCol>
              </a:tblGrid>
              <a:tr h="457919">
                <a:tc>
                  <a:txBody>
                    <a:bodyPr/>
                    <a:lstStyle/>
                    <a:p>
                      <a:pPr algn="ctr" rtl="0" fontAlgn="base"/>
                      <a:r>
                        <a:rPr lang="en-US" sz="1800" b="1" i="0" dirty="0">
                          <a:effectLst/>
                          <a:latin typeface="Arial" panose="020B0604020202020204" pitchFamily="34" charset="0"/>
                          <a:cs typeface="Arial" panose="020B0604020202020204" pitchFamily="34" charset="0"/>
                        </a:rPr>
                        <a:t>Score</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tc>
                  <a:txBody>
                    <a:bodyPr/>
                    <a:lstStyle/>
                    <a:p>
                      <a:r>
                        <a:rPr lang="en-US" sz="1800" b="1" i="0" dirty="0">
                          <a:effectLst/>
                          <a:latin typeface="Arial" panose="020B0604020202020204" pitchFamily="34" charset="0"/>
                          <a:cs typeface="Arial" panose="020B0604020202020204" pitchFamily="34" charset="0"/>
                        </a:rPr>
                        <a:t>Description</a:t>
                      </a:r>
                      <a:endParaRPr lang="en-US" sz="1800" dirty="0"/>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extLst>
                  <a:ext uri="{0D108BD9-81ED-4DB2-BD59-A6C34878D82A}">
                    <a16:rowId xmlns:a16="http://schemas.microsoft.com/office/drawing/2014/main" val="2392776496"/>
                  </a:ext>
                </a:extLst>
              </a:tr>
              <a:tr h="1257283">
                <a:tc>
                  <a:txBody>
                    <a:bodyPr/>
                    <a:lstStyle/>
                    <a:p>
                      <a:pPr algn="ctr" rtl="0" fontAlgn="base"/>
                      <a:r>
                        <a:rPr lang="en-US" sz="1800" b="1" i="0" dirty="0">
                          <a:effectLst/>
                          <a:latin typeface="Arial" panose="020B0604020202020204" pitchFamily="34" charset="0"/>
                          <a:cs typeface="Arial" panose="020B0604020202020204" pitchFamily="34" charset="0"/>
                        </a:rPr>
                        <a:t>4</a:t>
                      </a:r>
                      <a:r>
                        <a:rPr lang="en-US" sz="1800" b="0" i="0" dirty="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thorough understanding </a:t>
                      </a:r>
                      <a:r>
                        <a:rPr lang="en-US" sz="1800" b="0" i="0" kern="1200" dirty="0">
                          <a:solidFill>
                            <a:schemeClr val="tx1"/>
                          </a:solidFill>
                          <a:effectLst/>
                          <a:latin typeface="Arial" panose="020B0604020202020204" pitchFamily="34" charset="0"/>
                          <a:ea typeface="+mn-ea"/>
                          <a:cs typeface="Arial" panose="020B0604020202020204" pitchFamily="34" charset="0"/>
                        </a:rPr>
                        <a:t>of energy conservation, including the transformation of gravitational potential energy to kinetic energy. The response correctly identifies the point where the car had the greatest gravitational potential energy and correctly calculates the car's gravitational potential energy at that point. The response correctly compares the car's kinetic energy at point Y to the car's kinetic energy at point Z and clearly explains the reasoning. The response also correctly identifies the height at which the kinetic energy of the car was equal to the gravitational potential energy of the car and clearly explains the reasoning.</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46435177"/>
                  </a:ext>
                </a:extLst>
              </a:tr>
              <a:tr h="639731">
                <a:tc>
                  <a:txBody>
                    <a:bodyPr/>
                    <a:lstStyle/>
                    <a:p>
                      <a:pPr algn="ctr" rtl="0" fontAlgn="base"/>
                      <a:r>
                        <a:rPr lang="en-US" sz="1800" b="1" i="0">
                          <a:effectLst/>
                          <a:latin typeface="Arial" panose="020B0604020202020204" pitchFamily="34" charset="0"/>
                          <a:cs typeface="Arial" panose="020B0604020202020204" pitchFamily="34" charset="0"/>
                        </a:rPr>
                        <a:t>3</a:t>
                      </a:r>
                      <a:r>
                        <a:rPr lang="en-US" sz="18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dirty="0">
                          <a:effectLst/>
                          <a:latin typeface="Arial" panose="020B0604020202020204" pitchFamily="34" charset="0"/>
                          <a:cs typeface="Arial" panose="020B0604020202020204" pitchFamily="34" charset="0"/>
                        </a:rPr>
                        <a:t>The response demonstrates </a:t>
                      </a:r>
                      <a:r>
                        <a:rPr lang="en-US" b="1" dirty="0">
                          <a:effectLst/>
                          <a:latin typeface="Arial" panose="020B0604020202020204" pitchFamily="34" charset="0"/>
                          <a:cs typeface="Arial" panose="020B0604020202020204" pitchFamily="34" charset="0"/>
                        </a:rPr>
                        <a:t>a general understanding </a:t>
                      </a:r>
                      <a:r>
                        <a:rPr lang="en-US" dirty="0">
                          <a:effectLst/>
                          <a:latin typeface="Arial" panose="020B0604020202020204" pitchFamily="34" charset="0"/>
                          <a:cs typeface="Arial" panose="020B0604020202020204" pitchFamily="34" charset="0"/>
                        </a:rPr>
                        <a:t>of energy conservation, including the transformation of gravitational potential energy to kinetic energy.</a:t>
                      </a:r>
                    </a:p>
                  </a:txBody>
                  <a:tcPr marL="31750" marR="31750" marT="31750" marB="3175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99271106"/>
                  </a:ext>
                </a:extLst>
              </a:tr>
              <a:tr h="635619">
                <a:tc>
                  <a:txBody>
                    <a:bodyPr/>
                    <a:lstStyle/>
                    <a:p>
                      <a:pPr algn="ctr" rtl="0" fontAlgn="base"/>
                      <a:r>
                        <a:rPr lang="en-US" sz="1800" b="1" i="0">
                          <a:effectLst/>
                          <a:latin typeface="Arial" panose="020B0604020202020204" pitchFamily="34" charset="0"/>
                          <a:cs typeface="Arial" panose="020B0604020202020204" pitchFamily="34" charset="0"/>
                        </a:rPr>
                        <a:t>2</a:t>
                      </a:r>
                      <a:r>
                        <a:rPr lang="en-US" sz="18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limited understanding </a:t>
                      </a:r>
                      <a:r>
                        <a:rPr lang="en-US" sz="1800" b="0" i="0" kern="1200" dirty="0">
                          <a:solidFill>
                            <a:schemeClr val="tx1"/>
                          </a:solidFill>
                          <a:effectLst/>
                          <a:latin typeface="Arial" panose="020B0604020202020204" pitchFamily="34" charset="0"/>
                          <a:ea typeface="+mn-ea"/>
                          <a:cs typeface="Arial" panose="020B0604020202020204" pitchFamily="34" charset="0"/>
                        </a:rPr>
                        <a:t>of energy conservation, including the transformation of gravitational potential energy to kinetic energy.</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89433566"/>
                  </a:ext>
                </a:extLst>
              </a:tr>
              <a:tr h="657922">
                <a:tc>
                  <a:txBody>
                    <a:bodyPr/>
                    <a:lstStyle/>
                    <a:p>
                      <a:pPr algn="ctr" rtl="0" fontAlgn="base"/>
                      <a:r>
                        <a:rPr lang="en-US" sz="1800" b="1" i="0">
                          <a:effectLst/>
                          <a:latin typeface="Arial" panose="020B0604020202020204" pitchFamily="34" charset="0"/>
                          <a:cs typeface="Arial" panose="020B0604020202020204" pitchFamily="34" charset="0"/>
                        </a:rPr>
                        <a:t>1</a:t>
                      </a:r>
                      <a:r>
                        <a:rPr lang="en-US" sz="18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1800" b="1" i="0" kern="1200" dirty="0">
                          <a:solidFill>
                            <a:schemeClr val="tx1"/>
                          </a:solidFill>
                          <a:effectLst/>
                          <a:latin typeface="Arial" panose="020B0604020202020204" pitchFamily="34" charset="0"/>
                          <a:ea typeface="+mn-ea"/>
                          <a:cs typeface="Arial" panose="020B0604020202020204" pitchFamily="34" charset="0"/>
                        </a:rPr>
                        <a:t>a minimal understanding </a:t>
                      </a:r>
                      <a:r>
                        <a:rPr lang="en-US" sz="1800" b="0" i="0" kern="1200" dirty="0">
                          <a:solidFill>
                            <a:schemeClr val="tx1"/>
                          </a:solidFill>
                          <a:effectLst/>
                          <a:latin typeface="Arial" panose="020B0604020202020204" pitchFamily="34" charset="0"/>
                          <a:ea typeface="+mn-ea"/>
                          <a:cs typeface="Arial" panose="020B0604020202020204" pitchFamily="34" charset="0"/>
                        </a:rPr>
                        <a:t>of energy conservation, including the transformation of gravitational potential energy to kinetic energy.</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41489704"/>
                  </a:ext>
                </a:extLst>
              </a:tr>
              <a:tr h="608655">
                <a:tc>
                  <a:txBody>
                    <a:bodyPr/>
                    <a:lstStyle/>
                    <a:p>
                      <a:pPr algn="ctr" rtl="0" fontAlgn="base"/>
                      <a:r>
                        <a:rPr lang="en-US" sz="1800" b="1" i="0">
                          <a:effectLst/>
                          <a:latin typeface="Arial" panose="020B0604020202020204" pitchFamily="34" charset="0"/>
                          <a:cs typeface="Arial" panose="020B0604020202020204" pitchFamily="34" charset="0"/>
                        </a:rPr>
                        <a:t>0</a:t>
                      </a:r>
                      <a:r>
                        <a:rPr lang="en-US" sz="18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18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18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30020734"/>
                  </a:ext>
                </a:extLst>
              </a:tr>
            </a:tbl>
          </a:graphicData>
        </a:graphic>
      </p:graphicFrame>
    </p:spTree>
    <p:extLst>
      <p:ext uri="{BB962C8B-B14F-4D97-AF65-F5344CB8AC3E}">
        <p14:creationId xmlns:p14="http://schemas.microsoft.com/office/powerpoint/2010/main" val="1295013522"/>
      </p:ext>
    </p:extLst>
  </p:cSld>
  <p:clrMapOvr>
    <a:masterClrMapping/>
  </p:clrMapOvr>
  <mc:AlternateContent xmlns:mc="http://schemas.openxmlformats.org/markup-compatibility/2006" xmlns:p14="http://schemas.microsoft.com/office/powerpoint/2010/main">
    <mc:Choice Requires="p14">
      <p:transition spd="slow" p14:dur="2000" advTm="40145"/>
    </mc:Choice>
    <mc:Fallback xmlns="">
      <p:transition spd="slow" advTm="4014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82C393-D18C-437D-9FBC-7C9DCD1E96BF}"/>
              </a:ext>
              <a:ext uri="{C183D7F6-B498-43B3-948B-1728B52AA6E4}">
                <adec:decorative xmlns:adec="http://schemas.microsoft.com/office/drawing/2017/decorative" val="1"/>
              </a:ext>
            </a:extLst>
          </p:cNvPr>
          <p:cNvPicPr>
            <a:picLocks noChangeAspect="1"/>
          </p:cNvPicPr>
          <p:nvPr/>
        </p:nvPicPr>
        <p:blipFill rotWithShape="1">
          <a:blip r:embed="rId4"/>
          <a:srcRect r="37420"/>
          <a:stretch/>
        </p:blipFill>
        <p:spPr>
          <a:xfrm>
            <a:off x="90165" y="6073026"/>
            <a:ext cx="2705587"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29847"/>
            <a:ext cx="10990385" cy="800851"/>
          </a:xfrm>
        </p:spPr>
        <p:txBody>
          <a:bodyPr>
            <a:normAutofit/>
          </a:bodyPr>
          <a:lstStyle/>
          <a:p>
            <a:r>
              <a:rPr lang="en-US" sz="4000"/>
              <a:t>Scoring Notes – Page 4</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937847"/>
            <a:ext cx="10990385" cy="5757968"/>
          </a:xfrm>
        </p:spPr>
        <p:txBody>
          <a:bodyPr>
            <a:noAutofit/>
          </a:bodyPr>
          <a:lstStyle/>
          <a:p>
            <a:pPr algn="l">
              <a:lnSpc>
                <a:spcPct val="100000"/>
              </a:lnSpc>
              <a:spcBef>
                <a:spcPts val="0"/>
              </a:spcBef>
            </a:pPr>
            <a:r>
              <a:rPr lang="en-US" sz="1800" b="1" i="0" dirty="0">
                <a:solidFill>
                  <a:srgbClr val="333333"/>
                </a:solidFill>
                <a:effectLst/>
              </a:rPr>
              <a:t>Part A</a:t>
            </a:r>
            <a:endParaRPr lang="en-US" sz="1800" b="0" i="0" dirty="0">
              <a:solidFill>
                <a:srgbClr val="333333"/>
              </a:solidFill>
              <a:effectLst/>
            </a:endParaRPr>
          </a:p>
          <a:p>
            <a:pPr algn="l">
              <a:lnSpc>
                <a:spcPct val="100000"/>
              </a:lnSpc>
              <a:spcBef>
                <a:spcPts val="0"/>
              </a:spcBef>
            </a:pPr>
            <a:r>
              <a:rPr lang="en-US" sz="1800" b="0" i="0" dirty="0">
                <a:solidFill>
                  <a:srgbClr val="333333"/>
                </a:solidFill>
                <a:effectLst/>
              </a:rPr>
              <a:t>Point W</a:t>
            </a:r>
          </a:p>
          <a:p>
            <a:pPr algn="l">
              <a:lnSpc>
                <a:spcPct val="100000"/>
              </a:lnSpc>
              <a:spcBef>
                <a:spcPts val="0"/>
              </a:spcBef>
            </a:pPr>
            <a:endParaRPr lang="en-US" sz="1800" b="1" i="0" dirty="0">
              <a:solidFill>
                <a:srgbClr val="333333"/>
              </a:solidFill>
              <a:effectLst/>
            </a:endParaRPr>
          </a:p>
          <a:p>
            <a:pPr algn="l">
              <a:lnSpc>
                <a:spcPct val="100000"/>
              </a:lnSpc>
              <a:spcBef>
                <a:spcPts val="0"/>
              </a:spcBef>
            </a:pPr>
            <a:r>
              <a:rPr lang="en-US" sz="1800" b="1" i="0" dirty="0">
                <a:solidFill>
                  <a:srgbClr val="333333"/>
                </a:solidFill>
                <a:effectLst/>
              </a:rPr>
              <a:t>Part B</a:t>
            </a:r>
            <a:endParaRPr lang="en-US" sz="1800" b="0" i="0" dirty="0">
              <a:solidFill>
                <a:srgbClr val="333333"/>
              </a:solidFill>
              <a:effectLst/>
            </a:endParaRPr>
          </a:p>
          <a:p>
            <a:pPr algn="l">
              <a:lnSpc>
                <a:spcPct val="100000"/>
              </a:lnSpc>
              <a:spcBef>
                <a:spcPts val="0"/>
              </a:spcBef>
            </a:pPr>
            <a:r>
              <a:rPr lang="en-US" sz="1800" b="0" i="0" dirty="0">
                <a:solidFill>
                  <a:srgbClr val="333333"/>
                </a:solidFill>
                <a:effectLst/>
              </a:rPr>
              <a:t>PE = </a:t>
            </a:r>
            <a:r>
              <a:rPr lang="en-US" sz="1800" b="0" i="0" dirty="0" err="1">
                <a:solidFill>
                  <a:srgbClr val="333333"/>
                </a:solidFill>
                <a:effectLst/>
              </a:rPr>
              <a:t>mgh</a:t>
            </a:r>
            <a:r>
              <a:rPr lang="en-US" sz="1800" b="0" i="0" dirty="0">
                <a:solidFill>
                  <a:srgbClr val="333333"/>
                </a:solidFill>
                <a:effectLst/>
              </a:rPr>
              <a:t> = (4500 kg)(10 m/s</a:t>
            </a:r>
            <a:r>
              <a:rPr lang="en-US" sz="1800" b="0" i="0" baseline="30000" dirty="0">
                <a:solidFill>
                  <a:srgbClr val="333333"/>
                </a:solidFill>
                <a:effectLst/>
              </a:rPr>
              <a:t>2</a:t>
            </a:r>
            <a:r>
              <a:rPr lang="en-US" sz="1800" b="0" i="0" dirty="0">
                <a:solidFill>
                  <a:srgbClr val="333333"/>
                </a:solidFill>
                <a:effectLst/>
              </a:rPr>
              <a:t>)(50 m) = 2,250,000 J  OR  2,205,000 J if 9.8 m/s</a:t>
            </a:r>
            <a:r>
              <a:rPr lang="en-US" sz="1800" b="0" i="0" baseline="30000" dirty="0">
                <a:solidFill>
                  <a:srgbClr val="333333"/>
                </a:solidFill>
                <a:effectLst/>
              </a:rPr>
              <a:t>2</a:t>
            </a:r>
            <a:r>
              <a:rPr lang="en-US" sz="1800" b="0" i="0" dirty="0">
                <a:solidFill>
                  <a:srgbClr val="333333"/>
                </a:solidFill>
                <a:effectLst/>
              </a:rPr>
              <a:t> is used.</a:t>
            </a:r>
          </a:p>
          <a:p>
            <a:pPr algn="l">
              <a:lnSpc>
                <a:spcPct val="100000"/>
              </a:lnSpc>
              <a:spcBef>
                <a:spcPts val="0"/>
              </a:spcBef>
            </a:pPr>
            <a:r>
              <a:rPr lang="en-US" sz="1800" b="0" i="0" dirty="0">
                <a:solidFill>
                  <a:srgbClr val="333333"/>
                </a:solidFill>
                <a:effectLst/>
              </a:rPr>
              <a:t>Note: </a:t>
            </a:r>
            <a:r>
              <a:rPr lang="en-US" sz="1800" dirty="0">
                <a:solidFill>
                  <a:srgbClr val="333333"/>
                </a:solidFill>
              </a:rPr>
              <a:t>A</a:t>
            </a:r>
            <a:r>
              <a:rPr lang="en-US" sz="1800" b="0" i="0" dirty="0">
                <a:solidFill>
                  <a:srgbClr val="333333"/>
                </a:solidFill>
                <a:effectLst/>
              </a:rPr>
              <a:t>ccept correct calculations based on an incorrect ID in Part A for scoring going from 0 to 1.</a:t>
            </a:r>
          </a:p>
          <a:p>
            <a:pPr algn="l">
              <a:lnSpc>
                <a:spcPct val="100000"/>
              </a:lnSpc>
              <a:spcBef>
                <a:spcPts val="0"/>
              </a:spcBef>
            </a:pPr>
            <a:endParaRPr lang="en-US" sz="1800" b="1" i="0" dirty="0">
              <a:solidFill>
                <a:srgbClr val="333333"/>
              </a:solidFill>
              <a:effectLst/>
            </a:endParaRPr>
          </a:p>
          <a:p>
            <a:pPr algn="l">
              <a:lnSpc>
                <a:spcPct val="100000"/>
              </a:lnSpc>
              <a:spcBef>
                <a:spcPts val="0"/>
              </a:spcBef>
            </a:pPr>
            <a:r>
              <a:rPr lang="en-US" sz="1800" b="1" i="0" dirty="0">
                <a:solidFill>
                  <a:srgbClr val="333333"/>
                </a:solidFill>
                <a:effectLst/>
              </a:rPr>
              <a:t>Part C</a:t>
            </a:r>
            <a:endParaRPr lang="en-US" sz="1800" b="0" i="0" dirty="0">
              <a:solidFill>
                <a:srgbClr val="333333"/>
              </a:solidFill>
              <a:effectLst/>
            </a:endParaRPr>
          </a:p>
          <a:p>
            <a:pPr algn="l">
              <a:lnSpc>
                <a:spcPct val="100000"/>
              </a:lnSpc>
              <a:spcBef>
                <a:spcPts val="0"/>
              </a:spcBef>
            </a:pPr>
            <a:r>
              <a:rPr lang="en-US" sz="1800" b="0" i="0" dirty="0">
                <a:solidFill>
                  <a:srgbClr val="333333"/>
                </a:solidFill>
                <a:effectLst/>
              </a:rPr>
              <a:t>At point Y, the kinetic energy is less than the kinetic energy at point Z because point Y is at a greater height than point Z. OR because the GPE at point Y is greater than the GPE at point Z, so the KE at point Y must be less than the KE at point Z.</a:t>
            </a:r>
          </a:p>
          <a:p>
            <a:pPr algn="l">
              <a:lnSpc>
                <a:spcPct val="100000"/>
              </a:lnSpc>
              <a:spcBef>
                <a:spcPts val="0"/>
              </a:spcBef>
            </a:pPr>
            <a:endParaRPr lang="en-US" sz="1800" b="1" i="0" dirty="0">
              <a:solidFill>
                <a:srgbClr val="333333"/>
              </a:solidFill>
              <a:effectLst/>
            </a:endParaRPr>
          </a:p>
          <a:p>
            <a:pPr algn="l">
              <a:lnSpc>
                <a:spcPct val="100000"/>
              </a:lnSpc>
              <a:spcBef>
                <a:spcPts val="0"/>
              </a:spcBef>
            </a:pPr>
            <a:r>
              <a:rPr lang="en-US" sz="1800" b="1" i="0" dirty="0">
                <a:solidFill>
                  <a:srgbClr val="333333"/>
                </a:solidFill>
                <a:effectLst/>
              </a:rPr>
              <a:t>Part D</a:t>
            </a:r>
            <a:endParaRPr lang="en-US" sz="1800" b="0" i="0" dirty="0">
              <a:solidFill>
                <a:srgbClr val="333333"/>
              </a:solidFill>
              <a:effectLst/>
            </a:endParaRPr>
          </a:p>
          <a:p>
            <a:pPr algn="l">
              <a:lnSpc>
                <a:spcPct val="100000"/>
              </a:lnSpc>
              <a:spcBef>
                <a:spcPts val="0"/>
              </a:spcBef>
            </a:pPr>
            <a:r>
              <a:rPr lang="en-US" sz="1800" b="0" i="0" dirty="0">
                <a:solidFill>
                  <a:srgbClr val="333333"/>
                </a:solidFill>
                <a:effectLst/>
              </a:rPr>
              <a:t>At point X OR h = 25 m because (any one of the following):</a:t>
            </a:r>
          </a:p>
          <a:p>
            <a:pPr marL="285750" indent="-285750" algn="l">
              <a:lnSpc>
                <a:spcPct val="100000"/>
              </a:lnSpc>
              <a:spcBef>
                <a:spcPts val="0"/>
              </a:spcBef>
              <a:buFont typeface="Arial" panose="020B0604020202020204" pitchFamily="34" charset="0"/>
              <a:buChar char="•"/>
            </a:pPr>
            <a:r>
              <a:rPr lang="en-US" sz="1800" b="0" i="0" dirty="0">
                <a:solidFill>
                  <a:srgbClr val="333333"/>
                </a:solidFill>
                <a:effectLst/>
              </a:rPr>
              <a:t>it is where the car is at half of its original height.</a:t>
            </a:r>
          </a:p>
          <a:p>
            <a:pPr marL="285750" indent="-285750" algn="l">
              <a:lnSpc>
                <a:spcPct val="100000"/>
              </a:lnSpc>
              <a:spcBef>
                <a:spcPts val="0"/>
              </a:spcBef>
              <a:buFont typeface="Arial" panose="020B0604020202020204" pitchFamily="34" charset="0"/>
              <a:buChar char="•"/>
            </a:pPr>
            <a:r>
              <a:rPr lang="en-US" sz="1800" b="0" i="0" dirty="0">
                <a:solidFill>
                  <a:srgbClr val="333333"/>
                </a:solidFill>
                <a:effectLst/>
              </a:rPr>
              <a:t>half of the GPE at point W has been converted to KE.</a:t>
            </a:r>
          </a:p>
          <a:p>
            <a:pPr marL="285750" indent="-285750" algn="l">
              <a:lnSpc>
                <a:spcPct val="100000"/>
              </a:lnSpc>
              <a:spcBef>
                <a:spcPts val="0"/>
              </a:spcBef>
              <a:buFont typeface="Arial" panose="020B0604020202020204" pitchFamily="34" charset="0"/>
              <a:buChar char="•"/>
            </a:pPr>
            <a:r>
              <a:rPr lang="en-US" sz="1800" b="0" i="0" dirty="0">
                <a:solidFill>
                  <a:srgbClr val="333333"/>
                </a:solidFill>
                <a:effectLst/>
              </a:rPr>
              <a:t>it is in the middle of/between the lowest and highest points [0 m and 50 m].</a:t>
            </a:r>
          </a:p>
          <a:p>
            <a:pPr algn="l">
              <a:lnSpc>
                <a:spcPct val="100000"/>
              </a:lnSpc>
              <a:spcBef>
                <a:spcPts val="0"/>
              </a:spcBef>
            </a:pPr>
            <a:endParaRPr lang="en-US" sz="1800" b="0" i="0" dirty="0">
              <a:solidFill>
                <a:srgbClr val="333333"/>
              </a:solidFill>
              <a:effectLst/>
            </a:endParaRPr>
          </a:p>
          <a:p>
            <a:pPr algn="l">
              <a:lnSpc>
                <a:spcPct val="100000"/>
              </a:lnSpc>
              <a:spcBef>
                <a:spcPts val="0"/>
              </a:spcBef>
            </a:pPr>
            <a:r>
              <a:rPr lang="en-US" sz="1800" b="0" i="0" dirty="0">
                <a:solidFill>
                  <a:srgbClr val="333333"/>
                </a:solidFill>
                <a:effectLst/>
              </a:rPr>
              <a:t>Each part is worth 1 point.</a:t>
            </a:r>
          </a:p>
          <a:p>
            <a:pPr algn="l">
              <a:lnSpc>
                <a:spcPct val="100000"/>
              </a:lnSpc>
              <a:spcBef>
                <a:spcPts val="0"/>
              </a:spcBef>
            </a:pPr>
            <a:r>
              <a:rPr lang="en-US" sz="1800" b="0" i="0" dirty="0">
                <a:solidFill>
                  <a:srgbClr val="333333"/>
                </a:solidFill>
                <a:effectLst/>
              </a:rPr>
              <a:t>To receive a score of 4, all calculations and units must be included and be correct.</a:t>
            </a:r>
          </a:p>
        </p:txBody>
      </p:sp>
    </p:spTree>
    <p:custDataLst>
      <p:tags r:id="rId1"/>
    </p:custDataLst>
    <p:extLst>
      <p:ext uri="{BB962C8B-B14F-4D97-AF65-F5344CB8AC3E}">
        <p14:creationId xmlns:p14="http://schemas.microsoft.com/office/powerpoint/2010/main" val="2916264488"/>
      </p:ext>
    </p:extLst>
  </p:cSld>
  <p:clrMapOvr>
    <a:masterClrMapping/>
  </p:clrMapOvr>
  <mc:AlternateContent xmlns:mc="http://schemas.openxmlformats.org/markup-compatibility/2006" xmlns:p14="http://schemas.microsoft.com/office/powerpoint/2010/main">
    <mc:Choice Requires="p14">
      <p:transition spd="slow" p14:dur="2000" advTm="264484"/>
    </mc:Choice>
    <mc:Fallback xmlns="">
      <p:transition spd="slow" advTm="26448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
            <a:ext cx="10990385" cy="680224"/>
          </a:xfrm>
        </p:spPr>
        <p:txBody>
          <a:bodyPr>
            <a:normAutofit fontScale="90000"/>
          </a:bodyPr>
          <a:lstStyle/>
          <a:p>
            <a:r>
              <a:rPr lang="en-US" sz="4400" dirty="0"/>
              <a:t>Anchor: Score 4 – Page 5</a:t>
            </a:r>
          </a:p>
        </p:txBody>
      </p:sp>
      <p:pic>
        <p:nvPicPr>
          <p:cNvPr id="27" name="Picture 26" descr="Item with sample student work that received a score of 4">
            <a:extLst>
              <a:ext uri="{FF2B5EF4-FFF2-40B4-BE49-F238E27FC236}">
                <a16:creationId xmlns:a16="http://schemas.microsoft.com/office/drawing/2014/main" id="{EF8B5289-84C9-ADC2-E226-E8AB1125C8B9}"/>
              </a:ext>
            </a:extLst>
          </p:cNvPr>
          <p:cNvPicPr>
            <a:picLocks noChangeAspect="1"/>
          </p:cNvPicPr>
          <p:nvPr/>
        </p:nvPicPr>
        <p:blipFill rotWithShape="1">
          <a:blip r:embed="rId4"/>
          <a:srcRect t="9918"/>
          <a:stretch/>
        </p:blipFill>
        <p:spPr>
          <a:xfrm>
            <a:off x="52120" y="680225"/>
            <a:ext cx="12139880" cy="6177775"/>
          </a:xfrm>
          <a:prstGeom prst="rect">
            <a:avLst/>
          </a:prstGeom>
        </p:spPr>
      </p:pic>
    </p:spTree>
    <p:custDataLst>
      <p:tags r:id="rId1"/>
    </p:custDataLst>
    <p:extLst>
      <p:ext uri="{BB962C8B-B14F-4D97-AF65-F5344CB8AC3E}">
        <p14:creationId xmlns:p14="http://schemas.microsoft.com/office/powerpoint/2010/main" val="4275330764"/>
      </p:ext>
    </p:extLst>
  </p:cSld>
  <p:clrMapOvr>
    <a:masterClrMapping/>
  </p:clrMapOvr>
  <mc:AlternateContent xmlns:mc="http://schemas.openxmlformats.org/markup-compatibility/2006" xmlns:p14="http://schemas.microsoft.com/office/powerpoint/2010/main">
    <mc:Choice Requires="p14">
      <p:transition spd="slow" p14:dur="2000" advTm="129912"/>
    </mc:Choice>
    <mc:Fallback xmlns="">
      <p:transition spd="slow" advTm="12991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8FB23C-FC1E-4E2B-B96C-FDCE2810C0E7}"/>
              </a:ext>
              <a:ext uri="{C183D7F6-B498-43B3-948B-1728B52AA6E4}">
                <adec:decorative xmlns:adec="http://schemas.microsoft.com/office/drawing/2017/decorative" val="1"/>
              </a:ext>
            </a:extLst>
          </p:cNvPr>
          <p:cNvPicPr>
            <a:picLocks noChangeAspect="1"/>
          </p:cNvPicPr>
          <p:nvPr/>
        </p:nvPicPr>
        <p:blipFill rotWithShape="1">
          <a:blip r:embed="rId4"/>
          <a:srcRect r="37420"/>
          <a:stretch/>
        </p:blipFill>
        <p:spPr>
          <a:xfrm>
            <a:off x="90165" y="6073026"/>
            <a:ext cx="2705587"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
            <a:ext cx="10990385" cy="680224"/>
          </a:xfrm>
        </p:spPr>
        <p:txBody>
          <a:bodyPr>
            <a:normAutofit fontScale="90000"/>
          </a:bodyPr>
          <a:lstStyle/>
          <a:p>
            <a:r>
              <a:rPr lang="en-US" sz="4400" dirty="0"/>
              <a:t>Anchor: Score 3 – Page 7</a:t>
            </a:r>
          </a:p>
        </p:txBody>
      </p:sp>
      <p:pic>
        <p:nvPicPr>
          <p:cNvPr id="16" name="Picture 15" descr="Item with sample student work that received a score of 3">
            <a:extLst>
              <a:ext uri="{FF2B5EF4-FFF2-40B4-BE49-F238E27FC236}">
                <a16:creationId xmlns:a16="http://schemas.microsoft.com/office/drawing/2014/main" id="{388728D0-CE05-0428-2BC6-F4D49563EB60}"/>
              </a:ext>
            </a:extLst>
          </p:cNvPr>
          <p:cNvPicPr>
            <a:picLocks noChangeAspect="1"/>
          </p:cNvPicPr>
          <p:nvPr/>
        </p:nvPicPr>
        <p:blipFill rotWithShape="1">
          <a:blip r:embed="rId5"/>
          <a:srcRect t="9918"/>
          <a:stretch/>
        </p:blipFill>
        <p:spPr>
          <a:xfrm>
            <a:off x="0" y="680225"/>
            <a:ext cx="12180486" cy="6177775"/>
          </a:xfrm>
          <a:prstGeom prst="rect">
            <a:avLst/>
          </a:prstGeom>
        </p:spPr>
      </p:pic>
    </p:spTree>
    <p:custDataLst>
      <p:tags r:id="rId1"/>
    </p:custDataLst>
    <p:extLst>
      <p:ext uri="{BB962C8B-B14F-4D97-AF65-F5344CB8AC3E}">
        <p14:creationId xmlns:p14="http://schemas.microsoft.com/office/powerpoint/2010/main" val="1260894644"/>
      </p:ext>
    </p:extLst>
  </p:cSld>
  <p:clrMapOvr>
    <a:masterClrMapping/>
  </p:clrMapOvr>
  <mc:AlternateContent xmlns:mc="http://schemas.openxmlformats.org/markup-compatibility/2006" xmlns:p14="http://schemas.microsoft.com/office/powerpoint/2010/main">
    <mc:Choice Requires="p14">
      <p:transition spd="slow" p14:dur="2000" advTm="71653"/>
    </mc:Choice>
    <mc:Fallback xmlns="">
      <p:transition spd="slow" advTm="7165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
            <a:ext cx="10990385" cy="680224"/>
          </a:xfrm>
        </p:spPr>
        <p:txBody>
          <a:bodyPr>
            <a:normAutofit fontScale="90000"/>
          </a:bodyPr>
          <a:lstStyle/>
          <a:p>
            <a:r>
              <a:rPr lang="en-US" sz="4400" dirty="0"/>
              <a:t>Anchor: Score 2 – Page 9</a:t>
            </a:r>
          </a:p>
        </p:txBody>
      </p:sp>
      <p:pic>
        <p:nvPicPr>
          <p:cNvPr id="14" name="Picture 13" descr="Item with sample student work that received a score of 2">
            <a:extLst>
              <a:ext uri="{FF2B5EF4-FFF2-40B4-BE49-F238E27FC236}">
                <a16:creationId xmlns:a16="http://schemas.microsoft.com/office/drawing/2014/main" id="{E5F273FE-9D15-2474-1B0B-7357A2BF7D8A}"/>
              </a:ext>
            </a:extLst>
          </p:cNvPr>
          <p:cNvPicPr>
            <a:picLocks noChangeAspect="1"/>
          </p:cNvPicPr>
          <p:nvPr/>
        </p:nvPicPr>
        <p:blipFill rotWithShape="1">
          <a:blip r:embed="rId4"/>
          <a:srcRect t="9918"/>
          <a:stretch/>
        </p:blipFill>
        <p:spPr>
          <a:xfrm>
            <a:off x="29668" y="680224"/>
            <a:ext cx="12132664" cy="6177775"/>
          </a:xfrm>
          <a:prstGeom prst="rect">
            <a:avLst/>
          </a:prstGeom>
        </p:spPr>
      </p:pic>
    </p:spTree>
    <p:custDataLst>
      <p:tags r:id="rId1"/>
    </p:custDataLst>
    <p:extLst>
      <p:ext uri="{BB962C8B-B14F-4D97-AF65-F5344CB8AC3E}">
        <p14:creationId xmlns:p14="http://schemas.microsoft.com/office/powerpoint/2010/main" val="3776406049"/>
      </p:ext>
    </p:extLst>
  </p:cSld>
  <p:clrMapOvr>
    <a:masterClrMapping/>
  </p:clrMapOvr>
  <mc:AlternateContent xmlns:mc="http://schemas.openxmlformats.org/markup-compatibility/2006" xmlns:p14="http://schemas.microsoft.com/office/powerpoint/2010/main">
    <mc:Choice Requires="p14">
      <p:transition spd="slow" p14:dur="2000" advTm="109098"/>
    </mc:Choice>
    <mc:Fallback xmlns="">
      <p:transition spd="slow" advTm="10909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
            <a:ext cx="10990385" cy="680224"/>
          </a:xfrm>
        </p:spPr>
        <p:txBody>
          <a:bodyPr>
            <a:normAutofit fontScale="90000"/>
          </a:bodyPr>
          <a:lstStyle/>
          <a:p>
            <a:r>
              <a:rPr lang="en-US" sz="4400" dirty="0"/>
              <a:t>Anchor: Score 1 – Page 11</a:t>
            </a:r>
          </a:p>
        </p:txBody>
      </p:sp>
      <p:pic>
        <p:nvPicPr>
          <p:cNvPr id="20" name="Picture 19" descr="Item with sample student work that received a score of 1">
            <a:extLst>
              <a:ext uri="{FF2B5EF4-FFF2-40B4-BE49-F238E27FC236}">
                <a16:creationId xmlns:a16="http://schemas.microsoft.com/office/drawing/2014/main" id="{8824085A-9554-B2A6-0073-D5B7D9D815E5}"/>
              </a:ext>
            </a:extLst>
          </p:cNvPr>
          <p:cNvPicPr>
            <a:picLocks noChangeAspect="1"/>
          </p:cNvPicPr>
          <p:nvPr/>
        </p:nvPicPr>
        <p:blipFill rotWithShape="1">
          <a:blip r:embed="rId4"/>
          <a:srcRect t="9918"/>
          <a:stretch/>
        </p:blipFill>
        <p:spPr>
          <a:xfrm>
            <a:off x="24983" y="680224"/>
            <a:ext cx="12142033" cy="6177775"/>
          </a:xfrm>
          <a:prstGeom prst="rect">
            <a:avLst/>
          </a:prstGeom>
        </p:spPr>
      </p:pic>
    </p:spTree>
    <p:custDataLst>
      <p:tags r:id="rId1"/>
    </p:custDataLst>
    <p:extLst>
      <p:ext uri="{BB962C8B-B14F-4D97-AF65-F5344CB8AC3E}">
        <p14:creationId xmlns:p14="http://schemas.microsoft.com/office/powerpoint/2010/main" val="4218901394"/>
      </p:ext>
    </p:extLst>
  </p:cSld>
  <p:clrMapOvr>
    <a:masterClrMapping/>
  </p:clrMapOvr>
  <mc:AlternateContent xmlns:mc="http://schemas.openxmlformats.org/markup-compatibility/2006" xmlns:p14="http://schemas.microsoft.com/office/powerpoint/2010/main">
    <mc:Choice Requires="p14">
      <p:transition spd="slow" p14:dur="2000" advTm="63437"/>
    </mc:Choice>
    <mc:Fallback xmlns="">
      <p:transition spd="slow" advTm="63437"/>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F8FB23C-FC1E-4E2B-B96C-FDCE2810C0E7}"/>
              </a:ext>
              <a:ext uri="{C183D7F6-B498-43B3-948B-1728B52AA6E4}">
                <adec:decorative xmlns:adec="http://schemas.microsoft.com/office/drawing/2017/decorative" val="1"/>
              </a:ext>
            </a:extLst>
          </p:cNvPr>
          <p:cNvPicPr>
            <a:picLocks noChangeAspect="1"/>
          </p:cNvPicPr>
          <p:nvPr/>
        </p:nvPicPr>
        <p:blipFill rotWithShape="1">
          <a:blip r:embed="rId4"/>
          <a:srcRect r="37420"/>
          <a:stretch/>
        </p:blipFill>
        <p:spPr>
          <a:xfrm>
            <a:off x="90165" y="6073026"/>
            <a:ext cx="2705587" cy="704850"/>
          </a:xfrm>
          <a:prstGeom prst="rect">
            <a:avLst/>
          </a:prstGeom>
        </p:spPr>
      </p:pic>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0" y="1"/>
            <a:ext cx="10990385" cy="680224"/>
          </a:xfrm>
        </p:spPr>
        <p:txBody>
          <a:bodyPr>
            <a:normAutofit fontScale="90000"/>
          </a:bodyPr>
          <a:lstStyle/>
          <a:p>
            <a:r>
              <a:rPr lang="en-US" sz="4400" dirty="0"/>
              <a:t>Anchor: Score 0 – Page 13</a:t>
            </a:r>
          </a:p>
        </p:txBody>
      </p:sp>
      <p:pic>
        <p:nvPicPr>
          <p:cNvPr id="13" name="Picture 12" descr="Item with sample student work that received a score of 0">
            <a:extLst>
              <a:ext uri="{FF2B5EF4-FFF2-40B4-BE49-F238E27FC236}">
                <a16:creationId xmlns:a16="http://schemas.microsoft.com/office/drawing/2014/main" id="{3426CAF2-DDA7-FB45-219D-D8B2CD5BD418}"/>
              </a:ext>
            </a:extLst>
          </p:cNvPr>
          <p:cNvPicPr>
            <a:picLocks noChangeAspect="1"/>
          </p:cNvPicPr>
          <p:nvPr/>
        </p:nvPicPr>
        <p:blipFill rotWithShape="1">
          <a:blip r:embed="rId5"/>
          <a:srcRect t="9918"/>
          <a:stretch/>
        </p:blipFill>
        <p:spPr>
          <a:xfrm>
            <a:off x="36854" y="680224"/>
            <a:ext cx="12118292" cy="6177775"/>
          </a:xfrm>
          <a:prstGeom prst="rect">
            <a:avLst/>
          </a:prstGeom>
        </p:spPr>
      </p:pic>
    </p:spTree>
    <p:custDataLst>
      <p:tags r:id="rId1"/>
    </p:custDataLst>
    <p:extLst>
      <p:ext uri="{BB962C8B-B14F-4D97-AF65-F5344CB8AC3E}">
        <p14:creationId xmlns:p14="http://schemas.microsoft.com/office/powerpoint/2010/main" val="3729147300"/>
      </p:ext>
    </p:extLst>
  </p:cSld>
  <p:clrMapOvr>
    <a:masterClrMapping/>
  </p:clrMapOvr>
  <mc:AlternateContent xmlns:mc="http://schemas.openxmlformats.org/markup-compatibility/2006" xmlns:p14="http://schemas.microsoft.com/office/powerpoint/2010/main">
    <mc:Choice Requires="p14">
      <p:transition spd="slow" p14:dur="2000" advTm="56143"/>
    </mc:Choice>
    <mc:Fallback xmlns="">
      <p:transition spd="slow" advTm="5614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63973"/>
            <a:ext cx="10990385" cy="800851"/>
          </a:xfrm>
        </p:spPr>
        <p:txBody>
          <a:bodyPr>
            <a:normAutofit/>
          </a:bodyPr>
          <a:lstStyle/>
          <a:p>
            <a:r>
              <a:rPr lang="en-US" sz="4400"/>
              <a:t>Individual Scoring of Student Responses</a:t>
            </a:r>
            <a:endParaRPr lang="en-US" sz="4400">
              <a:solidFill>
                <a:srgbClr val="FF0000"/>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Use scoring notes and anchor papers to score the student responses in the pack that is posted as a resource. </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I will then go over how we scored the response. </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Responses are from actual students but were retyped</a:t>
            </a:r>
          </a:p>
          <a:p>
            <a:pPr marL="457200" indent="-457200">
              <a:spcBef>
                <a:spcPts val="600"/>
              </a:spcBef>
              <a:spcAft>
                <a:spcPts val="600"/>
              </a:spcAft>
              <a:buFont typeface="Arial" panose="020B0604020202020204" pitchFamily="34" charset="0"/>
              <a:buChar char="•"/>
            </a:pPr>
            <a:endParaRPr lang="en-US" sz="3000" dirty="0">
              <a:latin typeface="Arial"/>
              <a:cs typeface="Arial"/>
            </a:endParaRPr>
          </a:p>
        </p:txBody>
      </p:sp>
    </p:spTree>
    <p:extLst>
      <p:ext uri="{BB962C8B-B14F-4D97-AF65-F5344CB8AC3E}">
        <p14:creationId xmlns:p14="http://schemas.microsoft.com/office/powerpoint/2010/main" val="1764091720"/>
      </p:ext>
    </p:extLst>
  </p:cSld>
  <p:clrMapOvr>
    <a:masterClrMapping/>
  </p:clrMapOvr>
  <mc:AlternateContent xmlns:mc="http://schemas.openxmlformats.org/markup-compatibility/2006" xmlns:p14="http://schemas.microsoft.com/office/powerpoint/2010/main">
    <mc:Choice Requires="p14">
      <p:transition spd="slow" p14:dur="2000" advTm="26951"/>
    </mc:Choice>
    <mc:Fallback xmlns="">
      <p:transition spd="slow" advTm="2695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A – Page 16</a:t>
            </a:r>
          </a:p>
        </p:txBody>
      </p:sp>
      <p:pic>
        <p:nvPicPr>
          <p:cNvPr id="13" name="Picture 12" descr="sample student work">
            <a:extLst>
              <a:ext uri="{FF2B5EF4-FFF2-40B4-BE49-F238E27FC236}">
                <a16:creationId xmlns:a16="http://schemas.microsoft.com/office/drawing/2014/main" id="{DFEBC721-5C9E-E4FA-E30E-D9268551E364}"/>
              </a:ext>
            </a:extLst>
          </p:cNvPr>
          <p:cNvPicPr>
            <a:picLocks noChangeAspect="1"/>
          </p:cNvPicPr>
          <p:nvPr/>
        </p:nvPicPr>
        <p:blipFill rotWithShape="1">
          <a:blip r:embed="rId4"/>
          <a:srcRect t="12846"/>
          <a:stretch/>
        </p:blipFill>
        <p:spPr>
          <a:xfrm>
            <a:off x="4703" y="880974"/>
            <a:ext cx="12182593" cy="5977025"/>
          </a:xfrm>
          <a:prstGeom prst="rect">
            <a:avLst/>
          </a:prstGeom>
        </p:spPr>
      </p:pic>
    </p:spTree>
    <p:custDataLst>
      <p:tags r:id="rId1"/>
    </p:custDataLst>
    <p:extLst>
      <p:ext uri="{BB962C8B-B14F-4D97-AF65-F5344CB8AC3E}">
        <p14:creationId xmlns:p14="http://schemas.microsoft.com/office/powerpoint/2010/main" val="3722082194"/>
      </p:ext>
    </p:extLst>
  </p:cSld>
  <p:clrMapOvr>
    <a:masterClrMapping/>
  </p:clrMapOvr>
  <mc:AlternateContent xmlns:mc="http://schemas.openxmlformats.org/markup-compatibility/2006" xmlns:p14="http://schemas.microsoft.com/office/powerpoint/2010/main">
    <mc:Choice Requires="p14">
      <p:transition spd="slow" p14:dur="2000" advTm="90171"/>
    </mc:Choice>
    <mc:Fallback xmlns="">
      <p:transition spd="slow" advTm="9017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B – Page 18 </a:t>
            </a:r>
          </a:p>
        </p:txBody>
      </p:sp>
      <p:pic>
        <p:nvPicPr>
          <p:cNvPr id="16" name="Picture 15" descr="sample student work">
            <a:extLst>
              <a:ext uri="{FF2B5EF4-FFF2-40B4-BE49-F238E27FC236}">
                <a16:creationId xmlns:a16="http://schemas.microsoft.com/office/drawing/2014/main" id="{8B9965A4-1BED-0D0A-F30D-54E6CE325189}"/>
              </a:ext>
            </a:extLst>
          </p:cNvPr>
          <p:cNvPicPr>
            <a:picLocks noChangeAspect="1"/>
          </p:cNvPicPr>
          <p:nvPr/>
        </p:nvPicPr>
        <p:blipFill rotWithShape="1">
          <a:blip r:embed="rId4"/>
          <a:srcRect t="12846"/>
          <a:stretch/>
        </p:blipFill>
        <p:spPr>
          <a:xfrm>
            <a:off x="1046" y="880974"/>
            <a:ext cx="12189907" cy="5977025"/>
          </a:xfrm>
          <a:prstGeom prst="rect">
            <a:avLst/>
          </a:prstGeom>
        </p:spPr>
      </p:pic>
    </p:spTree>
    <p:custDataLst>
      <p:tags r:id="rId1"/>
    </p:custDataLst>
    <p:extLst>
      <p:ext uri="{BB962C8B-B14F-4D97-AF65-F5344CB8AC3E}">
        <p14:creationId xmlns:p14="http://schemas.microsoft.com/office/powerpoint/2010/main" val="1105977800"/>
      </p:ext>
    </p:extLst>
  </p:cSld>
  <p:clrMapOvr>
    <a:masterClrMapping/>
  </p:clrMapOvr>
  <mc:AlternateContent xmlns:mc="http://schemas.openxmlformats.org/markup-compatibility/2006" xmlns:p14="http://schemas.microsoft.com/office/powerpoint/2010/main">
    <mc:Choice Requires="p14">
      <p:transition spd="slow" p14:dur="2000" advTm="104847"/>
    </mc:Choice>
    <mc:Fallback xmlns="">
      <p:transition spd="slow" advTm="10484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C – Page 20 </a:t>
            </a:r>
          </a:p>
        </p:txBody>
      </p:sp>
      <p:pic>
        <p:nvPicPr>
          <p:cNvPr id="15" name="Picture 14" descr="sample student work">
            <a:extLst>
              <a:ext uri="{FF2B5EF4-FFF2-40B4-BE49-F238E27FC236}">
                <a16:creationId xmlns:a16="http://schemas.microsoft.com/office/drawing/2014/main" id="{A45BFD78-A5A5-2600-9831-8072D9CFB5B3}"/>
              </a:ext>
            </a:extLst>
          </p:cNvPr>
          <p:cNvPicPr>
            <a:picLocks noChangeAspect="1"/>
          </p:cNvPicPr>
          <p:nvPr/>
        </p:nvPicPr>
        <p:blipFill rotWithShape="1">
          <a:blip r:embed="rId4"/>
          <a:srcRect t="12846"/>
          <a:stretch/>
        </p:blipFill>
        <p:spPr>
          <a:xfrm>
            <a:off x="18815" y="880974"/>
            <a:ext cx="12154370" cy="5977025"/>
          </a:xfrm>
          <a:prstGeom prst="rect">
            <a:avLst/>
          </a:prstGeom>
        </p:spPr>
      </p:pic>
    </p:spTree>
    <p:custDataLst>
      <p:tags r:id="rId1"/>
    </p:custDataLst>
    <p:extLst>
      <p:ext uri="{BB962C8B-B14F-4D97-AF65-F5344CB8AC3E}">
        <p14:creationId xmlns:p14="http://schemas.microsoft.com/office/powerpoint/2010/main" val="992970318"/>
      </p:ext>
    </p:extLst>
  </p:cSld>
  <p:clrMapOvr>
    <a:masterClrMapping/>
  </p:clrMapOvr>
  <mc:AlternateContent xmlns:mc="http://schemas.openxmlformats.org/markup-compatibility/2006" xmlns:p14="http://schemas.microsoft.com/office/powerpoint/2010/main">
    <mc:Choice Requires="p14">
      <p:transition spd="slow" p14:dur="2000" advTm="78741"/>
    </mc:Choice>
    <mc:Fallback xmlns="">
      <p:transition spd="slow" advTm="7874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D – Page 22 </a:t>
            </a:r>
          </a:p>
        </p:txBody>
      </p:sp>
      <p:pic>
        <p:nvPicPr>
          <p:cNvPr id="16" name="Picture 15" descr="sample student work">
            <a:extLst>
              <a:ext uri="{FF2B5EF4-FFF2-40B4-BE49-F238E27FC236}">
                <a16:creationId xmlns:a16="http://schemas.microsoft.com/office/drawing/2014/main" id="{EF42B0AA-266D-32E9-E7DA-808C4AD52E3E}"/>
              </a:ext>
            </a:extLst>
          </p:cNvPr>
          <p:cNvPicPr>
            <a:picLocks noChangeAspect="1"/>
          </p:cNvPicPr>
          <p:nvPr/>
        </p:nvPicPr>
        <p:blipFill rotWithShape="1">
          <a:blip r:embed="rId4"/>
          <a:srcRect t="14804"/>
          <a:stretch/>
        </p:blipFill>
        <p:spPr>
          <a:xfrm>
            <a:off x="0" y="1023730"/>
            <a:ext cx="12192000" cy="5822226"/>
          </a:xfrm>
          <a:prstGeom prst="rect">
            <a:avLst/>
          </a:prstGeom>
        </p:spPr>
      </p:pic>
    </p:spTree>
    <p:custDataLst>
      <p:tags r:id="rId1"/>
    </p:custDataLst>
    <p:extLst>
      <p:ext uri="{BB962C8B-B14F-4D97-AF65-F5344CB8AC3E}">
        <p14:creationId xmlns:p14="http://schemas.microsoft.com/office/powerpoint/2010/main" val="2178423137"/>
      </p:ext>
    </p:extLst>
  </p:cSld>
  <p:clrMapOvr>
    <a:masterClrMapping/>
  </p:clrMapOvr>
  <mc:AlternateContent xmlns:mc="http://schemas.openxmlformats.org/markup-compatibility/2006" xmlns:p14="http://schemas.microsoft.com/office/powerpoint/2010/main">
    <mc:Choice Requires="p14">
      <p:transition spd="slow" p14:dur="2000" advTm="103600"/>
    </mc:Choice>
    <mc:Fallback xmlns="">
      <p:transition spd="slow" advTm="1036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E – Page 24 </a:t>
            </a:r>
          </a:p>
        </p:txBody>
      </p:sp>
      <p:pic>
        <p:nvPicPr>
          <p:cNvPr id="18" name="Picture 17" descr="sample student work">
            <a:extLst>
              <a:ext uri="{FF2B5EF4-FFF2-40B4-BE49-F238E27FC236}">
                <a16:creationId xmlns:a16="http://schemas.microsoft.com/office/drawing/2014/main" id="{3ABD0583-4300-CDA0-BBC0-1CA7AD40DFD3}"/>
              </a:ext>
            </a:extLst>
          </p:cNvPr>
          <p:cNvPicPr>
            <a:picLocks noChangeAspect="1"/>
          </p:cNvPicPr>
          <p:nvPr/>
        </p:nvPicPr>
        <p:blipFill rotWithShape="1">
          <a:blip r:embed="rId4"/>
          <a:srcRect t="14203"/>
          <a:stretch/>
        </p:blipFill>
        <p:spPr>
          <a:xfrm>
            <a:off x="26060" y="974034"/>
            <a:ext cx="12139880" cy="5883965"/>
          </a:xfrm>
          <a:prstGeom prst="rect">
            <a:avLst/>
          </a:prstGeom>
        </p:spPr>
      </p:pic>
    </p:spTree>
    <p:custDataLst>
      <p:tags r:id="rId1"/>
    </p:custDataLst>
    <p:extLst>
      <p:ext uri="{BB962C8B-B14F-4D97-AF65-F5344CB8AC3E}">
        <p14:creationId xmlns:p14="http://schemas.microsoft.com/office/powerpoint/2010/main" val="513865454"/>
      </p:ext>
    </p:extLst>
  </p:cSld>
  <p:clrMapOvr>
    <a:masterClrMapping/>
  </p:clrMapOvr>
  <mc:AlternateContent xmlns:mc="http://schemas.openxmlformats.org/markup-compatibility/2006" xmlns:p14="http://schemas.microsoft.com/office/powerpoint/2010/main">
    <mc:Choice Requires="p14">
      <p:transition spd="slow" p14:dur="2000" advTm="64099"/>
    </mc:Choice>
    <mc:Fallback xmlns="">
      <p:transition spd="slow" advTm="6409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26E2-1245-781F-0A8C-E205FC2C2A8D}"/>
              </a:ext>
            </a:extLst>
          </p:cNvPr>
          <p:cNvSpPr>
            <a:spLocks noGrp="1"/>
          </p:cNvSpPr>
          <p:nvPr>
            <p:ph type="title"/>
          </p:nvPr>
        </p:nvSpPr>
        <p:spPr/>
        <p:txBody>
          <a:bodyPr>
            <a:normAutofit fontScale="90000"/>
          </a:bodyPr>
          <a:lstStyle/>
          <a:p>
            <a:r>
              <a:rPr lang="en-US" b="1">
                <a:latin typeface="Arial"/>
                <a:cs typeface="Arial"/>
              </a:rPr>
              <a:t>Introductory Physics</a:t>
            </a:r>
            <a:br>
              <a:rPr lang="en-US" b="1">
                <a:latin typeface="Arial"/>
                <a:cs typeface="Arial"/>
              </a:rPr>
            </a:br>
            <a:r>
              <a:rPr lang="en-US" b="1">
                <a:latin typeface="Arial"/>
                <a:cs typeface="Arial"/>
              </a:rPr>
              <a:t>Motion, Forces, &amp; Interactions Question </a:t>
            </a:r>
            <a:br>
              <a:rPr lang="en-US">
                <a:latin typeface="Arial"/>
                <a:cs typeface="Arial"/>
              </a:rPr>
            </a:br>
            <a:endParaRPr lang="en-US">
              <a:solidFill>
                <a:schemeClr val="accent1"/>
              </a:solidFill>
            </a:endParaRPr>
          </a:p>
        </p:txBody>
      </p:sp>
      <p:sp>
        <p:nvSpPr>
          <p:cNvPr id="3" name="Text Placeholder 2">
            <a:extLst>
              <a:ext uri="{FF2B5EF4-FFF2-40B4-BE49-F238E27FC236}">
                <a16:creationId xmlns:a16="http://schemas.microsoft.com/office/drawing/2014/main" id="{A9B251BE-2FF1-B43C-CDA3-6EAFB10621E0}"/>
              </a:ext>
            </a:extLst>
          </p:cNvPr>
          <p:cNvSpPr>
            <a:spLocks noGrp="1"/>
          </p:cNvSpPr>
          <p:nvPr>
            <p:ph type="body" idx="1"/>
          </p:nvPr>
        </p:nvSpPr>
        <p:spPr>
          <a:xfrm>
            <a:off x="838199" y="4431915"/>
            <a:ext cx="10005935" cy="1500187"/>
          </a:xfrm>
        </p:spPr>
        <p:txBody>
          <a:bodyPr vert="horz" lIns="91440" tIns="45720" rIns="91440" bIns="45720" rtlCol="0" anchor="t">
            <a:noAutofit/>
          </a:bodyPr>
          <a:lstStyle/>
          <a:p>
            <a:r>
              <a:rPr lang="en-US" sz="3600" dirty="0">
                <a:solidFill>
                  <a:schemeClr val="accent1"/>
                </a:solidFill>
                <a:latin typeface="Arial"/>
                <a:cs typeface="Arial"/>
              </a:rPr>
              <a:t>2022</a:t>
            </a:r>
          </a:p>
          <a:p>
            <a:r>
              <a:rPr lang="en-US" sz="3600" dirty="0">
                <a:solidFill>
                  <a:schemeClr val="accent1"/>
                </a:solidFill>
                <a:latin typeface="Arial"/>
                <a:cs typeface="Arial"/>
              </a:rPr>
              <a:t>Series Circuit</a:t>
            </a:r>
          </a:p>
        </p:txBody>
      </p:sp>
    </p:spTree>
    <p:extLst>
      <p:ext uri="{BB962C8B-B14F-4D97-AF65-F5344CB8AC3E}">
        <p14:creationId xmlns:p14="http://schemas.microsoft.com/office/powerpoint/2010/main" val="4044715673"/>
      </p:ext>
    </p:extLst>
  </p:cSld>
  <p:clrMapOvr>
    <a:masterClrMapping/>
  </p:clrMapOvr>
  <mc:AlternateContent xmlns:mc="http://schemas.openxmlformats.org/markup-compatibility/2006" xmlns:p14="http://schemas.microsoft.com/office/powerpoint/2010/main">
    <mc:Choice Requires="p14">
      <p:transition spd="slow" p14:dur="2000" advTm="8188"/>
    </mc:Choice>
    <mc:Fallback xmlns="">
      <p:transition spd="slow" advTm="8188"/>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dirty="0"/>
              <a:t>Question – Page 27</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227022"/>
            <a:ext cx="4005648" cy="4747845"/>
          </a:xfrm>
        </p:spPr>
        <p:txBody>
          <a:bodyPr vert="horz" lIns="91440" tIns="45720" rIns="91440" bIns="45720" rtlCol="0" anchor="t">
            <a:normAutofit/>
          </a:bodyPr>
          <a:lstStyle/>
          <a:p>
            <a:r>
              <a:rPr lang="en-US" sz="2100" b="0" i="0">
                <a:solidFill>
                  <a:srgbClr val="333333"/>
                </a:solidFill>
                <a:effectLst/>
              </a:rPr>
              <a:t>The diagram shows a circuit with a 12 V battery, three resistors, and component K.</a:t>
            </a:r>
            <a:endParaRPr lang="en-US" sz="2100"/>
          </a:p>
        </p:txBody>
      </p:sp>
      <p:pic>
        <p:nvPicPr>
          <p:cNvPr id="5" name="Picture 4" descr="diagram of a circuit">
            <a:extLst>
              <a:ext uri="{FF2B5EF4-FFF2-40B4-BE49-F238E27FC236}">
                <a16:creationId xmlns:a16="http://schemas.microsoft.com/office/drawing/2014/main" id="{231A1255-B06B-4B1E-B5BE-7044DDB858E2}"/>
              </a:ext>
            </a:extLst>
          </p:cNvPr>
          <p:cNvPicPr>
            <a:picLocks noChangeAspect="1"/>
          </p:cNvPicPr>
          <p:nvPr/>
        </p:nvPicPr>
        <p:blipFill>
          <a:blip r:embed="rId3"/>
          <a:stretch>
            <a:fillRect/>
          </a:stretch>
        </p:blipFill>
        <p:spPr>
          <a:xfrm>
            <a:off x="575332" y="2291889"/>
            <a:ext cx="3662131" cy="3682978"/>
          </a:xfrm>
          <a:prstGeom prst="rect">
            <a:avLst/>
          </a:prstGeom>
        </p:spPr>
      </p:pic>
      <p:sp>
        <p:nvSpPr>
          <p:cNvPr id="6" name="Text Placeholder 2">
            <a:extLst>
              <a:ext uri="{FF2B5EF4-FFF2-40B4-BE49-F238E27FC236}">
                <a16:creationId xmlns:a16="http://schemas.microsoft.com/office/drawing/2014/main" id="{55253A1E-2F12-4BF8-8863-5624AF6A2F9D}"/>
              </a:ext>
            </a:extLst>
          </p:cNvPr>
          <p:cNvSpPr txBox="1">
            <a:spLocks/>
          </p:cNvSpPr>
          <p:nvPr/>
        </p:nvSpPr>
        <p:spPr>
          <a:xfrm>
            <a:off x="4766645" y="1227022"/>
            <a:ext cx="6959364" cy="502384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100" b="1" i="0">
                <a:solidFill>
                  <a:srgbClr val="333333"/>
                </a:solidFill>
                <a:effectLst/>
              </a:rPr>
              <a:t>Part A</a:t>
            </a:r>
          </a:p>
          <a:p>
            <a:pPr>
              <a:spcBef>
                <a:spcPts val="600"/>
              </a:spcBef>
            </a:pPr>
            <a:r>
              <a:rPr lang="en-US" sz="2100" b="0" i="0">
                <a:solidFill>
                  <a:srgbClr val="333333"/>
                </a:solidFill>
                <a:effectLst/>
              </a:rPr>
              <a:t>Identify component K </a:t>
            </a:r>
            <a:r>
              <a:rPr lang="en-US" sz="2100" b="1" i="0">
                <a:solidFill>
                  <a:srgbClr val="333333"/>
                </a:solidFill>
                <a:effectLst/>
              </a:rPr>
              <a:t>and</a:t>
            </a:r>
            <a:r>
              <a:rPr lang="en-US" sz="2100" b="0" i="0">
                <a:solidFill>
                  <a:srgbClr val="333333"/>
                </a:solidFill>
                <a:effectLst/>
              </a:rPr>
              <a:t> explain its main function.</a:t>
            </a:r>
          </a:p>
          <a:p>
            <a:pPr>
              <a:spcBef>
                <a:spcPts val="1800"/>
              </a:spcBef>
            </a:pPr>
            <a:r>
              <a:rPr lang="en-US" sz="2100" b="1" i="0">
                <a:solidFill>
                  <a:srgbClr val="333333"/>
                </a:solidFill>
                <a:effectLst/>
              </a:rPr>
              <a:t>Part B</a:t>
            </a:r>
          </a:p>
          <a:p>
            <a:pPr algn="l">
              <a:spcBef>
                <a:spcPts val="600"/>
              </a:spcBef>
            </a:pPr>
            <a:r>
              <a:rPr lang="en-US" sz="2100" b="0" i="0">
                <a:solidFill>
                  <a:srgbClr val="333333"/>
                </a:solidFill>
                <a:effectLst/>
              </a:rPr>
              <a:t>Component K is replaced with a piece of wire.</a:t>
            </a:r>
          </a:p>
          <a:p>
            <a:pPr algn="l"/>
            <a:r>
              <a:rPr lang="en-US" sz="2100" b="0" i="0">
                <a:solidFill>
                  <a:srgbClr val="333333"/>
                </a:solidFill>
                <a:effectLst/>
              </a:rPr>
              <a:t>Calculate the total resistance of the circuit. Show your calculations and include units in your answer.</a:t>
            </a:r>
            <a:endParaRPr lang="en-US" sz="2100" b="1">
              <a:solidFill>
                <a:srgbClr val="333333"/>
              </a:solidFill>
            </a:endParaRPr>
          </a:p>
          <a:p>
            <a:pPr>
              <a:spcBef>
                <a:spcPts val="1800"/>
              </a:spcBef>
            </a:pPr>
            <a:r>
              <a:rPr lang="en-US" sz="2100" b="1" i="0">
                <a:solidFill>
                  <a:srgbClr val="333333"/>
                </a:solidFill>
                <a:effectLst/>
              </a:rPr>
              <a:t>Part C</a:t>
            </a:r>
          </a:p>
          <a:p>
            <a:pPr>
              <a:spcBef>
                <a:spcPts val="600"/>
              </a:spcBef>
            </a:pPr>
            <a:r>
              <a:rPr lang="en-US" sz="2100" b="0" i="0">
                <a:solidFill>
                  <a:srgbClr val="333333"/>
                </a:solidFill>
                <a:effectLst/>
              </a:rPr>
              <a:t>Is the amount of current flowing through R</a:t>
            </a:r>
            <a:r>
              <a:rPr lang="en-US" sz="2100" b="0" i="0" baseline="-25000">
                <a:solidFill>
                  <a:srgbClr val="333333"/>
                </a:solidFill>
                <a:effectLst/>
              </a:rPr>
              <a:t>1</a:t>
            </a:r>
            <a:r>
              <a:rPr lang="en-US" sz="2100" b="0" i="0">
                <a:solidFill>
                  <a:srgbClr val="333333"/>
                </a:solidFill>
                <a:effectLst/>
              </a:rPr>
              <a:t> the same as the amount of current flowing through R</a:t>
            </a:r>
            <a:r>
              <a:rPr lang="en-US" sz="2100" b="0" i="0" baseline="-25000">
                <a:solidFill>
                  <a:srgbClr val="333333"/>
                </a:solidFill>
                <a:effectLst/>
              </a:rPr>
              <a:t>2</a:t>
            </a:r>
            <a:r>
              <a:rPr lang="en-US" sz="2100" b="0" i="0">
                <a:solidFill>
                  <a:srgbClr val="333333"/>
                </a:solidFill>
                <a:effectLst/>
              </a:rPr>
              <a:t>? Explain your reasoning.</a:t>
            </a:r>
            <a:endParaRPr lang="en-US" sz="2100" b="1" i="0">
              <a:solidFill>
                <a:srgbClr val="333333"/>
              </a:solidFill>
              <a:effectLst/>
            </a:endParaRPr>
          </a:p>
          <a:p>
            <a:pPr>
              <a:spcBef>
                <a:spcPts val="1800"/>
              </a:spcBef>
            </a:pPr>
            <a:r>
              <a:rPr lang="en-US" sz="2100" b="1" i="0">
                <a:solidFill>
                  <a:srgbClr val="333333"/>
                </a:solidFill>
                <a:effectLst/>
              </a:rPr>
              <a:t>Part D</a:t>
            </a:r>
          </a:p>
          <a:p>
            <a:pPr>
              <a:spcBef>
                <a:spcPts val="600"/>
              </a:spcBef>
            </a:pPr>
            <a:r>
              <a:rPr lang="en-US" sz="2100" b="0" i="0">
                <a:solidFill>
                  <a:srgbClr val="333333"/>
                </a:solidFill>
                <a:effectLst/>
              </a:rPr>
              <a:t>Calculate the voltage drop across R</a:t>
            </a:r>
            <a:r>
              <a:rPr lang="en-US" sz="2100" b="0" i="0" baseline="-25000">
                <a:solidFill>
                  <a:srgbClr val="333333"/>
                </a:solidFill>
                <a:effectLst/>
              </a:rPr>
              <a:t>1</a:t>
            </a:r>
            <a:r>
              <a:rPr lang="en-US" sz="2100" b="0" i="0">
                <a:solidFill>
                  <a:srgbClr val="333333"/>
                </a:solidFill>
                <a:effectLst/>
              </a:rPr>
              <a:t>. Show your calculations and include units in your answer.</a:t>
            </a:r>
            <a:endParaRPr lang="en-US" sz="2100" b="1" i="0">
              <a:solidFill>
                <a:srgbClr val="333333"/>
              </a:solidFill>
              <a:effectLst/>
            </a:endParaRPr>
          </a:p>
          <a:p>
            <a:endParaRPr lang="en-US" sz="1800">
              <a:latin typeface="Arial"/>
              <a:cs typeface="Arial"/>
            </a:endParaRPr>
          </a:p>
        </p:txBody>
      </p:sp>
    </p:spTree>
    <p:extLst>
      <p:ext uri="{BB962C8B-B14F-4D97-AF65-F5344CB8AC3E}">
        <p14:creationId xmlns:p14="http://schemas.microsoft.com/office/powerpoint/2010/main" val="2497566147"/>
      </p:ext>
    </p:extLst>
  </p:cSld>
  <p:clrMapOvr>
    <a:masterClrMapping/>
  </p:clrMapOvr>
  <mc:AlternateContent xmlns:mc="http://schemas.openxmlformats.org/markup-compatibility/2006" xmlns:p14="http://schemas.microsoft.com/office/powerpoint/2010/main">
    <mc:Choice Requires="p14">
      <p:transition spd="slow" p14:dur="2000" advTm="9629"/>
    </mc:Choice>
    <mc:Fallback xmlns="">
      <p:transition spd="slow" advTm="962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1492612" cy="1132224"/>
          </a:xfrm>
        </p:spPr>
        <p:txBody>
          <a:bodyPr>
            <a:noAutofit/>
          </a:bodyPr>
          <a:lstStyle/>
          <a:p>
            <a:r>
              <a:rPr lang="en-US" sz="4400" dirty="0">
                <a:latin typeface="Arial"/>
                <a:cs typeface="Arial"/>
              </a:rPr>
              <a:t>Item Information</a:t>
            </a:r>
            <a:endParaRPr lang="en-US" sz="4400" dirty="0">
              <a:solidFill>
                <a:srgbClr val="FF0000"/>
              </a:solidFill>
              <a:latin typeface="Arial"/>
              <a:cs typeface="Aria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441622"/>
            <a:ext cx="10990385" cy="4803061"/>
          </a:xfrm>
        </p:spPr>
        <p:txBody>
          <a:bodyPr>
            <a:noAutofit/>
          </a:bodyPr>
          <a:lstStyle/>
          <a:p>
            <a:pPr>
              <a:lnSpc>
                <a:spcPct val="110000"/>
              </a:lnSpc>
              <a:spcBef>
                <a:spcPts val="600"/>
              </a:spcBef>
              <a:spcAft>
                <a:spcPts val="600"/>
              </a:spcAft>
            </a:pPr>
            <a:r>
              <a:rPr lang="en-US" sz="2600" b="1"/>
              <a:t>Standard Alignment: </a:t>
            </a:r>
            <a:r>
              <a:rPr lang="en-US" sz="2600" b="1" i="0">
                <a:solidFill>
                  <a:srgbClr val="333333"/>
                </a:solidFill>
                <a:effectLst/>
              </a:rPr>
              <a:t>HS-PS2-9(MA)</a:t>
            </a:r>
            <a:endParaRPr lang="en-US" sz="2600" b="1"/>
          </a:p>
          <a:p>
            <a:pPr lvl="1">
              <a:lnSpc>
                <a:spcPct val="110000"/>
              </a:lnSpc>
              <a:spcBef>
                <a:spcPts val="600"/>
              </a:spcBef>
              <a:spcAft>
                <a:spcPts val="600"/>
              </a:spcAft>
            </a:pPr>
            <a:r>
              <a:rPr lang="en-US" b="0" i="0">
                <a:solidFill>
                  <a:schemeClr val="tx1"/>
                </a:solidFill>
                <a:effectLst/>
              </a:rPr>
              <a:t>Evaluate simple series and parallel circuits to predict changes to voltage, current, or resistance when simple changes are made to a circuit. Clarification Statements: Predictions of changes can be represented numerically, graphically, or algebraically using Ohm’s law. Simple changes to a circuit may include adding a component, changing the resistance of a load, and adding a parallel path, in circuits with batteries and common loads. Simple circuits can be represented in schematic diagrams. State Assessment Boundary: Use of measurement devices and predictions of changes in power are not expected in state assessment.</a:t>
            </a:r>
          </a:p>
          <a:p>
            <a:pPr>
              <a:lnSpc>
                <a:spcPct val="110000"/>
              </a:lnSpc>
              <a:spcBef>
                <a:spcPts val="600"/>
              </a:spcBef>
              <a:spcAft>
                <a:spcPts val="600"/>
              </a:spcAft>
            </a:pPr>
            <a:r>
              <a:rPr lang="en-US" sz="2600" b="1"/>
              <a:t>Practice Category Alignment: B. Mathematics and Data</a:t>
            </a:r>
          </a:p>
          <a:p>
            <a:pPr marL="742950" lvl="1" indent="-285750">
              <a:lnSpc>
                <a:spcPct val="110000"/>
              </a:lnSpc>
              <a:spcBef>
                <a:spcPts val="0"/>
              </a:spcBef>
              <a:buFont typeface="Arial" panose="020B0604020202020204" pitchFamily="34" charset="0"/>
              <a:buChar char="•"/>
            </a:pPr>
            <a:r>
              <a:rPr lang="en-US" b="0" i="0">
                <a:solidFill>
                  <a:srgbClr val="212529"/>
                </a:solidFill>
                <a:effectLst/>
              </a:rPr>
              <a:t>Analyzing and Interpreting Data</a:t>
            </a:r>
          </a:p>
          <a:p>
            <a:pPr marL="742950" lvl="1" indent="-285750">
              <a:lnSpc>
                <a:spcPct val="110000"/>
              </a:lnSpc>
              <a:spcBef>
                <a:spcPts val="0"/>
              </a:spcBef>
              <a:buFont typeface="Arial" panose="020B0604020202020204" pitchFamily="34" charset="0"/>
              <a:buChar char="•"/>
            </a:pPr>
            <a:r>
              <a:rPr lang="en-US" b="0" i="0">
                <a:solidFill>
                  <a:srgbClr val="212529"/>
                </a:solidFill>
                <a:effectLst/>
              </a:rPr>
              <a:t>Using Mathematics and Computational Thinking</a:t>
            </a:r>
            <a:endParaRPr lang="en-US" b="0" i="0">
              <a:solidFill>
                <a:srgbClr val="333333"/>
              </a:solidFill>
              <a:effectLst/>
            </a:endParaRPr>
          </a:p>
          <a:p>
            <a:pPr>
              <a:lnSpc>
                <a:spcPct val="110000"/>
              </a:lnSpc>
              <a:spcBef>
                <a:spcPts val="600"/>
              </a:spcBef>
              <a:spcAft>
                <a:spcPts val="600"/>
              </a:spcAft>
            </a:pPr>
            <a:endParaRPr lang="en-US" sz="3000"/>
          </a:p>
        </p:txBody>
      </p:sp>
    </p:spTree>
    <p:extLst>
      <p:ext uri="{BB962C8B-B14F-4D97-AF65-F5344CB8AC3E}">
        <p14:creationId xmlns:p14="http://schemas.microsoft.com/office/powerpoint/2010/main" val="2161202052"/>
      </p:ext>
    </p:extLst>
  </p:cSld>
  <p:clrMapOvr>
    <a:masterClrMapping/>
  </p:clrMapOvr>
  <mc:AlternateContent xmlns:mc="http://schemas.openxmlformats.org/markup-compatibility/2006" xmlns:p14="http://schemas.microsoft.com/office/powerpoint/2010/main">
    <mc:Choice Requires="p14">
      <p:transition spd="slow" p14:dur="2000" advTm="22927"/>
    </mc:Choice>
    <mc:Fallback xmlns="">
      <p:transition spd="slow" advTm="2292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noGrp="1"/>
          </p:cNvSpPr>
          <p:nvPr>
            <p:ph type="title" idx="4294967295"/>
          </p:nvPr>
        </p:nvSpPr>
        <p:spPr>
          <a:xfrm>
            <a:off x="465991" y="219058"/>
            <a:ext cx="10990385" cy="6115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3647B6"/>
                </a:solidFill>
                <a:effectLst/>
                <a:uLnTx/>
                <a:uFillTx/>
                <a:latin typeface="Arial" panose="020B0604020202020204" pitchFamily="34" charset="0"/>
                <a:ea typeface="+mj-ea"/>
                <a:cs typeface="Arial" panose="020B0604020202020204" pitchFamily="34" charset="0"/>
              </a:rPr>
              <a:t>Scoring Guide – Page 28</a:t>
            </a:r>
            <a:endParaRPr kumimoji="0" lang="en-US" sz="4000" b="0" i="0" u="none" strike="noStrike" kern="1200" cap="none" spc="0" normalizeH="0" baseline="0" noProof="0" dirty="0">
              <a:ln>
                <a:noFill/>
              </a:ln>
              <a:solidFill>
                <a:srgbClr val="3647B6"/>
              </a:solidFill>
              <a:effectLst/>
              <a:uLnTx/>
              <a:uFillTx/>
              <a:latin typeface="Arial"/>
              <a:ea typeface="+mj-ea"/>
              <a:cs typeface="Arial"/>
            </a:endParaRPr>
          </a:p>
        </p:txBody>
      </p:sp>
      <p:graphicFrame>
        <p:nvGraphicFramePr>
          <p:cNvPr id="3" name="Table 2">
            <a:extLst>
              <a:ext uri="{FF2B5EF4-FFF2-40B4-BE49-F238E27FC236}">
                <a16:creationId xmlns:a16="http://schemas.microsoft.com/office/drawing/2014/main" id="{8C791DD0-6C6F-4D9C-9BF2-0E3600BE1229}"/>
              </a:ext>
            </a:extLst>
          </p:cNvPr>
          <p:cNvGraphicFramePr>
            <a:graphicFrameLocks noGrp="1"/>
          </p:cNvGraphicFramePr>
          <p:nvPr>
            <p:extLst>
              <p:ext uri="{D42A27DB-BD31-4B8C-83A1-F6EECF244321}">
                <p14:modId xmlns:p14="http://schemas.microsoft.com/office/powerpoint/2010/main" val="3736769415"/>
              </p:ext>
            </p:extLst>
          </p:nvPr>
        </p:nvGraphicFramePr>
        <p:xfrm>
          <a:off x="497177" y="1050942"/>
          <a:ext cx="11197646" cy="4417828"/>
        </p:xfrm>
        <a:graphic>
          <a:graphicData uri="http://schemas.openxmlformats.org/drawingml/2006/table">
            <a:tbl>
              <a:tblPr firstRow="1"/>
              <a:tblGrid>
                <a:gridCol w="875550">
                  <a:extLst>
                    <a:ext uri="{9D8B030D-6E8A-4147-A177-3AD203B41FA5}">
                      <a16:colId xmlns:a16="http://schemas.microsoft.com/office/drawing/2014/main" val="1607294101"/>
                    </a:ext>
                  </a:extLst>
                </a:gridCol>
                <a:gridCol w="10322096">
                  <a:extLst>
                    <a:ext uri="{9D8B030D-6E8A-4147-A177-3AD203B41FA5}">
                      <a16:colId xmlns:a16="http://schemas.microsoft.com/office/drawing/2014/main" val="3450540957"/>
                    </a:ext>
                  </a:extLst>
                </a:gridCol>
              </a:tblGrid>
              <a:tr h="457919">
                <a:tc>
                  <a:txBody>
                    <a:bodyPr/>
                    <a:lstStyle/>
                    <a:p>
                      <a:pPr algn="ctr" rtl="0" fontAlgn="base"/>
                      <a:r>
                        <a:rPr lang="en-US" sz="2000" b="1" i="0" dirty="0">
                          <a:effectLst/>
                          <a:latin typeface="Arial" panose="020B0604020202020204" pitchFamily="34" charset="0"/>
                          <a:cs typeface="Arial" panose="020B0604020202020204" pitchFamily="34" charset="0"/>
                        </a:rPr>
                        <a:t>Score</a:t>
                      </a:r>
                      <a:endParaRPr lang="en-US" sz="20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tc>
                  <a:txBody>
                    <a:bodyPr/>
                    <a:lstStyle/>
                    <a:p>
                      <a:r>
                        <a:rPr lang="en-US" sz="2000" b="1" dirty="0">
                          <a:latin typeface="Arial" panose="020B0604020202020204" pitchFamily="34" charset="0"/>
                          <a:cs typeface="Arial" panose="020B0604020202020204" pitchFamily="34" charset="0"/>
                        </a:rPr>
                        <a:t>Description</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DDDDD"/>
                    </a:solidFill>
                  </a:tcPr>
                </a:tc>
                <a:extLst>
                  <a:ext uri="{0D108BD9-81ED-4DB2-BD59-A6C34878D82A}">
                    <a16:rowId xmlns:a16="http://schemas.microsoft.com/office/drawing/2014/main" val="2392776496"/>
                  </a:ext>
                </a:extLst>
              </a:tr>
              <a:tr h="1457020">
                <a:tc>
                  <a:txBody>
                    <a:bodyPr/>
                    <a:lstStyle/>
                    <a:p>
                      <a:pPr algn="ctr" rtl="0" fontAlgn="base"/>
                      <a:r>
                        <a:rPr lang="en-US" sz="2000" b="1" i="0">
                          <a:effectLst/>
                          <a:latin typeface="Arial" panose="020B0604020202020204" pitchFamily="34" charset="0"/>
                          <a:cs typeface="Arial" panose="020B0604020202020204" pitchFamily="34" charset="0"/>
                        </a:rPr>
                        <a:t>4</a:t>
                      </a:r>
                      <a:r>
                        <a:rPr lang="en-US" sz="20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2000" b="1" i="0" kern="1200" dirty="0">
                          <a:solidFill>
                            <a:schemeClr val="tx1"/>
                          </a:solidFill>
                          <a:effectLst/>
                          <a:latin typeface="Arial" panose="020B0604020202020204" pitchFamily="34" charset="0"/>
                          <a:ea typeface="+mn-ea"/>
                          <a:cs typeface="Arial" panose="020B0604020202020204" pitchFamily="34" charset="0"/>
                        </a:rPr>
                        <a:t>a thorough understanding </a:t>
                      </a:r>
                      <a:r>
                        <a:rPr lang="en-US" sz="2000" b="0" i="0" kern="1200" dirty="0">
                          <a:solidFill>
                            <a:schemeClr val="tx1"/>
                          </a:solidFill>
                          <a:effectLst/>
                          <a:latin typeface="Arial" panose="020B0604020202020204" pitchFamily="34" charset="0"/>
                          <a:ea typeface="+mn-ea"/>
                          <a:cs typeface="Arial" panose="020B0604020202020204" pitchFamily="34" charset="0"/>
                        </a:rPr>
                        <a:t>of series circuits and Ohm's law. The response correctly identifies and clearly explains the main function of component K. The response correctly calculates the total resistance of the circuit, clearly explains whether the amount of current through R</a:t>
                      </a:r>
                      <a:r>
                        <a:rPr lang="en-US" sz="2000" b="0" i="0" kern="1200" baseline="-25000" dirty="0">
                          <a:solidFill>
                            <a:schemeClr val="tx1"/>
                          </a:solidFill>
                          <a:effectLst/>
                          <a:latin typeface="Arial" panose="020B0604020202020204" pitchFamily="34" charset="0"/>
                          <a:ea typeface="+mn-ea"/>
                          <a:cs typeface="Arial" panose="020B0604020202020204" pitchFamily="34" charset="0"/>
                        </a:rPr>
                        <a:t>1</a:t>
                      </a:r>
                      <a:r>
                        <a:rPr lang="en-US" sz="2000" b="0" i="0" kern="1200" dirty="0">
                          <a:solidFill>
                            <a:schemeClr val="tx1"/>
                          </a:solidFill>
                          <a:effectLst/>
                          <a:latin typeface="Arial" panose="020B0604020202020204" pitchFamily="34" charset="0"/>
                          <a:ea typeface="+mn-ea"/>
                          <a:cs typeface="Arial" panose="020B0604020202020204" pitchFamily="34" charset="0"/>
                        </a:rPr>
                        <a:t> and R</a:t>
                      </a:r>
                      <a:r>
                        <a:rPr lang="en-US" sz="2000" b="0" i="0" kern="1200" baseline="-25000" dirty="0">
                          <a:solidFill>
                            <a:schemeClr val="tx1"/>
                          </a:solidFill>
                          <a:effectLst/>
                          <a:latin typeface="Arial" panose="020B0604020202020204" pitchFamily="34" charset="0"/>
                          <a:ea typeface="+mn-ea"/>
                          <a:cs typeface="Arial" panose="020B0604020202020204" pitchFamily="34" charset="0"/>
                        </a:rPr>
                        <a:t>2</a:t>
                      </a:r>
                      <a:r>
                        <a:rPr lang="en-US" sz="2000" b="0" i="0" kern="1200" dirty="0">
                          <a:solidFill>
                            <a:schemeClr val="tx1"/>
                          </a:solidFill>
                          <a:effectLst/>
                          <a:latin typeface="Arial" panose="020B0604020202020204" pitchFamily="34" charset="0"/>
                          <a:ea typeface="+mn-ea"/>
                          <a:cs typeface="Arial" panose="020B0604020202020204" pitchFamily="34" charset="0"/>
                        </a:rPr>
                        <a:t> is the same, and also correctly calculates the voltage drop across the R</a:t>
                      </a:r>
                      <a:r>
                        <a:rPr lang="en-US" sz="2000" b="0" i="0" kern="1200" baseline="-25000" dirty="0">
                          <a:solidFill>
                            <a:schemeClr val="tx1"/>
                          </a:solidFill>
                          <a:effectLst/>
                          <a:latin typeface="Arial" panose="020B0604020202020204" pitchFamily="34" charset="0"/>
                          <a:ea typeface="+mn-ea"/>
                          <a:cs typeface="Arial" panose="020B0604020202020204" pitchFamily="34" charset="0"/>
                        </a:rPr>
                        <a:t>1</a:t>
                      </a:r>
                      <a:r>
                        <a:rPr lang="en-US" sz="2000" b="0" i="0" kern="1200" dirty="0">
                          <a:solidFill>
                            <a:schemeClr val="tx1"/>
                          </a:solidFill>
                          <a:effectLst/>
                          <a:latin typeface="Arial" panose="020B0604020202020204" pitchFamily="34" charset="0"/>
                          <a:ea typeface="+mn-ea"/>
                          <a:cs typeface="Arial" panose="020B0604020202020204" pitchFamily="34" charset="0"/>
                        </a:rPr>
                        <a:t>.</a:t>
                      </a:r>
                      <a:endParaRPr lang="en-US" sz="20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46435177"/>
                  </a:ext>
                </a:extLst>
              </a:tr>
              <a:tr h="556823">
                <a:tc>
                  <a:txBody>
                    <a:bodyPr/>
                    <a:lstStyle/>
                    <a:p>
                      <a:pPr algn="ctr" rtl="0" fontAlgn="base"/>
                      <a:r>
                        <a:rPr lang="en-US" sz="2000" b="1" i="0">
                          <a:effectLst/>
                          <a:latin typeface="Arial" panose="020B0604020202020204" pitchFamily="34" charset="0"/>
                          <a:cs typeface="Arial" panose="020B0604020202020204" pitchFamily="34" charset="0"/>
                        </a:rPr>
                        <a:t>3</a:t>
                      </a:r>
                      <a:r>
                        <a:rPr lang="en-US" sz="20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2000" b="1" i="0" kern="1200" dirty="0">
                          <a:solidFill>
                            <a:schemeClr val="tx1"/>
                          </a:solidFill>
                          <a:effectLst/>
                          <a:latin typeface="Arial" panose="020B0604020202020204" pitchFamily="34" charset="0"/>
                          <a:ea typeface="+mn-ea"/>
                          <a:cs typeface="Arial" panose="020B0604020202020204" pitchFamily="34" charset="0"/>
                        </a:rPr>
                        <a:t>a general understanding </a:t>
                      </a:r>
                      <a:r>
                        <a:rPr lang="en-US" sz="2000" b="0" i="0" kern="1200" dirty="0">
                          <a:solidFill>
                            <a:schemeClr val="tx1"/>
                          </a:solidFill>
                          <a:effectLst/>
                          <a:latin typeface="Arial" panose="020B0604020202020204" pitchFamily="34" charset="0"/>
                          <a:ea typeface="+mn-ea"/>
                          <a:cs typeface="Arial" panose="020B0604020202020204" pitchFamily="34" charset="0"/>
                        </a:rPr>
                        <a:t>of series circuits and Ohm's law.</a:t>
                      </a:r>
                      <a:endParaRPr lang="en-US" sz="20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99271106"/>
                  </a:ext>
                </a:extLst>
              </a:tr>
              <a:tr h="568712">
                <a:tc>
                  <a:txBody>
                    <a:bodyPr/>
                    <a:lstStyle/>
                    <a:p>
                      <a:pPr algn="ctr" rtl="0" fontAlgn="base"/>
                      <a:r>
                        <a:rPr lang="en-US" sz="2000" b="1" i="0">
                          <a:effectLst/>
                          <a:latin typeface="Arial" panose="020B0604020202020204" pitchFamily="34" charset="0"/>
                          <a:cs typeface="Arial" panose="020B0604020202020204" pitchFamily="34" charset="0"/>
                        </a:rPr>
                        <a:t>2</a:t>
                      </a:r>
                      <a:r>
                        <a:rPr lang="en-US" sz="20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2000" b="1" i="0" kern="1200" dirty="0">
                          <a:solidFill>
                            <a:schemeClr val="tx1"/>
                          </a:solidFill>
                          <a:effectLst/>
                          <a:latin typeface="Arial" panose="020B0604020202020204" pitchFamily="34" charset="0"/>
                          <a:ea typeface="+mn-ea"/>
                          <a:cs typeface="Arial" panose="020B0604020202020204" pitchFamily="34" charset="0"/>
                        </a:rPr>
                        <a:t>a limited understanding </a:t>
                      </a:r>
                      <a:r>
                        <a:rPr lang="en-US" sz="2000" b="0" i="0" kern="1200" dirty="0">
                          <a:solidFill>
                            <a:schemeClr val="tx1"/>
                          </a:solidFill>
                          <a:effectLst/>
                          <a:latin typeface="Arial" panose="020B0604020202020204" pitchFamily="34" charset="0"/>
                          <a:ea typeface="+mn-ea"/>
                          <a:cs typeface="Arial" panose="020B0604020202020204" pitchFamily="34" charset="0"/>
                        </a:rPr>
                        <a:t>of series circuits and Ohm's law.</a:t>
                      </a:r>
                      <a:endParaRPr lang="en-US" sz="20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89433566"/>
                  </a:ext>
                </a:extLst>
              </a:tr>
              <a:tr h="557561">
                <a:tc>
                  <a:txBody>
                    <a:bodyPr/>
                    <a:lstStyle/>
                    <a:p>
                      <a:pPr algn="ctr" rtl="0" fontAlgn="base"/>
                      <a:r>
                        <a:rPr lang="en-US" sz="2000" b="1" i="0">
                          <a:effectLst/>
                          <a:latin typeface="Arial" panose="020B0604020202020204" pitchFamily="34" charset="0"/>
                          <a:cs typeface="Arial" panose="020B0604020202020204" pitchFamily="34" charset="0"/>
                        </a:rPr>
                        <a:t>1</a:t>
                      </a:r>
                      <a:r>
                        <a:rPr lang="en-US" sz="20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dirty="0">
                          <a:solidFill>
                            <a:schemeClr val="tx1"/>
                          </a:solidFill>
                          <a:effectLst/>
                          <a:latin typeface="Arial" panose="020B0604020202020204" pitchFamily="34" charset="0"/>
                          <a:ea typeface="+mn-ea"/>
                          <a:cs typeface="Arial" panose="020B0604020202020204" pitchFamily="34" charset="0"/>
                        </a:rPr>
                        <a:t>The response demonstrates </a:t>
                      </a:r>
                      <a:r>
                        <a:rPr lang="en-US" sz="2000" b="1" i="0" kern="1200" dirty="0">
                          <a:solidFill>
                            <a:schemeClr val="tx1"/>
                          </a:solidFill>
                          <a:effectLst/>
                          <a:latin typeface="Arial" panose="020B0604020202020204" pitchFamily="34" charset="0"/>
                          <a:ea typeface="+mn-ea"/>
                          <a:cs typeface="Arial" panose="020B0604020202020204" pitchFamily="34" charset="0"/>
                        </a:rPr>
                        <a:t>a minimal understanding </a:t>
                      </a:r>
                      <a:r>
                        <a:rPr lang="en-US" sz="2000" b="0" i="0" kern="1200" dirty="0">
                          <a:solidFill>
                            <a:schemeClr val="tx1"/>
                          </a:solidFill>
                          <a:effectLst/>
                          <a:latin typeface="Arial" panose="020B0604020202020204" pitchFamily="34" charset="0"/>
                          <a:ea typeface="+mn-ea"/>
                          <a:cs typeface="Arial" panose="020B0604020202020204" pitchFamily="34" charset="0"/>
                        </a:rPr>
                        <a:t>of series circuits and Ohm's law.</a:t>
                      </a:r>
                      <a:endParaRPr lang="en-US" sz="20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41489704"/>
                  </a:ext>
                </a:extLst>
              </a:tr>
              <a:tr h="696037">
                <a:tc>
                  <a:txBody>
                    <a:bodyPr/>
                    <a:lstStyle/>
                    <a:p>
                      <a:pPr algn="ctr" rtl="0" fontAlgn="base"/>
                      <a:r>
                        <a:rPr lang="en-US" sz="2000" b="1" i="0">
                          <a:effectLst/>
                          <a:latin typeface="Arial" panose="020B0604020202020204" pitchFamily="34" charset="0"/>
                          <a:cs typeface="Arial" panose="020B0604020202020204" pitchFamily="34" charset="0"/>
                        </a:rPr>
                        <a:t>0</a:t>
                      </a:r>
                      <a:r>
                        <a:rPr lang="en-US" sz="2000" b="0" i="0">
                          <a:effectLst/>
                          <a:latin typeface="Arial" panose="020B0604020202020204" pitchFamily="34" charset="0"/>
                          <a:cs typeface="Arial" panose="020B0604020202020204" pitchFamily="34" charset="0"/>
                        </a:rPr>
                        <a:t> </a:t>
                      </a: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l" rtl="0" fontAlgn="base"/>
                      <a:r>
                        <a:rPr lang="en-US" sz="2000" b="0" i="0" kern="1200" dirty="0">
                          <a:solidFill>
                            <a:schemeClr val="tx1"/>
                          </a:solidFill>
                          <a:effectLst/>
                          <a:latin typeface="Arial" panose="020B0604020202020204" pitchFamily="34" charset="0"/>
                          <a:ea typeface="+mn-ea"/>
                          <a:cs typeface="Arial" panose="020B0604020202020204" pitchFamily="34" charset="0"/>
                        </a:rPr>
                        <a:t>The response is incorrect or contains some correct work that is irrelevant to the skill or concept being measured.</a:t>
                      </a:r>
                      <a:endParaRPr lang="en-US" sz="2000" b="0" i="0" dirty="0">
                        <a:effectLst/>
                        <a:latin typeface="Arial" panose="020B0604020202020204" pitchFamily="34" charset="0"/>
                        <a:cs typeface="Arial" panose="020B0604020202020204" pitchFamily="34" charset="0"/>
                      </a:endParaRPr>
                    </a:p>
                  </a:txBody>
                  <a:tcPr marL="56775" marR="56775" marT="28388" marB="2838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30020734"/>
                  </a:ext>
                </a:extLst>
              </a:tr>
            </a:tbl>
          </a:graphicData>
        </a:graphic>
      </p:graphicFrame>
    </p:spTree>
    <p:extLst>
      <p:ext uri="{BB962C8B-B14F-4D97-AF65-F5344CB8AC3E}">
        <p14:creationId xmlns:p14="http://schemas.microsoft.com/office/powerpoint/2010/main" val="571985483"/>
      </p:ext>
    </p:extLst>
  </p:cSld>
  <p:clrMapOvr>
    <a:masterClrMapping/>
  </p:clrMapOvr>
  <mc:AlternateContent xmlns:mc="http://schemas.openxmlformats.org/markup-compatibility/2006" xmlns:p14="http://schemas.microsoft.com/office/powerpoint/2010/main">
    <mc:Choice Requires="p14">
      <p:transition spd="slow" p14:dur="2000" advTm="23066"/>
    </mc:Choice>
    <mc:Fallback xmlns="">
      <p:transition spd="slow" advTm="2306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a:cs typeface="Arial"/>
              </a:rPr>
              <a:t>Scoring Notes – Page 28</a:t>
            </a:r>
            <a:endParaRPr lang="en-US" sz="4000"/>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0" y="1019908"/>
            <a:ext cx="10990385" cy="5001751"/>
          </a:xfrm>
        </p:spPr>
        <p:txBody>
          <a:bodyPr>
            <a:normAutofit fontScale="47500" lnSpcReduction="20000"/>
          </a:bodyPr>
          <a:lstStyle/>
          <a:p>
            <a:pPr algn="l">
              <a:spcBef>
                <a:spcPts val="0"/>
              </a:spcBef>
            </a:pPr>
            <a:r>
              <a:rPr lang="en-US" sz="3800" b="1" i="0" dirty="0">
                <a:effectLst/>
              </a:rPr>
              <a:t>Part A</a:t>
            </a:r>
            <a:endParaRPr lang="en-US" sz="3800" b="0" i="0" dirty="0">
              <a:effectLst/>
            </a:endParaRPr>
          </a:p>
          <a:p>
            <a:pPr algn="l">
              <a:spcBef>
                <a:spcPts val="0"/>
              </a:spcBef>
            </a:pPr>
            <a:r>
              <a:rPr lang="en-US" sz="3800" b="0" i="0" dirty="0">
                <a:effectLst/>
              </a:rPr>
              <a:t>Component K is a switch and is used to (any one of the following):</a:t>
            </a:r>
          </a:p>
          <a:p>
            <a:pPr marL="914400" lvl="1" indent="-457200">
              <a:buFont typeface="Arial" panose="020B0604020202020204" pitchFamily="34" charset="0"/>
              <a:buChar char="•"/>
            </a:pPr>
            <a:r>
              <a:rPr lang="en-US" sz="3800" b="0" i="0" dirty="0">
                <a:solidFill>
                  <a:schemeClr val="tx1"/>
                </a:solidFill>
                <a:effectLst/>
              </a:rPr>
              <a:t>turn the circuit on/off. </a:t>
            </a:r>
          </a:p>
          <a:p>
            <a:pPr marL="914400" lvl="1" indent="-457200">
              <a:buFont typeface="Arial" panose="020B0604020202020204" pitchFamily="34" charset="0"/>
              <a:buChar char="•"/>
            </a:pPr>
            <a:r>
              <a:rPr lang="en-US" sz="3800" b="0" i="0" dirty="0">
                <a:solidFill>
                  <a:schemeClr val="tx1"/>
                </a:solidFill>
                <a:effectLst/>
              </a:rPr>
              <a:t>allow/prevent current from flowing in the circuit. </a:t>
            </a:r>
            <a:endParaRPr lang="en-US" sz="3800" dirty="0">
              <a:solidFill>
                <a:schemeClr val="tx1"/>
              </a:solidFill>
            </a:endParaRPr>
          </a:p>
          <a:p>
            <a:pPr marL="914400" lvl="1" indent="-457200">
              <a:buFont typeface="Arial" panose="020B0604020202020204" pitchFamily="34" charset="0"/>
              <a:buChar char="•"/>
            </a:pPr>
            <a:r>
              <a:rPr lang="en-US" sz="3800" b="0" i="0" dirty="0">
                <a:solidFill>
                  <a:schemeClr val="tx1"/>
                </a:solidFill>
                <a:effectLst/>
              </a:rPr>
              <a:t>open/close the circuit.</a:t>
            </a:r>
          </a:p>
          <a:p>
            <a:pPr algn="l"/>
            <a:r>
              <a:rPr lang="en-US" sz="3800" b="1" i="0" dirty="0">
                <a:effectLst/>
              </a:rPr>
              <a:t>Part B</a:t>
            </a:r>
            <a:endParaRPr lang="en-US" sz="3800" b="0" i="0" dirty="0">
              <a:effectLst/>
            </a:endParaRPr>
          </a:p>
          <a:p>
            <a:pPr algn="l">
              <a:spcBef>
                <a:spcPts val="0"/>
              </a:spcBef>
            </a:pPr>
            <a:r>
              <a:rPr lang="en-US" sz="3800" b="0" i="0" dirty="0">
                <a:effectLst/>
              </a:rPr>
              <a:t>Total resistance = 5 Ω + 15 Ω + 10 Ω = 30 Ω</a:t>
            </a:r>
          </a:p>
          <a:p>
            <a:pPr algn="l"/>
            <a:r>
              <a:rPr lang="en-US" sz="3800" b="1" i="0" dirty="0">
                <a:effectLst/>
              </a:rPr>
              <a:t>Part C</a:t>
            </a:r>
            <a:endParaRPr lang="en-US" sz="3800" b="0" i="0" dirty="0">
              <a:effectLst/>
            </a:endParaRPr>
          </a:p>
          <a:p>
            <a:pPr algn="l">
              <a:spcBef>
                <a:spcPts val="0"/>
              </a:spcBef>
            </a:pPr>
            <a:r>
              <a:rPr lang="en-US" sz="3800" b="0" i="0" dirty="0">
                <a:effectLst/>
              </a:rPr>
              <a:t>The current flowing through R</a:t>
            </a:r>
            <a:r>
              <a:rPr lang="en-US" sz="3800" b="0" i="0" baseline="-25000" dirty="0">
                <a:effectLst/>
              </a:rPr>
              <a:t>1</a:t>
            </a:r>
            <a:r>
              <a:rPr lang="en-US" sz="3800" b="0" i="0" dirty="0">
                <a:effectLst/>
              </a:rPr>
              <a:t> is the same as the current flowing through R</a:t>
            </a:r>
            <a:r>
              <a:rPr lang="en-US" sz="3800" b="0" i="0" baseline="-25000" dirty="0">
                <a:effectLst/>
              </a:rPr>
              <a:t>2</a:t>
            </a:r>
            <a:r>
              <a:rPr lang="en-US" sz="3800" b="0" i="0" dirty="0">
                <a:effectLst/>
              </a:rPr>
              <a:t> because (any one of the following):</a:t>
            </a:r>
          </a:p>
          <a:p>
            <a:pPr marL="914400" lvl="1" indent="-457200">
              <a:buFont typeface="Arial" panose="020B0604020202020204" pitchFamily="34" charset="0"/>
              <a:buChar char="•"/>
            </a:pPr>
            <a:r>
              <a:rPr lang="en-US" sz="3800" b="0" i="0" dirty="0">
                <a:solidFill>
                  <a:schemeClr val="tx1"/>
                </a:solidFill>
                <a:effectLst/>
              </a:rPr>
              <a:t>the resistors are connected in series.</a:t>
            </a:r>
          </a:p>
          <a:p>
            <a:pPr marL="914400" lvl="1" indent="-457200">
              <a:buFont typeface="Arial" panose="020B0604020202020204" pitchFamily="34" charset="0"/>
              <a:buChar char="•"/>
            </a:pPr>
            <a:r>
              <a:rPr lang="en-US" sz="3800" b="0" i="0" dirty="0">
                <a:solidFill>
                  <a:schemeClr val="tx1"/>
                </a:solidFill>
                <a:effectLst/>
              </a:rPr>
              <a:t>there is only one pathway for the current.</a:t>
            </a:r>
          </a:p>
          <a:p>
            <a:pPr marL="914400" lvl="1" indent="-457200">
              <a:buFont typeface="Arial" panose="020B0604020202020204" pitchFamily="34" charset="0"/>
              <a:buChar char="•"/>
            </a:pPr>
            <a:r>
              <a:rPr lang="en-US" sz="3800" b="0" i="0" dirty="0">
                <a:solidFill>
                  <a:schemeClr val="tx1"/>
                </a:solidFill>
                <a:effectLst/>
              </a:rPr>
              <a:t>the resistors are connected on the same branch.</a:t>
            </a:r>
          </a:p>
          <a:p>
            <a:pPr marL="914400" lvl="1" indent="-457200">
              <a:buFont typeface="Arial" panose="020B0604020202020204" pitchFamily="34" charset="0"/>
              <a:buChar char="•"/>
            </a:pPr>
            <a:r>
              <a:rPr lang="en-US" sz="3800" dirty="0">
                <a:solidFill>
                  <a:schemeClr val="tx1"/>
                </a:solidFill>
              </a:rPr>
              <a:t>Circuit current: I = V/R = 12 V / 30 </a:t>
            </a:r>
            <a:r>
              <a:rPr lang="el-GR" sz="3800" dirty="0">
                <a:solidFill>
                  <a:schemeClr val="tx1"/>
                </a:solidFill>
              </a:rPr>
              <a:t>Ω</a:t>
            </a:r>
            <a:r>
              <a:rPr lang="en-US" sz="3800" dirty="0">
                <a:solidFill>
                  <a:schemeClr val="tx1"/>
                </a:solidFill>
              </a:rPr>
              <a:t> = 0.4 A</a:t>
            </a:r>
          </a:p>
          <a:p>
            <a:r>
              <a:rPr lang="en-US" sz="3800" b="1" i="0" dirty="0">
                <a:effectLst/>
              </a:rPr>
              <a:t>Part D</a:t>
            </a:r>
            <a:endParaRPr lang="en-US" sz="3800" b="0" i="0" dirty="0">
              <a:effectLst/>
            </a:endParaRPr>
          </a:p>
          <a:p>
            <a:pPr>
              <a:spcBef>
                <a:spcPts val="0"/>
              </a:spcBef>
            </a:pPr>
            <a:r>
              <a:rPr lang="en-US" sz="3800" dirty="0"/>
              <a:t>Voltage drop across R</a:t>
            </a:r>
            <a:r>
              <a:rPr lang="en-US" sz="3800" baseline="-25000" dirty="0"/>
              <a:t>1</a:t>
            </a:r>
            <a:r>
              <a:rPr lang="en-US" sz="3800" dirty="0"/>
              <a:t> = IR = (0.4 A) (5 </a:t>
            </a:r>
            <a:r>
              <a:rPr lang="el-GR" sz="3800" dirty="0"/>
              <a:t>Ω</a:t>
            </a:r>
            <a:r>
              <a:rPr lang="en-US" sz="3800" dirty="0"/>
              <a:t>) = 2 V </a:t>
            </a:r>
          </a:p>
          <a:p>
            <a:r>
              <a:rPr lang="en-US" sz="3800" dirty="0"/>
              <a:t>OR There is 1/6 of the total resistance, so it’s 1/6 the total voltage = 2 V</a:t>
            </a:r>
          </a:p>
          <a:p>
            <a:pPr algn="l">
              <a:spcBef>
                <a:spcPts val="1800"/>
              </a:spcBef>
            </a:pPr>
            <a:r>
              <a:rPr lang="en-US" sz="3800" b="0" i="0" dirty="0">
                <a:effectLst/>
              </a:rPr>
              <a:t>Each part is worth 1 point.</a:t>
            </a:r>
          </a:p>
          <a:p>
            <a:pPr algn="l">
              <a:spcBef>
                <a:spcPts val="600"/>
              </a:spcBef>
            </a:pPr>
            <a:r>
              <a:rPr lang="en-US" sz="3800" b="0" i="0" dirty="0">
                <a:effectLst/>
              </a:rPr>
              <a:t>To receive a score of 4, all calculations and units must be included and be correct.</a:t>
            </a:r>
            <a:endParaRPr lang="en-US" sz="3800" dirty="0"/>
          </a:p>
          <a:p>
            <a:endParaRPr lang="en-US" dirty="0"/>
          </a:p>
        </p:txBody>
      </p:sp>
    </p:spTree>
    <p:custDataLst>
      <p:tags r:id="rId1"/>
    </p:custDataLst>
    <p:extLst>
      <p:ext uri="{BB962C8B-B14F-4D97-AF65-F5344CB8AC3E}">
        <p14:creationId xmlns:p14="http://schemas.microsoft.com/office/powerpoint/2010/main" val="1838146491"/>
      </p:ext>
    </p:extLst>
  </p:cSld>
  <p:clrMapOvr>
    <a:masterClrMapping/>
  </p:clrMapOvr>
  <mc:AlternateContent xmlns:mc="http://schemas.openxmlformats.org/markup-compatibility/2006" xmlns:p14="http://schemas.microsoft.com/office/powerpoint/2010/main">
    <mc:Choice Requires="p14">
      <p:transition spd="slow" p14:dur="2000" advTm="151997"/>
    </mc:Choice>
    <mc:Fallback xmlns="">
      <p:transition spd="slow" advTm="15199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dirty="0"/>
              <a:t>Anchor: Score 4 – Page 30</a:t>
            </a:r>
          </a:p>
        </p:txBody>
      </p:sp>
      <p:pic>
        <p:nvPicPr>
          <p:cNvPr id="19" name="Picture 18" descr="Item with sample student work that received a score of 4">
            <a:extLst>
              <a:ext uri="{FF2B5EF4-FFF2-40B4-BE49-F238E27FC236}">
                <a16:creationId xmlns:a16="http://schemas.microsoft.com/office/drawing/2014/main" id="{6D757385-E576-6F2C-2C45-6861147261E1}"/>
              </a:ext>
            </a:extLst>
          </p:cNvPr>
          <p:cNvPicPr>
            <a:picLocks noChangeAspect="1"/>
          </p:cNvPicPr>
          <p:nvPr/>
        </p:nvPicPr>
        <p:blipFill rotWithShape="1">
          <a:blip r:embed="rId4"/>
          <a:srcRect t="15739"/>
          <a:stretch/>
        </p:blipFill>
        <p:spPr>
          <a:xfrm>
            <a:off x="9845" y="1063487"/>
            <a:ext cx="12172216" cy="5800028"/>
          </a:xfrm>
          <a:prstGeom prst="rect">
            <a:avLst/>
          </a:prstGeom>
        </p:spPr>
      </p:pic>
    </p:spTree>
    <p:custDataLst>
      <p:tags r:id="rId1"/>
    </p:custDataLst>
    <p:extLst>
      <p:ext uri="{BB962C8B-B14F-4D97-AF65-F5344CB8AC3E}">
        <p14:creationId xmlns:p14="http://schemas.microsoft.com/office/powerpoint/2010/main" val="530931951"/>
      </p:ext>
    </p:extLst>
  </p:cSld>
  <p:clrMapOvr>
    <a:masterClrMapping/>
  </p:clrMapOvr>
  <mc:AlternateContent xmlns:mc="http://schemas.openxmlformats.org/markup-compatibility/2006" xmlns:p14="http://schemas.microsoft.com/office/powerpoint/2010/main">
    <mc:Choice Requires="p14">
      <p:transition spd="slow" p14:dur="2000" advTm="71637"/>
    </mc:Choice>
    <mc:Fallback xmlns="">
      <p:transition spd="slow" advTm="71637"/>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dirty="0"/>
              <a:t>Anchor: Score 3 – Page 32</a:t>
            </a:r>
          </a:p>
        </p:txBody>
      </p:sp>
      <p:pic>
        <p:nvPicPr>
          <p:cNvPr id="11" name="Picture 10" descr="item with sample student work that received a score of 3">
            <a:extLst>
              <a:ext uri="{FF2B5EF4-FFF2-40B4-BE49-F238E27FC236}">
                <a16:creationId xmlns:a16="http://schemas.microsoft.com/office/drawing/2014/main" id="{6165B84F-656D-25E2-73EA-D648BEEC2D5A}"/>
              </a:ext>
            </a:extLst>
          </p:cNvPr>
          <p:cNvPicPr>
            <a:picLocks noChangeAspect="1"/>
          </p:cNvPicPr>
          <p:nvPr/>
        </p:nvPicPr>
        <p:blipFill rotWithShape="1">
          <a:blip r:embed="rId4"/>
          <a:srcRect t="14203"/>
          <a:stretch/>
        </p:blipFill>
        <p:spPr>
          <a:xfrm>
            <a:off x="0" y="974034"/>
            <a:ext cx="12215191" cy="5883965"/>
          </a:xfrm>
          <a:prstGeom prst="rect">
            <a:avLst/>
          </a:prstGeom>
        </p:spPr>
      </p:pic>
    </p:spTree>
    <p:custDataLst>
      <p:tags r:id="rId1"/>
    </p:custDataLst>
    <p:extLst>
      <p:ext uri="{BB962C8B-B14F-4D97-AF65-F5344CB8AC3E}">
        <p14:creationId xmlns:p14="http://schemas.microsoft.com/office/powerpoint/2010/main" val="4167577598"/>
      </p:ext>
    </p:extLst>
  </p:cSld>
  <p:clrMapOvr>
    <a:masterClrMapping/>
  </p:clrMapOvr>
  <mc:AlternateContent xmlns:mc="http://schemas.openxmlformats.org/markup-compatibility/2006" xmlns:p14="http://schemas.microsoft.com/office/powerpoint/2010/main">
    <mc:Choice Requires="p14">
      <p:transition spd="slow" p14:dur="2000" advTm="47319"/>
    </mc:Choice>
    <mc:Fallback xmlns="">
      <p:transition spd="slow" advTm="4731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a:t>Anchor: Score 3 (cont.)</a:t>
            </a:r>
          </a:p>
        </p:txBody>
      </p:sp>
      <p:pic>
        <p:nvPicPr>
          <p:cNvPr id="10" name="Picture 9" descr="item with sample student work that received a score of 3">
            <a:extLst>
              <a:ext uri="{FF2B5EF4-FFF2-40B4-BE49-F238E27FC236}">
                <a16:creationId xmlns:a16="http://schemas.microsoft.com/office/drawing/2014/main" id="{9BBF6C54-6435-EC8F-91E5-6030D6337C05}"/>
              </a:ext>
            </a:extLst>
          </p:cNvPr>
          <p:cNvPicPr>
            <a:picLocks noChangeAspect="1"/>
          </p:cNvPicPr>
          <p:nvPr/>
        </p:nvPicPr>
        <p:blipFill rotWithShape="1">
          <a:blip r:embed="rId4"/>
          <a:srcRect t="14768"/>
          <a:stretch/>
        </p:blipFill>
        <p:spPr>
          <a:xfrm>
            <a:off x="0" y="1013790"/>
            <a:ext cx="12192000" cy="5851029"/>
          </a:xfrm>
          <a:prstGeom prst="rect">
            <a:avLst/>
          </a:prstGeom>
        </p:spPr>
      </p:pic>
    </p:spTree>
    <p:custDataLst>
      <p:tags r:id="rId1"/>
    </p:custDataLst>
    <p:extLst>
      <p:ext uri="{BB962C8B-B14F-4D97-AF65-F5344CB8AC3E}">
        <p14:creationId xmlns:p14="http://schemas.microsoft.com/office/powerpoint/2010/main" val="286617694"/>
      </p:ext>
    </p:extLst>
  </p:cSld>
  <p:clrMapOvr>
    <a:masterClrMapping/>
  </p:clrMapOvr>
  <mc:AlternateContent xmlns:mc="http://schemas.openxmlformats.org/markup-compatibility/2006" xmlns:p14="http://schemas.microsoft.com/office/powerpoint/2010/main">
    <mc:Choice Requires="p14">
      <p:transition spd="slow" p14:dur="2000" advTm="23377"/>
    </mc:Choice>
    <mc:Fallback xmlns="">
      <p:transition spd="slow" advTm="2337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dirty="0"/>
              <a:t>Anchor: Score 2 – Page 34</a:t>
            </a:r>
          </a:p>
        </p:txBody>
      </p:sp>
      <p:pic>
        <p:nvPicPr>
          <p:cNvPr id="12" name="Picture 11" descr="item with sample student work that received a score of 2">
            <a:extLst>
              <a:ext uri="{FF2B5EF4-FFF2-40B4-BE49-F238E27FC236}">
                <a16:creationId xmlns:a16="http://schemas.microsoft.com/office/drawing/2014/main" id="{E72166B7-0FC9-6A44-0268-1E3C77A1611E}"/>
              </a:ext>
            </a:extLst>
          </p:cNvPr>
          <p:cNvPicPr>
            <a:picLocks noChangeAspect="1"/>
          </p:cNvPicPr>
          <p:nvPr/>
        </p:nvPicPr>
        <p:blipFill rotWithShape="1">
          <a:blip r:embed="rId4"/>
          <a:srcRect t="14058"/>
          <a:stretch/>
        </p:blipFill>
        <p:spPr>
          <a:xfrm>
            <a:off x="-1" y="964096"/>
            <a:ext cx="12222967" cy="5893904"/>
          </a:xfrm>
          <a:prstGeom prst="rect">
            <a:avLst/>
          </a:prstGeom>
        </p:spPr>
      </p:pic>
    </p:spTree>
    <p:custDataLst>
      <p:tags r:id="rId1"/>
    </p:custDataLst>
    <p:extLst>
      <p:ext uri="{BB962C8B-B14F-4D97-AF65-F5344CB8AC3E}">
        <p14:creationId xmlns:p14="http://schemas.microsoft.com/office/powerpoint/2010/main" val="25644681"/>
      </p:ext>
    </p:extLst>
  </p:cSld>
  <p:clrMapOvr>
    <a:masterClrMapping/>
  </p:clrMapOvr>
  <mc:AlternateContent xmlns:mc="http://schemas.openxmlformats.org/markup-compatibility/2006" xmlns:p14="http://schemas.microsoft.com/office/powerpoint/2010/main">
    <mc:Choice Requires="p14">
      <p:transition spd="slow" p14:dur="2000" advTm="67553"/>
    </mc:Choice>
    <mc:Fallback xmlns="">
      <p:transition spd="slow" advTm="67553"/>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dirty="0"/>
              <a:t>Anchor: Score 1 – Page 36</a:t>
            </a:r>
          </a:p>
        </p:txBody>
      </p:sp>
      <p:pic>
        <p:nvPicPr>
          <p:cNvPr id="11" name="Picture 10" descr="item with sample student work that received a score of 1">
            <a:extLst>
              <a:ext uri="{FF2B5EF4-FFF2-40B4-BE49-F238E27FC236}">
                <a16:creationId xmlns:a16="http://schemas.microsoft.com/office/drawing/2014/main" id="{FB33643C-B147-3FFA-1F23-859D2647D6FE}"/>
              </a:ext>
            </a:extLst>
          </p:cNvPr>
          <p:cNvPicPr>
            <a:picLocks noChangeAspect="1"/>
          </p:cNvPicPr>
          <p:nvPr/>
        </p:nvPicPr>
        <p:blipFill rotWithShape="1">
          <a:blip r:embed="rId4"/>
          <a:srcRect t="14903"/>
          <a:stretch/>
        </p:blipFill>
        <p:spPr>
          <a:xfrm>
            <a:off x="0" y="1023730"/>
            <a:ext cx="12192000" cy="5845421"/>
          </a:xfrm>
          <a:prstGeom prst="rect">
            <a:avLst/>
          </a:prstGeom>
        </p:spPr>
      </p:pic>
    </p:spTree>
    <p:custDataLst>
      <p:tags r:id="rId1"/>
    </p:custDataLst>
    <p:extLst>
      <p:ext uri="{BB962C8B-B14F-4D97-AF65-F5344CB8AC3E}">
        <p14:creationId xmlns:p14="http://schemas.microsoft.com/office/powerpoint/2010/main" val="780511306"/>
      </p:ext>
    </p:extLst>
  </p:cSld>
  <p:clrMapOvr>
    <a:masterClrMapping/>
  </p:clrMapOvr>
  <mc:AlternateContent xmlns:mc="http://schemas.openxmlformats.org/markup-compatibility/2006" xmlns:p14="http://schemas.microsoft.com/office/powerpoint/2010/main">
    <mc:Choice Requires="p14">
      <p:transition spd="slow" p14:dur="2000" advTm="65265"/>
    </mc:Choice>
    <mc:Fallback xmlns="">
      <p:transition spd="slow" advTm="6526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dirty="0"/>
              <a:t>Anchor: Score 0 – Page 38 </a:t>
            </a:r>
          </a:p>
        </p:txBody>
      </p:sp>
      <p:pic>
        <p:nvPicPr>
          <p:cNvPr id="13" name="Picture 12" descr="item with sample student work that received a score of 0">
            <a:extLst>
              <a:ext uri="{FF2B5EF4-FFF2-40B4-BE49-F238E27FC236}">
                <a16:creationId xmlns:a16="http://schemas.microsoft.com/office/drawing/2014/main" id="{E3B327F7-777F-DF77-04A1-D7E46AF8D6AC}"/>
              </a:ext>
            </a:extLst>
          </p:cNvPr>
          <p:cNvPicPr>
            <a:picLocks noChangeAspect="1"/>
          </p:cNvPicPr>
          <p:nvPr/>
        </p:nvPicPr>
        <p:blipFill rotWithShape="1">
          <a:blip r:embed="rId4"/>
          <a:srcRect t="14925"/>
          <a:stretch/>
        </p:blipFill>
        <p:spPr>
          <a:xfrm>
            <a:off x="0" y="1023730"/>
            <a:ext cx="12192000" cy="5835508"/>
          </a:xfrm>
          <a:prstGeom prst="rect">
            <a:avLst/>
          </a:prstGeom>
        </p:spPr>
      </p:pic>
    </p:spTree>
    <p:custDataLst>
      <p:tags r:id="rId1"/>
    </p:custDataLst>
    <p:extLst>
      <p:ext uri="{BB962C8B-B14F-4D97-AF65-F5344CB8AC3E}">
        <p14:creationId xmlns:p14="http://schemas.microsoft.com/office/powerpoint/2010/main" val="19314984"/>
      </p:ext>
    </p:extLst>
  </p:cSld>
  <p:clrMapOvr>
    <a:masterClrMapping/>
  </p:clrMapOvr>
  <mc:AlternateContent xmlns:mc="http://schemas.openxmlformats.org/markup-compatibility/2006" xmlns:p14="http://schemas.microsoft.com/office/powerpoint/2010/main">
    <mc:Choice Requires="p14">
      <p:transition spd="slow" p14:dur="2000" advTm="47262"/>
    </mc:Choice>
    <mc:Fallback xmlns="">
      <p:transition spd="slow" advTm="4726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176352"/>
            <a:ext cx="10990385" cy="713677"/>
          </a:xfrm>
        </p:spPr>
        <p:txBody>
          <a:bodyPr>
            <a:normAutofit/>
          </a:bodyPr>
          <a:lstStyle/>
          <a:p>
            <a:r>
              <a:rPr lang="en-US" sz="4400"/>
              <a:t>Anchor: Score 0 (cont.)</a:t>
            </a:r>
          </a:p>
        </p:txBody>
      </p:sp>
      <p:pic>
        <p:nvPicPr>
          <p:cNvPr id="11" name="Picture 10" descr="item with sample student work that received a score of 0">
            <a:extLst>
              <a:ext uri="{FF2B5EF4-FFF2-40B4-BE49-F238E27FC236}">
                <a16:creationId xmlns:a16="http://schemas.microsoft.com/office/drawing/2014/main" id="{8BDB6ED1-2E4D-35D0-EE65-8EE29F55C80A}"/>
              </a:ext>
            </a:extLst>
          </p:cNvPr>
          <p:cNvPicPr>
            <a:picLocks noChangeAspect="1"/>
          </p:cNvPicPr>
          <p:nvPr/>
        </p:nvPicPr>
        <p:blipFill rotWithShape="1">
          <a:blip r:embed="rId4"/>
          <a:srcRect t="15061"/>
          <a:stretch/>
        </p:blipFill>
        <p:spPr>
          <a:xfrm>
            <a:off x="-8792" y="1033670"/>
            <a:ext cx="12200791" cy="5829275"/>
          </a:xfrm>
          <a:prstGeom prst="rect">
            <a:avLst/>
          </a:prstGeom>
        </p:spPr>
      </p:pic>
    </p:spTree>
    <p:custDataLst>
      <p:tags r:id="rId1"/>
    </p:custDataLst>
    <p:extLst>
      <p:ext uri="{BB962C8B-B14F-4D97-AF65-F5344CB8AC3E}">
        <p14:creationId xmlns:p14="http://schemas.microsoft.com/office/powerpoint/2010/main" val="1203515159"/>
      </p:ext>
    </p:extLst>
  </p:cSld>
  <p:clrMapOvr>
    <a:masterClrMapping/>
  </p:clrMapOvr>
  <mc:AlternateContent xmlns:mc="http://schemas.openxmlformats.org/markup-compatibility/2006" xmlns:p14="http://schemas.microsoft.com/office/powerpoint/2010/main">
    <mc:Choice Requires="p14">
      <p:transition spd="slow" p14:dur="2000" advTm="24464"/>
    </mc:Choice>
    <mc:Fallback xmlns="">
      <p:transition spd="slow" advTm="24464"/>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E7280-9634-5DD7-F953-E029A2A9DC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EAEF0-947E-743A-5B4A-4DC65F962486}"/>
              </a:ext>
            </a:extLst>
          </p:cNvPr>
          <p:cNvSpPr>
            <a:spLocks noGrp="1"/>
          </p:cNvSpPr>
          <p:nvPr>
            <p:ph type="title"/>
          </p:nvPr>
        </p:nvSpPr>
        <p:spPr>
          <a:xfrm>
            <a:off x="465991" y="163973"/>
            <a:ext cx="10990385" cy="800851"/>
          </a:xfrm>
        </p:spPr>
        <p:txBody>
          <a:bodyPr>
            <a:normAutofit/>
          </a:bodyPr>
          <a:lstStyle/>
          <a:p>
            <a:r>
              <a:rPr lang="en-US" sz="4400"/>
              <a:t>Individual Scoring of Student Responses</a:t>
            </a:r>
            <a:endParaRPr lang="en-US" sz="4400">
              <a:solidFill>
                <a:srgbClr val="FF0000"/>
              </a:solidFill>
            </a:endParaRPr>
          </a:p>
        </p:txBody>
      </p:sp>
      <p:sp>
        <p:nvSpPr>
          <p:cNvPr id="3" name="Text Placeholder 2">
            <a:extLst>
              <a:ext uri="{FF2B5EF4-FFF2-40B4-BE49-F238E27FC236}">
                <a16:creationId xmlns:a16="http://schemas.microsoft.com/office/drawing/2014/main" id="{135456CB-5CBE-5867-3132-020AE113D0D6}"/>
              </a:ext>
            </a:extLst>
          </p:cNvPr>
          <p:cNvSpPr>
            <a:spLocks noGrp="1"/>
          </p:cNvSpPr>
          <p:nvPr>
            <p:ph type="body" idx="1"/>
          </p:nvPr>
        </p:nvSpPr>
        <p:spPr>
          <a:xfrm>
            <a:off x="465991" y="1791203"/>
            <a:ext cx="10990385" cy="3275594"/>
          </a:xfrm>
        </p:spPr>
        <p:txBody>
          <a:bodyPr vert="horz" lIns="91440" tIns="45720" rIns="91440" bIns="45720" rtlCol="0" anchor="t">
            <a:normAutofit/>
          </a:bodyPr>
          <a:lstStyle/>
          <a:p>
            <a:pPr marL="457200" indent="-457200">
              <a:spcBef>
                <a:spcPts val="600"/>
              </a:spcBef>
              <a:spcAft>
                <a:spcPts val="600"/>
              </a:spcAft>
              <a:buFont typeface="Arial" panose="020B0604020202020204" pitchFamily="34" charset="0"/>
              <a:buChar char="•"/>
            </a:pPr>
            <a:r>
              <a:rPr lang="en-US" altLang="en-US" sz="3000" dirty="0">
                <a:latin typeface="Arial"/>
                <a:cs typeface="Arial"/>
              </a:rPr>
              <a:t>Use scoring notes and anchor papers to score the student responses in the pack that is posted as a resource. </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I will then go over how we scored the response. </a:t>
            </a:r>
          </a:p>
          <a:p>
            <a:pPr marL="457200" indent="-457200">
              <a:spcBef>
                <a:spcPts val="600"/>
              </a:spcBef>
              <a:spcAft>
                <a:spcPts val="600"/>
              </a:spcAft>
              <a:buFont typeface="Arial" panose="020B0604020202020204" pitchFamily="34" charset="0"/>
              <a:buChar char="•"/>
            </a:pPr>
            <a:r>
              <a:rPr lang="en-US" altLang="en-US" sz="3000" dirty="0">
                <a:latin typeface="Arial"/>
                <a:cs typeface="Arial"/>
              </a:rPr>
              <a:t>Responses are from actual students but were retyped</a:t>
            </a:r>
          </a:p>
        </p:txBody>
      </p:sp>
    </p:spTree>
    <p:extLst>
      <p:ext uri="{BB962C8B-B14F-4D97-AF65-F5344CB8AC3E}">
        <p14:creationId xmlns:p14="http://schemas.microsoft.com/office/powerpoint/2010/main" val="784124686"/>
      </p:ext>
    </p:extLst>
  </p:cSld>
  <p:clrMapOvr>
    <a:masterClrMapping/>
  </p:clrMapOvr>
  <mc:AlternateContent xmlns:mc="http://schemas.openxmlformats.org/markup-compatibility/2006" xmlns:p14="http://schemas.microsoft.com/office/powerpoint/2010/main">
    <mc:Choice Requires="p14">
      <p:transition spd="slow" p14:dur="2000" advTm="37845"/>
    </mc:Choice>
    <mc:Fallback xmlns="">
      <p:transition spd="slow" advTm="37845"/>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A – Page 41</a:t>
            </a:r>
          </a:p>
        </p:txBody>
      </p:sp>
      <p:pic>
        <p:nvPicPr>
          <p:cNvPr id="8" name="Picture 7" descr="sample student work">
            <a:extLst>
              <a:ext uri="{FF2B5EF4-FFF2-40B4-BE49-F238E27FC236}">
                <a16:creationId xmlns:a16="http://schemas.microsoft.com/office/drawing/2014/main" id="{9F64D435-DD07-57B5-15B7-50F9CFEDD858}"/>
              </a:ext>
            </a:extLst>
          </p:cNvPr>
          <p:cNvPicPr>
            <a:picLocks noChangeAspect="1"/>
          </p:cNvPicPr>
          <p:nvPr/>
        </p:nvPicPr>
        <p:blipFill rotWithShape="1">
          <a:blip r:embed="rId4"/>
          <a:srcRect t="12846"/>
          <a:stretch/>
        </p:blipFill>
        <p:spPr>
          <a:xfrm>
            <a:off x="8350" y="880974"/>
            <a:ext cx="12175299" cy="5977025"/>
          </a:xfrm>
          <a:prstGeom prst="rect">
            <a:avLst/>
          </a:prstGeom>
        </p:spPr>
      </p:pic>
    </p:spTree>
    <p:custDataLst>
      <p:tags r:id="rId1"/>
    </p:custDataLst>
    <p:extLst>
      <p:ext uri="{BB962C8B-B14F-4D97-AF65-F5344CB8AC3E}">
        <p14:creationId xmlns:p14="http://schemas.microsoft.com/office/powerpoint/2010/main" val="3561360384"/>
      </p:ext>
    </p:extLst>
  </p:cSld>
  <p:clrMapOvr>
    <a:masterClrMapping/>
  </p:clrMapOvr>
  <mc:AlternateContent xmlns:mc="http://schemas.openxmlformats.org/markup-compatibility/2006" xmlns:p14="http://schemas.microsoft.com/office/powerpoint/2010/main">
    <mc:Choice Requires="p14">
      <p:transition spd="slow" p14:dur="2000" advTm="112242"/>
    </mc:Choice>
    <mc:Fallback xmlns="">
      <p:transition spd="slow" advTm="112242"/>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B – Page 43</a:t>
            </a:r>
          </a:p>
        </p:txBody>
      </p:sp>
      <p:pic>
        <p:nvPicPr>
          <p:cNvPr id="17" name="Picture 16" descr="sample student work">
            <a:extLst>
              <a:ext uri="{FF2B5EF4-FFF2-40B4-BE49-F238E27FC236}">
                <a16:creationId xmlns:a16="http://schemas.microsoft.com/office/drawing/2014/main" id="{9BE2DB7D-0DB6-B09B-05DD-61DF36838DC1}"/>
              </a:ext>
            </a:extLst>
          </p:cNvPr>
          <p:cNvPicPr>
            <a:picLocks noChangeAspect="1"/>
          </p:cNvPicPr>
          <p:nvPr/>
        </p:nvPicPr>
        <p:blipFill rotWithShape="1">
          <a:blip r:embed="rId4"/>
          <a:srcRect t="14203"/>
          <a:stretch/>
        </p:blipFill>
        <p:spPr>
          <a:xfrm>
            <a:off x="21369" y="974034"/>
            <a:ext cx="12149261" cy="5883965"/>
          </a:xfrm>
          <a:prstGeom prst="rect">
            <a:avLst/>
          </a:prstGeom>
        </p:spPr>
      </p:pic>
    </p:spTree>
    <p:custDataLst>
      <p:tags r:id="rId1"/>
    </p:custDataLst>
    <p:extLst>
      <p:ext uri="{BB962C8B-B14F-4D97-AF65-F5344CB8AC3E}">
        <p14:creationId xmlns:p14="http://schemas.microsoft.com/office/powerpoint/2010/main" val="1133127651"/>
      </p:ext>
    </p:extLst>
  </p:cSld>
  <p:clrMapOvr>
    <a:masterClrMapping/>
  </p:clrMapOvr>
  <mc:AlternateContent xmlns:mc="http://schemas.openxmlformats.org/markup-compatibility/2006" xmlns:p14="http://schemas.microsoft.com/office/powerpoint/2010/main">
    <mc:Choice Requires="p14">
      <p:transition spd="slow" p14:dur="2000" advTm="70993"/>
    </mc:Choice>
    <mc:Fallback xmlns="">
      <p:transition spd="slow" advTm="70993"/>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C – Page 45</a:t>
            </a:r>
          </a:p>
        </p:txBody>
      </p:sp>
      <p:pic>
        <p:nvPicPr>
          <p:cNvPr id="11" name="Picture 10" descr="sample student work">
            <a:extLst>
              <a:ext uri="{FF2B5EF4-FFF2-40B4-BE49-F238E27FC236}">
                <a16:creationId xmlns:a16="http://schemas.microsoft.com/office/drawing/2014/main" id="{4F7AF596-80B1-37B8-0927-C2BFC974D217}"/>
              </a:ext>
            </a:extLst>
          </p:cNvPr>
          <p:cNvPicPr>
            <a:picLocks noChangeAspect="1"/>
          </p:cNvPicPr>
          <p:nvPr/>
        </p:nvPicPr>
        <p:blipFill rotWithShape="1">
          <a:blip r:embed="rId4"/>
          <a:srcRect t="13891"/>
          <a:stretch/>
        </p:blipFill>
        <p:spPr>
          <a:xfrm>
            <a:off x="0" y="954157"/>
            <a:ext cx="12192000" cy="5901783"/>
          </a:xfrm>
          <a:prstGeom prst="rect">
            <a:avLst/>
          </a:prstGeom>
        </p:spPr>
      </p:pic>
    </p:spTree>
    <p:custDataLst>
      <p:tags r:id="rId1"/>
    </p:custDataLst>
    <p:extLst>
      <p:ext uri="{BB962C8B-B14F-4D97-AF65-F5344CB8AC3E}">
        <p14:creationId xmlns:p14="http://schemas.microsoft.com/office/powerpoint/2010/main" val="3822517043"/>
      </p:ext>
    </p:extLst>
  </p:cSld>
  <p:clrMapOvr>
    <a:masterClrMapping/>
  </p:clrMapOvr>
  <mc:AlternateContent xmlns:mc="http://schemas.openxmlformats.org/markup-compatibility/2006" xmlns:p14="http://schemas.microsoft.com/office/powerpoint/2010/main">
    <mc:Choice Requires="p14">
      <p:transition spd="slow" p14:dur="2000" advTm="72676"/>
    </mc:Choice>
    <mc:Fallback xmlns="">
      <p:transition spd="slow" advTm="7267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a:latin typeface="Arial"/>
                <a:cs typeface="Arial"/>
              </a:rPr>
              <a:t>Response D –Page 47</a:t>
            </a:r>
          </a:p>
        </p:txBody>
      </p:sp>
      <p:pic>
        <p:nvPicPr>
          <p:cNvPr id="7" name="Picture 6" descr="sample student work">
            <a:extLst>
              <a:ext uri="{FF2B5EF4-FFF2-40B4-BE49-F238E27FC236}">
                <a16:creationId xmlns:a16="http://schemas.microsoft.com/office/drawing/2014/main" id="{6CB51FC7-67B4-6F15-9D19-82808A811FC8}"/>
              </a:ext>
            </a:extLst>
          </p:cNvPr>
          <p:cNvPicPr>
            <a:picLocks noChangeAspect="1"/>
          </p:cNvPicPr>
          <p:nvPr/>
        </p:nvPicPr>
        <p:blipFill rotWithShape="1">
          <a:blip r:embed="rId4"/>
          <a:srcRect t="14782"/>
          <a:stretch/>
        </p:blipFill>
        <p:spPr>
          <a:xfrm>
            <a:off x="30751" y="1013790"/>
            <a:ext cx="12130498" cy="5844209"/>
          </a:xfrm>
          <a:prstGeom prst="rect">
            <a:avLst/>
          </a:prstGeom>
        </p:spPr>
      </p:pic>
    </p:spTree>
    <p:custDataLst>
      <p:tags r:id="rId1"/>
    </p:custDataLst>
    <p:extLst>
      <p:ext uri="{BB962C8B-B14F-4D97-AF65-F5344CB8AC3E}">
        <p14:creationId xmlns:p14="http://schemas.microsoft.com/office/powerpoint/2010/main" val="1642655383"/>
      </p:ext>
    </p:extLst>
  </p:cSld>
  <p:clrMapOvr>
    <a:masterClrMapping/>
  </p:clrMapOvr>
  <mc:AlternateContent xmlns:mc="http://schemas.openxmlformats.org/markup-compatibility/2006" xmlns:p14="http://schemas.microsoft.com/office/powerpoint/2010/main">
    <mc:Choice Requires="p14">
      <p:transition spd="slow" p14:dur="2000" advTm="80961"/>
    </mc:Choice>
    <mc:Fallback xmlns="">
      <p:transition spd="slow" advTm="80961"/>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80124"/>
            <a:ext cx="10990385" cy="800851"/>
          </a:xfrm>
        </p:spPr>
        <p:txBody>
          <a:bodyPr>
            <a:normAutofit/>
          </a:bodyPr>
          <a:lstStyle/>
          <a:p>
            <a:r>
              <a:rPr lang="en-US" sz="4000" dirty="0">
                <a:latin typeface="Arial"/>
                <a:cs typeface="Arial"/>
              </a:rPr>
              <a:t>Response E – Page 49</a:t>
            </a:r>
          </a:p>
        </p:txBody>
      </p:sp>
      <p:pic>
        <p:nvPicPr>
          <p:cNvPr id="8" name="Picture 7" descr="sample student work">
            <a:extLst>
              <a:ext uri="{FF2B5EF4-FFF2-40B4-BE49-F238E27FC236}">
                <a16:creationId xmlns:a16="http://schemas.microsoft.com/office/drawing/2014/main" id="{1A4FF943-88C4-F507-0E03-0524B420A1F4}"/>
              </a:ext>
            </a:extLst>
          </p:cNvPr>
          <p:cNvPicPr>
            <a:picLocks noChangeAspect="1"/>
          </p:cNvPicPr>
          <p:nvPr/>
        </p:nvPicPr>
        <p:blipFill rotWithShape="1">
          <a:blip r:embed="rId4"/>
          <a:srcRect t="14782"/>
          <a:stretch/>
        </p:blipFill>
        <p:spPr>
          <a:xfrm>
            <a:off x="34352" y="1013790"/>
            <a:ext cx="12123295" cy="5844209"/>
          </a:xfrm>
          <a:prstGeom prst="rect">
            <a:avLst/>
          </a:prstGeom>
        </p:spPr>
      </p:pic>
    </p:spTree>
    <p:custDataLst>
      <p:tags r:id="rId1"/>
    </p:custDataLst>
    <p:extLst>
      <p:ext uri="{BB962C8B-B14F-4D97-AF65-F5344CB8AC3E}">
        <p14:creationId xmlns:p14="http://schemas.microsoft.com/office/powerpoint/2010/main" val="3760078713"/>
      </p:ext>
    </p:extLst>
  </p:cSld>
  <p:clrMapOvr>
    <a:masterClrMapping/>
  </p:clrMapOvr>
  <mc:AlternateContent xmlns:mc="http://schemas.openxmlformats.org/markup-compatibility/2006" xmlns:p14="http://schemas.microsoft.com/office/powerpoint/2010/main">
    <mc:Choice Requires="p14">
      <p:transition spd="slow" p14:dur="2000" advTm="101294"/>
    </mc:Choice>
    <mc:Fallback xmlns="">
      <p:transition spd="slow" advTm="101294"/>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Resources on DESE Website</a:t>
            </a:r>
          </a:p>
        </p:txBody>
      </p:sp>
      <p:graphicFrame>
        <p:nvGraphicFramePr>
          <p:cNvPr id="4" name="Table 4">
            <a:extLst>
              <a:ext uri="{FF2B5EF4-FFF2-40B4-BE49-F238E27FC236}">
                <a16:creationId xmlns:a16="http://schemas.microsoft.com/office/drawing/2014/main" id="{19AB9AEB-BAEB-4FAE-B514-B789DF6881C7}"/>
              </a:ext>
            </a:extLst>
          </p:cNvPr>
          <p:cNvGraphicFramePr>
            <a:graphicFrameLocks noGrp="1"/>
          </p:cNvGraphicFramePr>
          <p:nvPr/>
        </p:nvGraphicFramePr>
        <p:xfrm>
          <a:off x="465991" y="1437006"/>
          <a:ext cx="11559687" cy="3983988"/>
        </p:xfrm>
        <a:graphic>
          <a:graphicData uri="http://schemas.openxmlformats.org/drawingml/2006/table">
            <a:tbl>
              <a:tblPr firstRow="1" bandRow="1">
                <a:tableStyleId>{5C22544A-7EE6-4342-B048-85BDC9FD1C3A}</a:tableStyleId>
              </a:tblPr>
              <a:tblGrid>
                <a:gridCol w="5042711">
                  <a:extLst>
                    <a:ext uri="{9D8B030D-6E8A-4147-A177-3AD203B41FA5}">
                      <a16:colId xmlns:a16="http://schemas.microsoft.com/office/drawing/2014/main" val="1964159817"/>
                    </a:ext>
                  </a:extLst>
                </a:gridCol>
                <a:gridCol w="6516976">
                  <a:extLst>
                    <a:ext uri="{9D8B030D-6E8A-4147-A177-3AD203B41FA5}">
                      <a16:colId xmlns:a16="http://schemas.microsoft.com/office/drawing/2014/main" val="2975953097"/>
                    </a:ext>
                  </a:extLst>
                </a:gridCol>
              </a:tblGrid>
              <a:tr h="659327">
                <a:tc>
                  <a:txBody>
                    <a:bodyPr/>
                    <a:lstStyle/>
                    <a:p>
                      <a:pPr>
                        <a:spcBef>
                          <a:spcPts val="1200"/>
                        </a:spcBef>
                      </a:pPr>
                      <a:r>
                        <a:rPr lang="en-US" sz="3000">
                          <a:latin typeface="Arial"/>
                          <a:cs typeface="Arial"/>
                        </a:rPr>
                        <a:t>Resource</a:t>
                      </a:r>
                    </a:p>
                  </a:txBody>
                  <a:tcPr anchor="ctr"/>
                </a:tc>
                <a:tc>
                  <a:txBody>
                    <a:bodyPr/>
                    <a:lstStyle/>
                    <a:p>
                      <a:pPr>
                        <a:spcBef>
                          <a:spcPts val="1200"/>
                        </a:spcBef>
                      </a:pPr>
                      <a:r>
                        <a:rPr lang="en-US" sz="3000">
                          <a:latin typeface="Arial"/>
                          <a:cs typeface="Arial"/>
                        </a:rPr>
                        <a:t>Link</a:t>
                      </a:r>
                    </a:p>
                  </a:txBody>
                  <a:tcPr anchor="ctr"/>
                </a:tc>
                <a:extLst>
                  <a:ext uri="{0D108BD9-81ED-4DB2-BD59-A6C34878D82A}">
                    <a16:rowId xmlns:a16="http://schemas.microsoft.com/office/drawing/2014/main" val="3017598613"/>
                  </a:ext>
                </a:extLst>
              </a:tr>
              <a:tr h="595614">
                <a:tc>
                  <a:txBody>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lang="en-US" sz="2500" b="0">
                          <a:latin typeface="Arial"/>
                          <a:cs typeface="Arial"/>
                        </a:rPr>
                        <a:t>MCAS headlines and links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3"/>
                        </a:rPr>
                        <a:t>https://www.doe.mass.edu/mcas/</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03207321"/>
                  </a:ext>
                </a:extLst>
              </a:tr>
              <a:tr h="557561">
                <a:tc>
                  <a:txBody>
                    <a:bodyPr/>
                    <a:lstStyle/>
                    <a:p>
                      <a:pPr>
                        <a:spcBef>
                          <a:spcPts val="1200"/>
                        </a:spcBef>
                      </a:pPr>
                      <a:r>
                        <a:rPr lang="en-US" sz="2500" b="0">
                          <a:latin typeface="Arial"/>
                          <a:cs typeface="Arial"/>
                        </a:rPr>
                        <a:t>STE Test Development &amp; Design</a:t>
                      </a:r>
                      <a:endParaRPr lang="en-US" sz="2500" b="0">
                        <a:latin typeface="Arial" panose="020B0604020202020204" pitchFamily="34" charset="0"/>
                        <a:cs typeface="Arial" panose="020B0604020202020204" pitchFamily="34" charset="0"/>
                      </a:endParaRP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u="none">
                          <a:solidFill>
                            <a:schemeClr val="accent1"/>
                          </a:solidFill>
                          <a:latin typeface="Arial"/>
                          <a:cs typeface="Arial"/>
                          <a:hlinkClick r:id="rId4"/>
                        </a:rPr>
                        <a:t>https://www.doe.mass.edu/mcas/tdd/sci.html</a:t>
                      </a:r>
                      <a:r>
                        <a:rPr lang="en-US" sz="1800" u="none">
                          <a:solidFill>
                            <a:schemeClr val="accent1"/>
                          </a:solidFill>
                          <a:latin typeface="Arial"/>
                          <a:cs typeface="Arial"/>
                        </a:rPr>
                        <a:t> </a:t>
                      </a:r>
                      <a:endParaRPr lang="en-US" sz="1800" u="none">
                        <a:solidFill>
                          <a:schemeClr val="accent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95777455"/>
                  </a:ext>
                </a:extLst>
              </a:tr>
              <a:tr h="579863">
                <a:tc>
                  <a:txBody>
                    <a:bodyPr/>
                    <a:lstStyle/>
                    <a:p>
                      <a:pPr>
                        <a:spcBef>
                          <a:spcPts val="1200"/>
                        </a:spcBef>
                      </a:pPr>
                      <a:r>
                        <a:rPr lang="en-US" sz="2500" b="0">
                          <a:latin typeface="Arial"/>
                          <a:cs typeface="Arial"/>
                        </a:rPr>
                        <a:t>Student Work Samples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5"/>
                        </a:rPr>
                        <a:t>https://www.doe.mass.edu/mcas/student/default.html</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585265157"/>
                  </a:ext>
                </a:extLst>
              </a:tr>
              <a:tr h="524107">
                <a:tc>
                  <a:txBody>
                    <a:bodyPr/>
                    <a:lstStyle/>
                    <a:p>
                      <a:pPr>
                        <a:spcBef>
                          <a:spcPts val="1200"/>
                        </a:spcBef>
                      </a:pPr>
                      <a:r>
                        <a:rPr lang="en-US" sz="2500" b="0">
                          <a:latin typeface="Arial"/>
                          <a:cs typeface="Arial"/>
                        </a:rPr>
                        <a:t>Released Questions</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6"/>
                        </a:rPr>
                        <a:t>http://mcas.pearsonsupport.com/released-items/science/</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86025492"/>
                  </a:ext>
                </a:extLst>
              </a:tr>
              <a:tr h="535259">
                <a:tc>
                  <a:txBody>
                    <a:bodyPr/>
                    <a:lstStyle/>
                    <a:p>
                      <a:pPr>
                        <a:spcBef>
                          <a:spcPts val="1200"/>
                        </a:spcBef>
                      </a:pPr>
                      <a:r>
                        <a:rPr lang="en-US" sz="2500" b="0">
                          <a:latin typeface="Arial"/>
                          <a:cs typeface="Arial"/>
                        </a:rPr>
                        <a:t>Practice Tests and Tutorial</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a:cs typeface="Arial"/>
                          <a:hlinkClick r:id="rId7"/>
                        </a:rPr>
                        <a:t>http://mcas.pearsonsupport.com/student/</a:t>
                      </a:r>
                      <a:r>
                        <a:rPr lang="en-US" sz="1800">
                          <a:latin typeface="Arial"/>
                          <a:cs typeface="Arial"/>
                        </a:rPr>
                        <a:t> </a:t>
                      </a:r>
                      <a:endParaRPr lang="en-US" sz="180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678207763"/>
                  </a:ext>
                </a:extLst>
              </a:tr>
              <a:tr h="532257">
                <a:tc>
                  <a:txBody>
                    <a:bodyPr/>
                    <a:lstStyle/>
                    <a:p>
                      <a:pPr>
                        <a:spcBef>
                          <a:spcPts val="1200"/>
                        </a:spcBef>
                      </a:pPr>
                      <a:r>
                        <a:rPr lang="en-US" sz="2500" b="0">
                          <a:latin typeface="Arial"/>
                          <a:cs typeface="Arial"/>
                        </a:rPr>
                        <a:t>MCAS Training Page</a:t>
                      </a:r>
                    </a:p>
                  </a:txBody>
                  <a:tcPr anchor="ctr"/>
                </a:tc>
                <a:tc>
                  <a:txBody>
                    <a:bodyPr/>
                    <a:lstStyle/>
                    <a:p>
                      <a:pPr marL="0" marR="0" lvl="0" indent="0" algn="l" rtl="0" eaLnBrk="1" fontAlgn="auto" latinLnBrk="0" hangingPunct="1">
                        <a:lnSpc>
                          <a:spcPct val="100000"/>
                        </a:lnSpc>
                        <a:spcBef>
                          <a:spcPts val="1200"/>
                        </a:spcBef>
                        <a:spcAft>
                          <a:spcPts val="0"/>
                        </a:spcAft>
                        <a:buClrTx/>
                        <a:buSzTx/>
                        <a:buFontTx/>
                        <a:buNone/>
                      </a:pPr>
                      <a:r>
                        <a:rPr lang="en-US" sz="1800">
                          <a:latin typeface="Arial" panose="020B0604020202020204" pitchFamily="34" charset="0"/>
                          <a:cs typeface="Arial" panose="020B0604020202020204" pitchFamily="34" charset="0"/>
                          <a:hlinkClick r:id="rId8"/>
                        </a:rPr>
                        <a:t>https://www.doe.mass.edu/mcas/training.html</a:t>
                      </a:r>
                      <a:r>
                        <a:rPr lang="en-US" sz="1800">
                          <a:latin typeface="Arial" panose="020B0604020202020204" pitchFamily="34" charset="0"/>
                          <a:cs typeface="Arial" panose="020B0604020202020204" pitchFamily="34" charset="0"/>
                        </a:rPr>
                        <a:t> </a:t>
                      </a:r>
                    </a:p>
                  </a:txBody>
                  <a:tcPr anchor="ctr"/>
                </a:tc>
                <a:extLst>
                  <a:ext uri="{0D108BD9-81ED-4DB2-BD59-A6C34878D82A}">
                    <a16:rowId xmlns:a16="http://schemas.microsoft.com/office/drawing/2014/main" val="1409073014"/>
                  </a:ext>
                </a:extLst>
              </a:tr>
            </a:tbl>
          </a:graphicData>
        </a:graphic>
      </p:graphicFrame>
    </p:spTree>
    <p:extLst>
      <p:ext uri="{BB962C8B-B14F-4D97-AF65-F5344CB8AC3E}">
        <p14:creationId xmlns:p14="http://schemas.microsoft.com/office/powerpoint/2010/main" val="2027946539"/>
      </p:ext>
    </p:extLst>
  </p:cSld>
  <p:clrMapOvr>
    <a:masterClrMapping/>
  </p:clrMapOvr>
  <mc:AlternateContent xmlns:mc="http://schemas.openxmlformats.org/markup-compatibility/2006" xmlns:p14="http://schemas.microsoft.com/office/powerpoint/2010/main">
    <mc:Choice Requires="p14">
      <p:transition spd="slow" p14:dur="2000" advTm="66573"/>
    </mc:Choice>
    <mc:Fallback xmlns="">
      <p:transition spd="slow" advTm="66573"/>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Contact Information</a:t>
            </a:r>
          </a:p>
        </p:txBody>
      </p:sp>
      <p:sp>
        <p:nvSpPr>
          <p:cNvPr id="4" name="Text Placeholder 2">
            <a:extLst>
              <a:ext uri="{FF2B5EF4-FFF2-40B4-BE49-F238E27FC236}">
                <a16:creationId xmlns:a16="http://schemas.microsoft.com/office/drawing/2014/main" id="{27EBA41F-8C92-4452-A668-99F7538BDEFA}"/>
              </a:ext>
            </a:extLst>
          </p:cNvPr>
          <p:cNvSpPr>
            <a:spLocks noGrp="1"/>
          </p:cNvSpPr>
          <p:nvPr>
            <p:ph type="body" idx="1"/>
          </p:nvPr>
        </p:nvSpPr>
        <p:spPr>
          <a:xfrm>
            <a:off x="600807" y="1219200"/>
            <a:ext cx="10990385" cy="4747845"/>
          </a:xfrm>
        </p:spPr>
        <p:txBody>
          <a:bodyPr>
            <a:normAutofit lnSpcReduction="10000"/>
          </a:bodyPr>
          <a:lstStyle/>
          <a:p>
            <a:pPr>
              <a:spcBef>
                <a:spcPts val="600"/>
              </a:spcBef>
              <a:spcAft>
                <a:spcPts val="600"/>
              </a:spcAft>
            </a:pPr>
            <a:r>
              <a:rPr lang="en-US" sz="3000" b="1" dirty="0"/>
              <a:t>DESE Office of Student Assessment </a:t>
            </a:r>
            <a:r>
              <a:rPr lang="en-US" sz="3000" dirty="0"/>
              <a:t>for policy questions (e.g., test designs, accommodations)</a:t>
            </a:r>
          </a:p>
          <a:p>
            <a:pPr marL="457200" indent="-457200">
              <a:spcBef>
                <a:spcPts val="600"/>
              </a:spcBef>
              <a:spcAft>
                <a:spcPts val="600"/>
              </a:spcAft>
              <a:buFont typeface="Arial" panose="020B0604020202020204" pitchFamily="34" charset="0"/>
              <a:buChar char="•"/>
            </a:pPr>
            <a:r>
              <a:rPr lang="en-US" sz="3000" dirty="0"/>
              <a:t>Web: </a:t>
            </a:r>
            <a:r>
              <a:rPr lang="en-US" altLang="en-US" sz="3000" dirty="0">
                <a:solidFill>
                  <a:srgbClr val="101D35"/>
                </a:solidFill>
                <a:hlinkClick r:id="rId3"/>
              </a:rPr>
              <a:t>www.doe.mass.edu/mcas</a:t>
            </a:r>
            <a:r>
              <a:rPr lang="en-US" altLang="en-US" sz="3000" dirty="0">
                <a:solidFill>
                  <a:srgbClr val="101D35"/>
                </a:solidFill>
              </a:rPr>
              <a:t> </a:t>
            </a:r>
          </a:p>
          <a:p>
            <a:pPr marL="457200" indent="-457200">
              <a:spcBef>
                <a:spcPts val="600"/>
              </a:spcBef>
              <a:spcAft>
                <a:spcPts val="600"/>
              </a:spcAft>
              <a:buFont typeface="Arial" panose="020B0604020202020204" pitchFamily="34" charset="0"/>
              <a:buChar char="•"/>
            </a:pPr>
            <a:r>
              <a:rPr lang="en-US" sz="3000" dirty="0"/>
              <a:t>Email: </a:t>
            </a:r>
            <a:r>
              <a:rPr lang="en-US" altLang="en-US" sz="3000" dirty="0" err="1">
                <a:solidFill>
                  <a:srgbClr val="101D35"/>
                </a:solidFill>
                <a:hlinkClick r:id="rId4"/>
              </a:rPr>
              <a:t>mcas@</a:t>
            </a:r>
            <a:r>
              <a:rPr lang="en-US" altLang="en-US" sz="3000" err="1">
                <a:solidFill>
                  <a:srgbClr val="101D35"/>
                </a:solidFill>
                <a:hlinkClick r:id="rId4"/>
              </a:rPr>
              <a:t>mass</a:t>
            </a:r>
            <a:r>
              <a:rPr lang="en-US" altLang="en-US" sz="3000">
                <a:solidFill>
                  <a:srgbClr val="101D35"/>
                </a:solidFill>
                <a:hlinkClick r:id="rId4"/>
              </a:rPr>
              <a:t>.gov</a:t>
            </a:r>
            <a:r>
              <a:rPr lang="en-US" altLang="en-US" sz="3000">
                <a:solidFill>
                  <a:srgbClr val="101D35"/>
                </a:solidFill>
              </a:rPr>
              <a:t> </a:t>
            </a:r>
            <a:endParaRPr lang="en-US" altLang="en-US" sz="3000" dirty="0">
              <a:solidFill>
                <a:srgbClr val="101D35"/>
              </a:solidFill>
            </a:endParaRPr>
          </a:p>
          <a:p>
            <a:pPr marL="457200" indent="-457200">
              <a:spcBef>
                <a:spcPts val="600"/>
              </a:spcBef>
              <a:spcAft>
                <a:spcPts val="600"/>
              </a:spcAft>
              <a:buFont typeface="Arial" panose="020B0604020202020204" pitchFamily="34" charset="0"/>
              <a:buChar char="•"/>
            </a:pPr>
            <a:r>
              <a:rPr lang="en-US" sz="3000" dirty="0"/>
              <a:t>Phone: </a:t>
            </a:r>
            <a:r>
              <a:rPr lang="en-US" altLang="en-US" sz="3000" dirty="0">
                <a:solidFill>
                  <a:srgbClr val="101D35"/>
                </a:solidFill>
              </a:rPr>
              <a:t>781-338-3625</a:t>
            </a:r>
            <a:endParaRPr lang="en-US" sz="3000" dirty="0"/>
          </a:p>
          <a:p>
            <a:pPr>
              <a:spcBef>
                <a:spcPts val="600"/>
              </a:spcBef>
              <a:spcAft>
                <a:spcPts val="600"/>
              </a:spcAft>
            </a:pPr>
            <a:endParaRPr lang="en-US" sz="3000" dirty="0"/>
          </a:p>
          <a:p>
            <a:pPr>
              <a:spcBef>
                <a:spcPts val="600"/>
              </a:spcBef>
              <a:spcAft>
                <a:spcPts val="600"/>
              </a:spcAft>
            </a:pPr>
            <a:r>
              <a:rPr lang="en-US" sz="3000" b="1" dirty="0"/>
              <a:t>MCAS Service Center</a:t>
            </a:r>
          </a:p>
          <a:p>
            <a:pPr marL="457200" indent="-457200">
              <a:spcBef>
                <a:spcPts val="600"/>
              </a:spcBef>
              <a:spcAft>
                <a:spcPts val="600"/>
              </a:spcAft>
              <a:buFont typeface="Arial" panose="020B0604020202020204" pitchFamily="34" charset="0"/>
              <a:buChar char="•"/>
            </a:pPr>
            <a:r>
              <a:rPr lang="en-US" sz="3000" dirty="0"/>
              <a:t>Web: </a:t>
            </a:r>
            <a:r>
              <a:rPr lang="en-US" sz="3000" dirty="0">
                <a:hlinkClick r:id="rId5"/>
              </a:rPr>
              <a:t>http://mcasservicecenter.com/</a:t>
            </a:r>
            <a:r>
              <a:rPr lang="en-US" sz="3000" b="1" dirty="0"/>
              <a:t> </a:t>
            </a:r>
            <a:endParaRPr lang="en-US" sz="3000" dirty="0"/>
          </a:p>
          <a:p>
            <a:pPr marL="457200" indent="-457200">
              <a:spcBef>
                <a:spcPts val="600"/>
              </a:spcBef>
              <a:spcAft>
                <a:spcPts val="600"/>
              </a:spcAft>
              <a:buFont typeface="Arial" panose="020B0604020202020204" pitchFamily="34" charset="0"/>
              <a:buChar char="•"/>
            </a:pPr>
            <a:r>
              <a:rPr lang="en-US" sz="3000" dirty="0"/>
              <a:t>Phone: </a:t>
            </a:r>
            <a:r>
              <a:rPr lang="en-US" sz="3000" dirty="0">
                <a:solidFill>
                  <a:srgbClr val="000000"/>
                </a:solidFill>
                <a:effectLst/>
                <a:ea typeface="Times New Roman" panose="02020603050405020304" pitchFamily="18" charset="0"/>
              </a:rPr>
              <a:t>1-800-737-5103</a:t>
            </a:r>
            <a:endParaRPr lang="en-US" sz="3000" dirty="0"/>
          </a:p>
        </p:txBody>
      </p:sp>
    </p:spTree>
    <p:extLst>
      <p:ext uri="{BB962C8B-B14F-4D97-AF65-F5344CB8AC3E}">
        <p14:creationId xmlns:p14="http://schemas.microsoft.com/office/powerpoint/2010/main" val="4011281680"/>
      </p:ext>
    </p:extLst>
  </p:cSld>
  <p:clrMapOvr>
    <a:masterClrMapping/>
  </p:clrMapOvr>
  <mc:AlternateContent xmlns:mc="http://schemas.openxmlformats.org/markup-compatibility/2006" xmlns:p14="http://schemas.microsoft.com/office/powerpoint/2010/main">
    <mc:Choice Requires="p14">
      <p:transition spd="slow" p14:dur="2000" advTm="22654"/>
    </mc:Choice>
    <mc:Fallback xmlns="">
      <p:transition spd="slow" advTm="22654"/>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426A379-9BA6-214B-8965-61F91AD886C8}"/>
              </a:ext>
            </a:extLst>
          </p:cNvPr>
          <p:cNvSpPr>
            <a:spLocks noGrp="1"/>
          </p:cNvSpPr>
          <p:nvPr>
            <p:ph type="title"/>
          </p:nvPr>
        </p:nvSpPr>
        <p:spPr>
          <a:xfrm>
            <a:off x="838200" y="2882157"/>
            <a:ext cx="10515600" cy="1093686"/>
          </a:xfrm>
        </p:spPr>
        <p:txBody>
          <a:bodyPr/>
          <a:lstStyle/>
          <a:p>
            <a:r>
              <a:rPr lang="en-US" b="1" dirty="0"/>
              <a:t>THANK YOU</a:t>
            </a:r>
          </a:p>
        </p:txBody>
      </p:sp>
      <p:pic>
        <p:nvPicPr>
          <p:cNvPr id="6" name="Picture Placeholder 5" descr="Student Assessment Services Logo">
            <a:extLst>
              <a:ext uri="{FF2B5EF4-FFF2-40B4-BE49-F238E27FC236}">
                <a16:creationId xmlns:a16="http://schemas.microsoft.com/office/drawing/2014/main" id="{953CA1D1-D1BA-0B30-C5D7-04E7D788006F}"/>
              </a:ext>
            </a:extLst>
          </p:cNvPr>
          <p:cNvPicPr>
            <a:picLocks noChangeAspect="1"/>
          </p:cNvPicPr>
          <p:nvPr/>
        </p:nvPicPr>
        <p:blipFill rotWithShape="1">
          <a:blip r:embed="rId3"/>
          <a:srcRect l="28" t="-195" r="-245" b="61318"/>
          <a:stretch/>
        </p:blipFill>
        <p:spPr>
          <a:xfrm>
            <a:off x="838200" y="4238626"/>
            <a:ext cx="8685212" cy="1894732"/>
          </a:xfrm>
          <a:prstGeom prst="rect">
            <a:avLst/>
          </a:prstGeom>
        </p:spPr>
      </p:pic>
    </p:spTree>
    <p:extLst>
      <p:ext uri="{BB962C8B-B14F-4D97-AF65-F5344CB8AC3E}">
        <p14:creationId xmlns:p14="http://schemas.microsoft.com/office/powerpoint/2010/main" val="365057104"/>
      </p:ext>
    </p:extLst>
  </p:cSld>
  <p:clrMapOvr>
    <a:masterClrMapping/>
  </p:clrMapOvr>
  <mc:AlternateContent xmlns:mc="http://schemas.openxmlformats.org/markup-compatibility/2006" xmlns:p14="http://schemas.microsoft.com/office/powerpoint/2010/main">
    <mc:Choice Requires="p14">
      <p:transition spd="slow" p14:dur="2000" advTm="17920"/>
    </mc:Choice>
    <mc:Fallback xmlns="">
      <p:transition spd="slow" advTm="1792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9.7|19|20.6|31.3|4.9|7|5.4|26"/>
</p:tagLst>
</file>

<file path=ppt/tags/tag2.xml><?xml version="1.0" encoding="utf-8"?>
<p:tagLst xmlns:a="http://schemas.openxmlformats.org/drawingml/2006/main" xmlns:r="http://schemas.openxmlformats.org/officeDocument/2006/relationships" xmlns:p="http://schemas.openxmlformats.org/presentationml/2006/main">
  <p:tag name="TIMING" val="|3.1|16.5|21|8|52|29.4|27.1|25.8|16.3|36.9"/>
</p:tagLst>
</file>

<file path=ppt/tags/tag3.xml><?xml version="1.0" encoding="utf-8"?>
<p:tagLst xmlns:a="http://schemas.openxmlformats.org/drawingml/2006/main" xmlns:r="http://schemas.openxmlformats.org/officeDocument/2006/relationships" xmlns:p="http://schemas.openxmlformats.org/presentationml/2006/main">
  <p:tag name="TIMING" val="|6.5|13.1|28.6|14.7|16.2|12|11.5|12.9"/>
</p:tagLst>
</file>

<file path=ppt/tags/tag4.xml><?xml version="1.0" encoding="utf-8"?>
<p:tagLst xmlns:a="http://schemas.openxmlformats.org/drawingml/2006/main" xmlns:r="http://schemas.openxmlformats.org/officeDocument/2006/relationships" xmlns:p="http://schemas.openxmlformats.org/presentationml/2006/main">
  <p:tag name="TIMING" val="|7.5|8.3|9.3|15.1"/>
</p:tagLst>
</file>

<file path=ppt/tags/tag5.xml><?xml version="1.0" encoding="utf-8"?>
<p:tagLst xmlns:a="http://schemas.openxmlformats.org/drawingml/2006/main" xmlns:r="http://schemas.openxmlformats.org/officeDocument/2006/relationships" xmlns:p="http://schemas.openxmlformats.org/presentationml/2006/main">
  <p:tag name="TIMING" val="|6.8|7.2|9.1|71.7"/>
</p:tagLst>
</file>

<file path=ppt/tags/tag6.xml><?xml version="1.0" encoding="utf-8"?>
<p:tagLst xmlns:a="http://schemas.openxmlformats.org/drawingml/2006/main" xmlns:r="http://schemas.openxmlformats.org/officeDocument/2006/relationships" xmlns:p="http://schemas.openxmlformats.org/presentationml/2006/main">
  <p:tag name="TIMING" val="|6.5|6.8|10.3|16.1"/>
</p:tagLst>
</file>

<file path=ppt/tags/tag7.xml><?xml version="1.0" encoding="utf-8"?>
<p:tagLst xmlns:a="http://schemas.openxmlformats.org/drawingml/2006/main" xmlns:r="http://schemas.openxmlformats.org/officeDocument/2006/relationships" xmlns:p="http://schemas.openxmlformats.org/presentationml/2006/main">
  <p:tag name="TIMING" val="|7.7|7.7|10.5|14.5"/>
</p:tagLst>
</file>

<file path=ppt/tags/tag8.xml><?xml version="1.0" encoding="utf-8"?>
<p:tagLst xmlns:a="http://schemas.openxmlformats.org/drawingml/2006/main" xmlns:r="http://schemas.openxmlformats.org/officeDocument/2006/relationships" xmlns:p="http://schemas.openxmlformats.org/presentationml/2006/main">
  <p:tag name="TIMING" val="|22.2|9.6|33.1|10.6"/>
</p:tagLst>
</file>

<file path=ppt/tags/tag9.xml><?xml version="1.0" encoding="utf-8"?>
<p:tagLst xmlns:a="http://schemas.openxmlformats.org/drawingml/2006/main" xmlns:r="http://schemas.openxmlformats.org/officeDocument/2006/relationships" xmlns:p="http://schemas.openxmlformats.org/presentationml/2006/main">
  <p:tag name="TIMING" val="|16.4|8.8|12.4|14.9|25.3|12.9"/>
</p:tagLst>
</file>

<file path=ppt/tags/tag10.xml><?xml version="1.0" encoding="utf-8"?>
<p:tagLst xmlns:a="http://schemas.openxmlformats.org/drawingml/2006/main" xmlns:r="http://schemas.openxmlformats.org/officeDocument/2006/relationships" xmlns:p="http://schemas.openxmlformats.org/presentationml/2006/main">
  <p:tag name="TIMING" val="|17.9|16.1|20.3|12.4"/>
</p:tagLst>
</file>

<file path=ppt/tags/tag11.xml><?xml version="1.0" encoding="utf-8"?>
<p:tagLst xmlns:a="http://schemas.openxmlformats.org/drawingml/2006/main" xmlns:r="http://schemas.openxmlformats.org/officeDocument/2006/relationships" xmlns:p="http://schemas.openxmlformats.org/presentationml/2006/main">
  <p:tag name="TIMING" val="|16.3|12.1|20.2|22.1"/>
</p:tagLst>
</file>

<file path=ppt/tags/tag12.xml><?xml version="1.0" encoding="utf-8"?>
<p:tagLst xmlns:a="http://schemas.openxmlformats.org/drawingml/2006/main" xmlns:r="http://schemas.openxmlformats.org/officeDocument/2006/relationships" xmlns:p="http://schemas.openxmlformats.org/presentationml/2006/main">
  <p:tag name="TIMING" val="|18.5|9.8|10.7|10"/>
</p:tagLst>
</file>

<file path=ppt/tags/tag13.xml><?xml version="1.0" encoding="utf-8"?>
<p:tagLst xmlns:a="http://schemas.openxmlformats.org/drawingml/2006/main" xmlns:r="http://schemas.openxmlformats.org/officeDocument/2006/relationships" xmlns:p="http://schemas.openxmlformats.org/presentationml/2006/main">
  <p:tag name="TIMING" val="|17.1|7.9|37|12.8|11|35.6"/>
</p:tagLst>
</file>

<file path=ppt/tags/tag14.xml><?xml version="1.0" encoding="utf-8"?>
<p:tagLst xmlns:a="http://schemas.openxmlformats.org/drawingml/2006/main" xmlns:r="http://schemas.openxmlformats.org/officeDocument/2006/relationships" xmlns:p="http://schemas.openxmlformats.org/presentationml/2006/main">
  <p:tag name="TIMING" val="|8|19.3|11.5|9.7|7.3"/>
</p:tagLst>
</file>

<file path=ppt/tags/tag15.xml><?xml version="1.0" encoding="utf-8"?>
<p:tagLst xmlns:a="http://schemas.openxmlformats.org/drawingml/2006/main" xmlns:r="http://schemas.openxmlformats.org/officeDocument/2006/relationships" xmlns:p="http://schemas.openxmlformats.org/presentationml/2006/main">
  <p:tag name="TIMING" val="|10|15.1|8.1"/>
</p:tagLst>
</file>

<file path=ppt/tags/tag16.xml><?xml version="1.0" encoding="utf-8"?>
<p:tagLst xmlns:a="http://schemas.openxmlformats.org/drawingml/2006/main" xmlns:r="http://schemas.openxmlformats.org/officeDocument/2006/relationships" xmlns:p="http://schemas.openxmlformats.org/presentationml/2006/main">
  <p:tag name="TIMING" val="|0.8"/>
</p:tagLst>
</file>

<file path=ppt/tags/tag17.xml><?xml version="1.0" encoding="utf-8"?>
<p:tagLst xmlns:a="http://schemas.openxmlformats.org/drawingml/2006/main" xmlns:r="http://schemas.openxmlformats.org/officeDocument/2006/relationships" xmlns:p="http://schemas.openxmlformats.org/presentationml/2006/main">
  <p:tag name="TIMING" val="|8|11.2|9.8|11|9.2"/>
</p:tagLst>
</file>

<file path=ppt/tags/tag18.xml><?xml version="1.0" encoding="utf-8"?>
<p:tagLst xmlns:a="http://schemas.openxmlformats.org/drawingml/2006/main" xmlns:r="http://schemas.openxmlformats.org/officeDocument/2006/relationships" xmlns:p="http://schemas.openxmlformats.org/presentationml/2006/main">
  <p:tag name="TIMING" val="|6.7|14.7|12.3|13.9"/>
</p:tagLst>
</file>

<file path=ppt/tags/tag19.xml><?xml version="1.0" encoding="utf-8"?>
<p:tagLst xmlns:a="http://schemas.openxmlformats.org/drawingml/2006/main" xmlns:r="http://schemas.openxmlformats.org/officeDocument/2006/relationships" xmlns:p="http://schemas.openxmlformats.org/presentationml/2006/main">
  <p:tag name="TIMING" val="|9.9|7.4|15.4"/>
</p:tagLst>
</file>

<file path=ppt/tags/tag20.xml><?xml version="1.0" encoding="utf-8"?>
<p:tagLst xmlns:a="http://schemas.openxmlformats.org/drawingml/2006/main" xmlns:r="http://schemas.openxmlformats.org/officeDocument/2006/relationships" xmlns:p="http://schemas.openxmlformats.org/presentationml/2006/main">
  <p:tag name="TIMING" val="|12.5"/>
</p:tagLst>
</file>

<file path=ppt/tags/tag21.xml><?xml version="1.0" encoding="utf-8"?>
<p:tagLst xmlns:a="http://schemas.openxmlformats.org/drawingml/2006/main" xmlns:r="http://schemas.openxmlformats.org/officeDocument/2006/relationships" xmlns:p="http://schemas.openxmlformats.org/presentationml/2006/main">
  <p:tag name="TIMING" val="|18.6|27.8|10.9|11.4|13.3|7.3|6"/>
</p:tagLst>
</file>

<file path=ppt/tags/tag22.xml><?xml version="1.0" encoding="utf-8"?>
<p:tagLst xmlns:a="http://schemas.openxmlformats.org/drawingml/2006/main" xmlns:r="http://schemas.openxmlformats.org/officeDocument/2006/relationships" xmlns:p="http://schemas.openxmlformats.org/presentationml/2006/main">
  <p:tag name="TIMING" val="|16.7|10|12.6|11.7|8.4"/>
</p:tagLst>
</file>

<file path=ppt/tags/tag23.xml><?xml version="1.0" encoding="utf-8"?>
<p:tagLst xmlns:a="http://schemas.openxmlformats.org/drawingml/2006/main" xmlns:r="http://schemas.openxmlformats.org/officeDocument/2006/relationships" xmlns:p="http://schemas.openxmlformats.org/presentationml/2006/main">
  <p:tag name="TIMING" val="|19.9|10.7|15|13"/>
</p:tagLst>
</file>

<file path=ppt/tags/tag24.xml><?xml version="1.0" encoding="utf-8"?>
<p:tagLst xmlns:a="http://schemas.openxmlformats.org/drawingml/2006/main" xmlns:r="http://schemas.openxmlformats.org/officeDocument/2006/relationships" xmlns:p="http://schemas.openxmlformats.org/presentationml/2006/main">
  <p:tag name="TIMING" val="|17.7|9.8|31.8|10"/>
</p:tagLst>
</file>

<file path=ppt/tags/tag25.xml><?xml version="1.0" encoding="utf-8"?>
<p:tagLst xmlns:a="http://schemas.openxmlformats.org/drawingml/2006/main" xmlns:r="http://schemas.openxmlformats.org/officeDocument/2006/relationships" xmlns:p="http://schemas.openxmlformats.org/presentationml/2006/main">
  <p:tag name="TIMING" val="|15.5|13.6|17.5|3.9|17.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Bettencourt, Helene H. (DESE)</DisplayName>
        <AccountId>18</AccountId>
        <AccountType/>
      </UserInfo>
    </SharedWithUsers>
    <lcf76f155ced4ddcb4097134ff3c332f xmlns="b906d55b-a694-4ee1-a926-b6d0b5dbfc30">
      <Terms xmlns="http://schemas.microsoft.com/office/infopath/2007/PartnerControls"/>
    </lcf76f155ced4ddcb4097134ff3c332f>
    <TaxCatchAll xmlns="fdcd57df-05e8-4749-9cc8-5afe3dcd00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15447D6B8768478664A78055317902" ma:contentTypeVersion="16" ma:contentTypeDescription="Create a new document." ma:contentTypeScope="" ma:versionID="4eb6f768a17ff3215ba03f0e292f39de">
  <xsd:schema xmlns:xsd="http://www.w3.org/2001/XMLSchema" xmlns:xs="http://www.w3.org/2001/XMLSchema" xmlns:p="http://schemas.microsoft.com/office/2006/metadata/properties" xmlns:ns2="b906d55b-a694-4ee1-a926-b6d0b5dbfc30" xmlns:ns3="fdcd57df-05e8-4749-9cc8-5afe3dcd00a5" targetNamespace="http://schemas.microsoft.com/office/2006/metadata/properties" ma:root="true" ma:fieldsID="e8932782819187edd9c5d04045c47511" ns2:_="" ns3:_="">
    <xsd:import namespace="b906d55b-a694-4ee1-a926-b6d0b5dbfc30"/>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06d55b-a694-4ee1-a926-b6d0b5dbfc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434A98-F106-45CE-8E8A-DD686612E616}">
  <ds:schemaRefs>
    <ds:schemaRef ds:uri="fdcd57df-05e8-4749-9cc8-5afe3dcd00a5"/>
    <ds:schemaRef ds:uri="http://purl.org/dc/dcmitype/"/>
    <ds:schemaRef ds:uri="http://schemas.microsoft.com/office/2006/metadata/properties"/>
    <ds:schemaRef ds:uri="http://purl.org/dc/elements/1.1/"/>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b906d55b-a694-4ee1-a926-b6d0b5dbfc30"/>
    <ds:schemaRef ds:uri="http://purl.org/dc/terms/"/>
  </ds:schemaRefs>
</ds:datastoreItem>
</file>

<file path=customXml/itemProps2.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3.xml><?xml version="1.0" encoding="utf-8"?>
<ds:datastoreItem xmlns:ds="http://schemas.openxmlformats.org/officeDocument/2006/customXml" ds:itemID="{03CCF3EC-01FB-47A4-B8B3-AA21184FF2C1}">
  <ds:schemaRefs>
    <ds:schemaRef ds:uri="b906d55b-a694-4ee1-a926-b6d0b5dbfc30"/>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857</TotalTime>
  <Words>2167</Words>
  <Application>Microsoft Office PowerPoint</Application>
  <PresentationFormat>Widescreen</PresentationFormat>
  <Paragraphs>262</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MCAS Scoring of Science &amp; Technology/Engineering Constructed-Response Items: Introductory Physics</vt:lpstr>
      <vt:lpstr>Today’s Agenda</vt:lpstr>
      <vt:lpstr>Life Cycle of Science and Technology/Engineering (STE) Item</vt:lpstr>
      <vt:lpstr>Constructed-Response (CR) Questions</vt:lpstr>
      <vt:lpstr>Things Not Scored on Science Tests</vt:lpstr>
      <vt:lpstr>Full Credit</vt:lpstr>
      <vt:lpstr>Scoring Overview: Benchmarking </vt:lpstr>
      <vt:lpstr>Scoring Overview: How Responses are Scored</vt:lpstr>
      <vt:lpstr>Constructed Response Scoring Training and Practice </vt:lpstr>
      <vt:lpstr>Introductory Physics Energy Question  </vt:lpstr>
      <vt:lpstr>Question –Page 2</vt:lpstr>
      <vt:lpstr>Item Information</vt:lpstr>
      <vt:lpstr>Scoring Guide – Page 3</vt:lpstr>
      <vt:lpstr>Scoring Notes – Page 4</vt:lpstr>
      <vt:lpstr>Anchor: Score 4 – Page 5</vt:lpstr>
      <vt:lpstr>Anchor: Score 3 – Page 7</vt:lpstr>
      <vt:lpstr>Anchor: Score 2 – Page 9</vt:lpstr>
      <vt:lpstr>Anchor: Score 1 – Page 11</vt:lpstr>
      <vt:lpstr>Anchor: Score 0 – Page 13</vt:lpstr>
      <vt:lpstr>Individual Scoring of Student Responses</vt:lpstr>
      <vt:lpstr>Response A – Page 16</vt:lpstr>
      <vt:lpstr>Response B – Page 18 </vt:lpstr>
      <vt:lpstr>Response C – Page 20 </vt:lpstr>
      <vt:lpstr>Response D – Page 22 </vt:lpstr>
      <vt:lpstr>Response E – Page 24 </vt:lpstr>
      <vt:lpstr>Introductory Physics Motion, Forces, &amp; Interactions Question  </vt:lpstr>
      <vt:lpstr>Question – Page 27</vt:lpstr>
      <vt:lpstr>Item Information</vt:lpstr>
      <vt:lpstr>Scoring Guide – Page 28</vt:lpstr>
      <vt:lpstr>Scoring Notes – Page 28</vt:lpstr>
      <vt:lpstr>Anchor: Score 4 – Page 30</vt:lpstr>
      <vt:lpstr>Anchor: Score 3 – Page 32</vt:lpstr>
      <vt:lpstr>Anchor: Score 3 (cont.)</vt:lpstr>
      <vt:lpstr>Anchor: Score 2 – Page 34</vt:lpstr>
      <vt:lpstr>Anchor: Score 1 – Page 36</vt:lpstr>
      <vt:lpstr>Anchor: Score 0 – Page 38 </vt:lpstr>
      <vt:lpstr>Anchor: Score 0 (cont.)</vt:lpstr>
      <vt:lpstr>Individual Scoring of Student Responses</vt:lpstr>
      <vt:lpstr>Response A – Page 41</vt:lpstr>
      <vt:lpstr>Response B – Page 43</vt:lpstr>
      <vt:lpstr>Response C – Page 45</vt:lpstr>
      <vt:lpstr>Response D –Page 47</vt:lpstr>
      <vt:lpstr>Response E – Page 49</vt:lpstr>
      <vt:lpstr>Resources on DESE Website</vt:lpstr>
      <vt:lpstr>Contact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STE Scoring PD Intro Physics</dc:title>
  <dc:creator>Lanai, Evy (DESE)</dc:creator>
  <cp:lastModifiedBy>Kier, Christopher (DESE)</cp:lastModifiedBy>
  <cp:revision>25</cp:revision>
  <dcterms:created xsi:type="dcterms:W3CDTF">2022-10-11T20:32:22Z</dcterms:created>
  <dcterms:modified xsi:type="dcterms:W3CDTF">2024-05-06T18:57:09Z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4411600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ContentTypeId">
    <vt:lpwstr>0x0101007615447D6B8768478664A78055317902</vt:lpwstr>
  </property>
</Properties>
</file>