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4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5.xml" ContentType="application/vnd.openxmlformats-officedocument.presentationml.tags+xml"/>
  <Override PartName="/ppt/notesSlides/notesSlide21.xml" ContentType="application/vnd.openxmlformats-officedocument.presentationml.notesSlide+xml"/>
  <Override PartName="/ppt/tags/tag6.xml" ContentType="application/vnd.openxmlformats-officedocument.presentationml.tags+xml"/>
  <Override PartName="/ppt/notesSlides/notesSlide22.xml" ContentType="application/vnd.openxmlformats-officedocument.presentationml.notesSlide+xml"/>
  <Override PartName="/ppt/tags/tag7.xml" ContentType="application/vnd.openxmlformats-officedocument.presentationml.tags+xml"/>
  <Override PartName="/ppt/notesSlides/notesSlide23.xml" ContentType="application/vnd.openxmlformats-officedocument.presentationml.notesSlide+xml"/>
  <Override PartName="/ppt/tags/tag8.xml" ContentType="application/vnd.openxmlformats-officedocument.presentationml.tags+xml"/>
  <Override PartName="/ppt/notesSlides/notesSlide24.xml" ContentType="application/vnd.openxmlformats-officedocument.presentationml.notesSlide+xml"/>
  <Override PartName="/ppt/tags/tag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0.xml" ContentType="application/vnd.openxmlformats-officedocument.presentationml.tags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tags/tag11.xml" ContentType="application/vnd.openxmlformats-officedocument.presentationml.tags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tags/tag12.xml" ContentType="application/vnd.openxmlformats-officedocument.presentationml.tags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tags/tag13.xml" ContentType="application/vnd.openxmlformats-officedocument.presentationml.tags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tags/tag14.xml" ContentType="application/vnd.openxmlformats-officedocument.presentationml.tags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tags/tag15.xml" ContentType="application/vnd.openxmlformats-officedocument.presentationml.tags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47"/>
  </p:notesMasterIdLst>
  <p:handoutMasterIdLst>
    <p:handoutMasterId r:id="rId48"/>
  </p:handoutMasterIdLst>
  <p:sldIdLst>
    <p:sldId id="256" r:id="rId5"/>
    <p:sldId id="1280" r:id="rId6"/>
    <p:sldId id="1382" r:id="rId7"/>
    <p:sldId id="1385" r:id="rId8"/>
    <p:sldId id="1316" r:id="rId9"/>
    <p:sldId id="1341" r:id="rId10"/>
    <p:sldId id="1370" r:id="rId11"/>
    <p:sldId id="1372" r:id="rId12"/>
    <p:sldId id="1261" r:id="rId13"/>
    <p:sldId id="1302" r:id="rId14"/>
    <p:sldId id="1303" r:id="rId15"/>
    <p:sldId id="1220" r:id="rId16"/>
    <p:sldId id="1304" r:id="rId17"/>
    <p:sldId id="1315" r:id="rId18"/>
    <p:sldId id="1386" r:id="rId19"/>
    <p:sldId id="1291" r:id="rId20"/>
    <p:sldId id="1298" r:id="rId21"/>
    <p:sldId id="1262" r:id="rId22"/>
    <p:sldId id="1343" r:id="rId23"/>
    <p:sldId id="1368" r:id="rId24"/>
    <p:sldId id="1344" r:id="rId25"/>
    <p:sldId id="1299" r:id="rId26"/>
    <p:sldId id="1300" r:id="rId27"/>
    <p:sldId id="1301" r:id="rId28"/>
    <p:sldId id="1345" r:id="rId29"/>
    <p:sldId id="1346" r:id="rId30"/>
    <p:sldId id="1366" r:id="rId31"/>
    <p:sldId id="1376" r:id="rId32"/>
    <p:sldId id="1279" r:id="rId33"/>
    <p:sldId id="1377" r:id="rId34"/>
    <p:sldId id="1281" r:id="rId35"/>
    <p:sldId id="1378" r:id="rId36"/>
    <p:sldId id="1267" r:id="rId37"/>
    <p:sldId id="1379" r:id="rId38"/>
    <p:sldId id="1287" r:id="rId39"/>
    <p:sldId id="1380" r:id="rId40"/>
    <p:sldId id="1282" r:id="rId41"/>
    <p:sldId id="1381" r:id="rId42"/>
    <p:sldId id="1369" r:id="rId43"/>
    <p:sldId id="1213" r:id="rId44"/>
    <p:sldId id="1383" r:id="rId45"/>
    <p:sldId id="1375" r:id="rId4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47B6"/>
    <a:srgbClr val="8397E7"/>
    <a:srgbClr val="AFCBFD"/>
    <a:srgbClr val="93A9FF"/>
    <a:srgbClr val="86A9E2"/>
    <a:srgbClr val="4948B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44CB36B-7784-4FB2-BF3D-16B48E5ED3EC}" v="1" dt="2024-04-10T23:20:04.29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 autoAdjust="0"/>
    <p:restoredTop sz="89072" autoAdjust="0"/>
  </p:normalViewPr>
  <p:slideViewPr>
    <p:cSldViewPr snapToGrid="0">
      <p:cViewPr varScale="1">
        <p:scale>
          <a:sx n="99" d="100"/>
          <a:sy n="99" d="100"/>
        </p:scale>
        <p:origin x="234" y="90"/>
      </p:cViewPr>
      <p:guideLst/>
    </p:cSldViewPr>
  </p:slideViewPr>
  <p:outlineViewPr>
    <p:cViewPr>
      <p:scale>
        <a:sx n="33" d="100"/>
        <a:sy n="33" d="100"/>
      </p:scale>
      <p:origin x="0" y="-8262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D062D1-F3DC-4263-8BAD-BEAE4CA9605A}" type="doc">
      <dgm:prSet loTypeId="urn:microsoft.com/office/officeart/2005/8/layout/vList5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F94F02E-84DA-488A-8233-C757AB16D772}">
      <dgm:prSet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b="1">
            <a:solidFill>
              <a:schemeClr val="tx1"/>
            </a:solidFill>
          </a:endParaRPr>
        </a:p>
      </dgm:t>
    </dgm:pt>
    <dgm:pt modelId="{06C393C3-8ABB-4802-83D7-7E0091D17BD0}" type="parTrans" cxnId="{702F5C51-21EC-4524-8DD4-5907AC845585}">
      <dgm:prSet/>
      <dgm:spPr/>
      <dgm:t>
        <a:bodyPr/>
        <a:lstStyle/>
        <a:p>
          <a:endParaRPr lang="en-US"/>
        </a:p>
      </dgm:t>
    </dgm:pt>
    <dgm:pt modelId="{E5073497-CC86-41C3-8312-AF5256B79519}" type="sibTrans" cxnId="{702F5C51-21EC-4524-8DD4-5907AC845585}">
      <dgm:prSet/>
      <dgm:spPr/>
      <dgm:t>
        <a:bodyPr/>
        <a:lstStyle/>
        <a:p>
          <a:endParaRPr lang="en-US"/>
        </a:p>
      </dgm:t>
    </dgm:pt>
    <dgm:pt modelId="{813CD3F1-0C67-4EF6-AF87-6B2D96B21023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gm:t>
    </dgm:pt>
    <dgm:pt modelId="{163BC360-CAB2-4FEF-A3E2-45FFFF29C155}" type="parTrans" cxnId="{91C6CBC9-268F-4B70-BC7B-049DABCFB6B7}">
      <dgm:prSet/>
      <dgm:spPr/>
      <dgm:t>
        <a:bodyPr/>
        <a:lstStyle/>
        <a:p>
          <a:endParaRPr lang="en-US"/>
        </a:p>
      </dgm:t>
    </dgm:pt>
    <dgm:pt modelId="{DB4B8CDA-9818-41DB-9379-F6B8C409B128}" type="sibTrans" cxnId="{91C6CBC9-268F-4B70-BC7B-049DABCFB6B7}">
      <dgm:prSet/>
      <dgm:spPr/>
      <dgm:t>
        <a:bodyPr/>
        <a:lstStyle/>
        <a:p>
          <a:endParaRPr lang="en-US"/>
        </a:p>
      </dgm:t>
    </dgm:pt>
    <dgm:pt modelId="{F1665EAF-200B-4642-8060-35F2BFE264B6}">
      <dgm:prSet phldr="0"/>
      <dgm:spPr/>
      <dgm:t>
        <a:bodyPr/>
        <a:lstStyle/>
        <a:p>
          <a:r>
            <a:rPr lang="en-US">
              <a:solidFill>
                <a:schemeClr val="tx1"/>
              </a:solidFill>
            </a:rPr>
            <a:t>Develop and sustain a workforce that is </a:t>
          </a:r>
          <a:r>
            <a:rPr lang="en-US" b="1">
              <a:solidFill>
                <a:schemeClr val="tx1"/>
              </a:solidFill>
            </a:rPr>
            <a:t>diverse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culturally responsive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well-prepared</a:t>
          </a:r>
          <a:r>
            <a:rPr lang="en-US">
              <a:solidFill>
                <a:schemeClr val="tx1"/>
              </a:solidFill>
            </a:rPr>
            <a:t>, and committed to </a:t>
          </a:r>
          <a:r>
            <a:rPr lang="en-US" b="1">
              <a:solidFill>
                <a:schemeClr val="tx1"/>
              </a:solidFill>
            </a:rPr>
            <a:t>continuous improvement</a:t>
          </a:r>
          <a:r>
            <a:rPr lang="en-US">
              <a:solidFill>
                <a:schemeClr val="tx1"/>
              </a:solidFill>
            </a:rPr>
            <a:t>, so that all students have equitable access to </a:t>
          </a:r>
          <a:r>
            <a:rPr lang="en-US" b="1">
              <a:solidFill>
                <a:schemeClr val="tx1"/>
              </a:solidFill>
            </a:rPr>
            <a:t>effective educators</a:t>
          </a:r>
          <a:r>
            <a:rPr lang="en-US">
              <a:solidFill>
                <a:schemeClr val="tx1"/>
              </a:solidFill>
            </a:rPr>
            <a:t>.</a:t>
          </a:r>
        </a:p>
      </dgm:t>
    </dgm:pt>
    <dgm:pt modelId="{FA43F632-8684-4E04-97E7-9E1CB9F61882}" type="parTrans" cxnId="{C39CFD7A-AE50-4592-84B8-E15AFA762C46}">
      <dgm:prSet/>
      <dgm:spPr/>
      <dgm:t>
        <a:bodyPr/>
        <a:lstStyle/>
        <a:p>
          <a:endParaRPr lang="en-US"/>
        </a:p>
      </dgm:t>
    </dgm:pt>
    <dgm:pt modelId="{390F6B6C-7881-4A23-80B0-00034D83FFE5}" type="sibTrans" cxnId="{C39CFD7A-AE50-4592-84B8-E15AFA762C46}">
      <dgm:prSet/>
      <dgm:spPr/>
      <dgm:t>
        <a:bodyPr/>
        <a:lstStyle/>
        <a:p>
          <a:endParaRPr lang="en-US"/>
        </a:p>
      </dgm:t>
    </dgm:pt>
    <dgm:pt modelId="{9D2F1245-0B8C-4729-9C8E-AEA6AF8C9C28}">
      <dgm:prSet phldr="0"/>
      <dgm:spPr/>
      <dgm:t>
        <a:bodyPr/>
        <a:lstStyle/>
        <a:p>
          <a:pPr rtl="0"/>
          <a:r>
            <a:rPr lang="en-US" b="0">
              <a:solidFill>
                <a:schemeClr val="tx1"/>
              </a:solidFill>
            </a:rPr>
            <a:t>Promote </a:t>
          </a:r>
          <a:r>
            <a:rPr lang="en-US" b="1">
              <a:solidFill>
                <a:schemeClr val="tx1"/>
              </a:solidFill>
            </a:rPr>
            <a:t>deeper learning</a:t>
          </a:r>
          <a:r>
            <a:rPr lang="en-US" b="0">
              <a:solidFill>
                <a:schemeClr val="tx1"/>
              </a:solidFill>
            </a:rPr>
            <a:t> so that </a:t>
          </a:r>
          <a:r>
            <a:rPr lang="en-US" b="1">
              <a:solidFill>
                <a:schemeClr val="tx1"/>
              </a:solidFill>
            </a:rPr>
            <a:t>all</a:t>
          </a:r>
          <a:r>
            <a:rPr lang="en-US" b="0">
              <a:solidFill>
                <a:schemeClr val="tx1"/>
              </a:solidFill>
            </a:rPr>
            <a:t> students engage in </a:t>
          </a:r>
          <a:r>
            <a:rPr lang="en-US" b="1">
              <a:solidFill>
                <a:schemeClr val="tx1"/>
              </a:solidFill>
            </a:rPr>
            <a:t>grade-level work</a:t>
          </a:r>
          <a:r>
            <a:rPr lang="en-US" b="0">
              <a:solidFill>
                <a:schemeClr val="tx1"/>
              </a:solidFill>
            </a:rPr>
            <a:t> that is </a:t>
          </a:r>
          <a:r>
            <a:rPr lang="en-US" b="1">
              <a:solidFill>
                <a:schemeClr val="tx1"/>
              </a:solidFill>
            </a:rPr>
            <a:t>real-world</a:t>
          </a:r>
          <a:r>
            <a:rPr lang="en-US" b="0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relevant</a:t>
          </a:r>
          <a:r>
            <a:rPr lang="en-US" b="0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</a:t>
          </a:r>
          <a:r>
            <a:rPr lang="en-US" b="0">
              <a:solidFill>
                <a:schemeClr val="tx1"/>
              </a:solidFill>
            </a:rPr>
            <a:t>and</a:t>
          </a:r>
          <a:r>
            <a:rPr lang="en-US" b="1">
              <a:solidFill>
                <a:schemeClr val="tx1"/>
              </a:solidFill>
            </a:rPr>
            <a:t> interactive</a:t>
          </a:r>
          <a:r>
            <a:rPr lang="en-US" b="0">
              <a:solidFill>
                <a:schemeClr val="tx1"/>
              </a:solidFill>
            </a:rPr>
            <a:t>.</a:t>
          </a:r>
          <a:r>
            <a:rPr lang="en-US" b="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b="0">
            <a:solidFill>
              <a:schemeClr val="tx1"/>
            </a:solidFill>
          </a:endParaRPr>
        </a:p>
      </dgm:t>
    </dgm:pt>
    <dgm:pt modelId="{935CC867-93F4-4748-A214-97F67CDE4D1C}" type="parTrans" cxnId="{D79EFF83-ECE1-45AA-B4AD-29F02E445669}">
      <dgm:prSet/>
      <dgm:spPr/>
      <dgm:t>
        <a:bodyPr/>
        <a:lstStyle/>
        <a:p>
          <a:endParaRPr lang="en-US"/>
        </a:p>
      </dgm:t>
    </dgm:pt>
    <dgm:pt modelId="{DC07AFA7-58AF-46AD-B735-A2D40C4C7A6F}" type="sibTrans" cxnId="{D79EFF83-ECE1-45AA-B4AD-29F02E445669}">
      <dgm:prSet/>
      <dgm:spPr/>
      <dgm:t>
        <a:bodyPr/>
        <a:lstStyle/>
        <a:p>
          <a:endParaRPr lang="en-US"/>
        </a:p>
      </dgm:t>
    </dgm:pt>
    <dgm:pt modelId="{7FA09CBD-794A-4593-90A4-D19EFC5531BF}">
      <dgm:prSet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</a:rPr>
            <a:t>Cultivate systems to support the </a:t>
          </a:r>
          <a:r>
            <a:rPr lang="en-US" b="1">
              <a:solidFill>
                <a:schemeClr val="tx1"/>
              </a:solidFill>
            </a:rPr>
            <a:t>whole student</a:t>
          </a:r>
          <a:r>
            <a:rPr lang="en-US">
              <a:solidFill>
                <a:schemeClr val="tx1"/>
              </a:solidFill>
            </a:rPr>
            <a:t> and foster </a:t>
          </a:r>
          <a:r>
            <a:rPr lang="en-US" b="1">
              <a:solidFill>
                <a:schemeClr val="tx1"/>
              </a:solidFill>
            </a:rPr>
            <a:t>joyful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healthy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and supportive</a:t>
          </a:r>
          <a:r>
            <a:rPr lang="en-US">
              <a:solidFill>
                <a:schemeClr val="tx1"/>
              </a:solidFill>
            </a:rPr>
            <a:t> learning environments so that all students feel </a:t>
          </a:r>
          <a:r>
            <a:rPr lang="en-US" b="1">
              <a:solidFill>
                <a:schemeClr val="tx1"/>
              </a:solidFill>
            </a:rPr>
            <a:t>valued</a:t>
          </a:r>
          <a:r>
            <a:rPr lang="en-US">
              <a:solidFill>
                <a:schemeClr val="tx1"/>
              </a:solidFill>
            </a:rPr>
            <a:t>,</a:t>
          </a:r>
          <a:r>
            <a:rPr lang="en-US" b="1">
              <a:solidFill>
                <a:schemeClr val="tx1"/>
              </a:solidFill>
            </a:rPr>
            <a:t> connected</a:t>
          </a:r>
          <a:r>
            <a:rPr lang="en-US">
              <a:solidFill>
                <a:schemeClr val="tx1"/>
              </a:solidFill>
            </a:rPr>
            <a:t>, </a:t>
          </a:r>
          <a:r>
            <a:rPr lang="en-US" b="1">
              <a:solidFill>
                <a:schemeClr val="tx1"/>
              </a:solidFill>
            </a:rPr>
            <a:t>nourished</a:t>
          </a:r>
          <a:r>
            <a:rPr lang="en-US">
              <a:solidFill>
                <a:schemeClr val="tx1"/>
              </a:solidFill>
            </a:rPr>
            <a:t>, and</a:t>
          </a:r>
          <a:r>
            <a:rPr lang="en-US" b="1">
              <a:solidFill>
                <a:schemeClr val="tx1"/>
              </a:solidFill>
            </a:rPr>
            <a:t> ready to learn</a:t>
          </a:r>
          <a:r>
            <a:rPr lang="en-US" b="1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>
            <a:solidFill>
              <a:schemeClr val="tx1"/>
            </a:solidFill>
          </a:endParaRPr>
        </a:p>
      </dgm:t>
    </dgm:pt>
    <dgm:pt modelId="{DD1242A7-B1D5-42F1-AEB8-5C1146A98A08}" type="parTrans" cxnId="{5128FC6E-1BCD-4513-B3A3-06989F66DBB3}">
      <dgm:prSet/>
      <dgm:spPr/>
      <dgm:t>
        <a:bodyPr/>
        <a:lstStyle/>
        <a:p>
          <a:endParaRPr lang="en-US"/>
        </a:p>
      </dgm:t>
    </dgm:pt>
    <dgm:pt modelId="{15AE3407-E5E5-4D7B-9ED5-81EE2AAFD8FC}" type="sibTrans" cxnId="{5128FC6E-1BCD-4513-B3A3-06989F66DBB3}">
      <dgm:prSet/>
      <dgm:spPr/>
      <dgm:t>
        <a:bodyPr/>
        <a:lstStyle/>
        <a:p>
          <a:endParaRPr lang="en-US"/>
        </a:p>
      </dgm:t>
    </dgm:pt>
    <dgm:pt modelId="{12EC3B2D-F98E-4846-8061-8B163FF513D5}">
      <dgm:prSet phldr="0"/>
      <dgm:spPr/>
      <dgm:t>
        <a:bodyPr/>
        <a:lstStyle/>
        <a:p>
          <a:pPr rtl="0"/>
          <a:r>
            <a:rPr lang="en-US" b="1">
              <a:solidFill>
                <a:schemeClr val="tx1"/>
              </a:solidFill>
              <a:latin typeface="Segoe UI Semibold"/>
            </a:rPr>
            <a:t>Strategic</a:t>
          </a:r>
          <a:r>
            <a:rPr lang="en-US" b="1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gm:t>
    </dgm:pt>
    <dgm:pt modelId="{A8DABF0D-61DC-4657-9657-2F33FCB7ABF1}" type="parTrans" cxnId="{3BB2D53B-0A8D-41B0-803E-EA65CCFE2310}">
      <dgm:prSet/>
      <dgm:spPr/>
      <dgm:t>
        <a:bodyPr/>
        <a:lstStyle/>
        <a:p>
          <a:endParaRPr lang="en-US"/>
        </a:p>
      </dgm:t>
    </dgm:pt>
    <dgm:pt modelId="{69DA7ADC-7557-4C30-8AC8-63BEC6EDA9A9}" type="sibTrans" cxnId="{3BB2D53B-0A8D-41B0-803E-EA65CCFE2310}">
      <dgm:prSet/>
      <dgm:spPr/>
      <dgm:t>
        <a:bodyPr/>
        <a:lstStyle/>
        <a:p>
          <a:endParaRPr lang="en-US"/>
        </a:p>
      </dgm:t>
    </dgm:pt>
    <dgm:pt modelId="{BC7D68AB-5F7E-420E-AC2E-2191FA48BFDD}" type="pres">
      <dgm:prSet presAssocID="{95D062D1-F3DC-4263-8BAD-BEAE4CA9605A}" presName="Name0" presStyleCnt="0">
        <dgm:presLayoutVars>
          <dgm:dir/>
          <dgm:animLvl val="lvl"/>
          <dgm:resizeHandles val="exact"/>
        </dgm:presLayoutVars>
      </dgm:prSet>
      <dgm:spPr/>
    </dgm:pt>
    <dgm:pt modelId="{0EEE1D3B-39F7-4353-B367-34CB4B76A6F7}" type="pres">
      <dgm:prSet presAssocID="{12EC3B2D-F98E-4846-8061-8B163FF513D5}" presName="linNode" presStyleCnt="0"/>
      <dgm:spPr/>
    </dgm:pt>
    <dgm:pt modelId="{C625CF21-C0CE-427C-856C-6DE7A8B33D8A}" type="pres">
      <dgm:prSet presAssocID="{12EC3B2D-F98E-4846-8061-8B163FF513D5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E6BA565F-CD1D-4E57-91BF-B572B93D1BBF}" type="pres">
      <dgm:prSet presAssocID="{12EC3B2D-F98E-4846-8061-8B163FF513D5}" presName="descendantText" presStyleLbl="alignAccFollowNode1" presStyleIdx="0" presStyleCnt="3">
        <dgm:presLayoutVars>
          <dgm:bulletEnabled val="1"/>
        </dgm:presLayoutVars>
      </dgm:prSet>
      <dgm:spPr/>
    </dgm:pt>
    <dgm:pt modelId="{7BA36A3C-646E-4DF4-ADAA-EE3F3F6271E9}" type="pres">
      <dgm:prSet presAssocID="{69DA7ADC-7557-4C30-8AC8-63BEC6EDA9A9}" presName="sp" presStyleCnt="0"/>
      <dgm:spPr/>
    </dgm:pt>
    <dgm:pt modelId="{78FC027B-396B-45D7-96BB-28FADC408A83}" type="pres">
      <dgm:prSet presAssocID="{1F94F02E-84DA-488A-8233-C757AB16D772}" presName="linNode" presStyleCnt="0"/>
      <dgm:spPr/>
    </dgm:pt>
    <dgm:pt modelId="{24CED813-7888-430C-AFDB-9D3A24B568CB}" type="pres">
      <dgm:prSet presAssocID="{1F94F02E-84DA-488A-8233-C757AB16D772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22C5200A-4F3E-413A-A0C2-5E5FE3F5BD79}" type="pres">
      <dgm:prSet presAssocID="{1F94F02E-84DA-488A-8233-C757AB16D772}" presName="descendantText" presStyleLbl="alignAccFollowNode1" presStyleIdx="1" presStyleCnt="3">
        <dgm:presLayoutVars>
          <dgm:bulletEnabled val="1"/>
        </dgm:presLayoutVars>
      </dgm:prSet>
      <dgm:spPr/>
    </dgm:pt>
    <dgm:pt modelId="{28BAB816-DAC9-45AE-9F98-2D99E47FD901}" type="pres">
      <dgm:prSet presAssocID="{E5073497-CC86-41C3-8312-AF5256B79519}" presName="sp" presStyleCnt="0"/>
      <dgm:spPr/>
    </dgm:pt>
    <dgm:pt modelId="{7FB7B089-7F69-425B-93C1-2933BB6F0CB5}" type="pres">
      <dgm:prSet presAssocID="{813CD3F1-0C67-4EF6-AF87-6B2D96B21023}" presName="linNode" presStyleCnt="0"/>
      <dgm:spPr/>
    </dgm:pt>
    <dgm:pt modelId="{BEF76E51-4B0A-4CD7-8E87-ACA209BCE8EA}" type="pres">
      <dgm:prSet presAssocID="{813CD3F1-0C67-4EF6-AF87-6B2D96B21023}" presName="parentText" presStyleLbl="node1" presStyleIdx="2" presStyleCnt="3">
        <dgm:presLayoutVars>
          <dgm:chMax val="1"/>
          <dgm:bulletEnabled val="1"/>
        </dgm:presLayoutVars>
      </dgm:prSet>
      <dgm:spPr/>
    </dgm:pt>
    <dgm:pt modelId="{48523046-28B0-4CA5-BB43-DD387BCF65C6}" type="pres">
      <dgm:prSet presAssocID="{813CD3F1-0C67-4EF6-AF87-6B2D96B21023}" presName="descendantText" presStyleLbl="alignAccFollowNode1" presStyleIdx="2" presStyleCnt="3">
        <dgm:presLayoutVars>
          <dgm:bulletEnabled val="1"/>
        </dgm:presLayoutVars>
      </dgm:prSet>
      <dgm:spPr/>
    </dgm:pt>
  </dgm:ptLst>
  <dgm:cxnLst>
    <dgm:cxn modelId="{6EE77D1F-DEB8-41FE-8220-C6C804A2771A}" type="presOf" srcId="{9D2F1245-0B8C-4729-9C8E-AEA6AF8C9C28}" destId="{22C5200A-4F3E-413A-A0C2-5E5FE3F5BD79}" srcOrd="0" destOrd="0" presId="urn:microsoft.com/office/officeart/2005/8/layout/vList5"/>
    <dgm:cxn modelId="{3BB2D53B-0A8D-41B0-803E-EA65CCFE2310}" srcId="{95D062D1-F3DC-4263-8BAD-BEAE4CA9605A}" destId="{12EC3B2D-F98E-4846-8061-8B163FF513D5}" srcOrd="0" destOrd="0" parTransId="{A8DABF0D-61DC-4657-9657-2F33FCB7ABF1}" sibTransId="{69DA7ADC-7557-4C30-8AC8-63BEC6EDA9A9}"/>
    <dgm:cxn modelId="{2361DF3B-FF00-4E8C-A1AC-E52BE25A20AB}" type="presOf" srcId="{95D062D1-F3DC-4263-8BAD-BEAE4CA9605A}" destId="{BC7D68AB-5F7E-420E-AC2E-2191FA48BFDD}" srcOrd="0" destOrd="0" presId="urn:microsoft.com/office/officeart/2005/8/layout/vList5"/>
    <dgm:cxn modelId="{AE78505D-3AC9-4D9F-A37C-FD3F6AA64AC1}" type="presOf" srcId="{F1665EAF-200B-4642-8060-35F2BFE264B6}" destId="{48523046-28B0-4CA5-BB43-DD387BCF65C6}" srcOrd="0" destOrd="0" presId="urn:microsoft.com/office/officeart/2005/8/layout/vList5"/>
    <dgm:cxn modelId="{5128FC6E-1BCD-4513-B3A3-06989F66DBB3}" srcId="{12EC3B2D-F98E-4846-8061-8B163FF513D5}" destId="{7FA09CBD-794A-4593-90A4-D19EFC5531BF}" srcOrd="0" destOrd="0" parTransId="{DD1242A7-B1D5-42F1-AEB8-5C1146A98A08}" sibTransId="{15AE3407-E5E5-4D7B-9ED5-81EE2AAFD8FC}"/>
    <dgm:cxn modelId="{702F5C51-21EC-4524-8DD4-5907AC845585}" srcId="{95D062D1-F3DC-4263-8BAD-BEAE4CA9605A}" destId="{1F94F02E-84DA-488A-8233-C757AB16D772}" srcOrd="1" destOrd="0" parTransId="{06C393C3-8ABB-4802-83D7-7E0091D17BD0}" sibTransId="{E5073497-CC86-41C3-8312-AF5256B79519}"/>
    <dgm:cxn modelId="{C39CFD7A-AE50-4592-84B8-E15AFA762C46}" srcId="{813CD3F1-0C67-4EF6-AF87-6B2D96B21023}" destId="{F1665EAF-200B-4642-8060-35F2BFE264B6}" srcOrd="0" destOrd="0" parTransId="{FA43F632-8684-4E04-97E7-9E1CB9F61882}" sibTransId="{390F6B6C-7881-4A23-80B0-00034D83FFE5}"/>
    <dgm:cxn modelId="{844E3D7D-74A8-4181-B8A7-A81911B5DB4B}" type="presOf" srcId="{813CD3F1-0C67-4EF6-AF87-6B2D96B21023}" destId="{BEF76E51-4B0A-4CD7-8E87-ACA209BCE8EA}" srcOrd="0" destOrd="0" presId="urn:microsoft.com/office/officeart/2005/8/layout/vList5"/>
    <dgm:cxn modelId="{D79EFF83-ECE1-45AA-B4AD-29F02E445669}" srcId="{1F94F02E-84DA-488A-8233-C757AB16D772}" destId="{9D2F1245-0B8C-4729-9C8E-AEA6AF8C9C28}" srcOrd="0" destOrd="0" parTransId="{935CC867-93F4-4748-A214-97F67CDE4D1C}" sibTransId="{DC07AFA7-58AF-46AD-B735-A2D40C4C7A6F}"/>
    <dgm:cxn modelId="{656C2397-147F-4EBD-B8DE-C7727C7A740C}" type="presOf" srcId="{1F94F02E-84DA-488A-8233-C757AB16D772}" destId="{24CED813-7888-430C-AFDB-9D3A24B568CB}" srcOrd="0" destOrd="0" presId="urn:microsoft.com/office/officeart/2005/8/layout/vList5"/>
    <dgm:cxn modelId="{D9951CA1-7026-479C-A611-CACA2A8C8929}" type="presOf" srcId="{7FA09CBD-794A-4593-90A4-D19EFC5531BF}" destId="{E6BA565F-CD1D-4E57-91BF-B572B93D1BBF}" srcOrd="0" destOrd="0" presId="urn:microsoft.com/office/officeart/2005/8/layout/vList5"/>
    <dgm:cxn modelId="{E68D8BA2-04E4-4ABE-9F32-E462F64C5742}" type="presOf" srcId="{12EC3B2D-F98E-4846-8061-8B163FF513D5}" destId="{C625CF21-C0CE-427C-856C-6DE7A8B33D8A}" srcOrd="0" destOrd="0" presId="urn:microsoft.com/office/officeart/2005/8/layout/vList5"/>
    <dgm:cxn modelId="{91C6CBC9-268F-4B70-BC7B-049DABCFB6B7}" srcId="{95D062D1-F3DC-4263-8BAD-BEAE4CA9605A}" destId="{813CD3F1-0C67-4EF6-AF87-6B2D96B21023}" srcOrd="2" destOrd="0" parTransId="{163BC360-CAB2-4FEF-A3E2-45FFFF29C155}" sibTransId="{DB4B8CDA-9818-41DB-9379-F6B8C409B128}"/>
    <dgm:cxn modelId="{DB5FA5AB-FF69-46A6-84D7-4EE5FAA5A159}" type="presParOf" srcId="{BC7D68AB-5F7E-420E-AC2E-2191FA48BFDD}" destId="{0EEE1D3B-39F7-4353-B367-34CB4B76A6F7}" srcOrd="0" destOrd="0" presId="urn:microsoft.com/office/officeart/2005/8/layout/vList5"/>
    <dgm:cxn modelId="{14B3AF6B-7E54-45A7-9BCC-A2FE682AE8D0}" type="presParOf" srcId="{0EEE1D3B-39F7-4353-B367-34CB4B76A6F7}" destId="{C625CF21-C0CE-427C-856C-6DE7A8B33D8A}" srcOrd="0" destOrd="0" presId="urn:microsoft.com/office/officeart/2005/8/layout/vList5"/>
    <dgm:cxn modelId="{A1C05283-2DDA-4B22-8D43-A2181071F333}" type="presParOf" srcId="{0EEE1D3B-39F7-4353-B367-34CB4B76A6F7}" destId="{E6BA565F-CD1D-4E57-91BF-B572B93D1BBF}" srcOrd="1" destOrd="0" presId="urn:microsoft.com/office/officeart/2005/8/layout/vList5"/>
    <dgm:cxn modelId="{281645FA-B865-4C4A-9791-CEED36BE331A}" type="presParOf" srcId="{BC7D68AB-5F7E-420E-AC2E-2191FA48BFDD}" destId="{7BA36A3C-646E-4DF4-ADAA-EE3F3F6271E9}" srcOrd="1" destOrd="0" presId="urn:microsoft.com/office/officeart/2005/8/layout/vList5"/>
    <dgm:cxn modelId="{97D5B19C-4179-432B-8733-47576C7CFFB4}" type="presParOf" srcId="{BC7D68AB-5F7E-420E-AC2E-2191FA48BFDD}" destId="{78FC027B-396B-45D7-96BB-28FADC408A83}" srcOrd="2" destOrd="0" presId="urn:microsoft.com/office/officeart/2005/8/layout/vList5"/>
    <dgm:cxn modelId="{F4298DA9-FE14-40CC-94B5-7D85FC0BB705}" type="presParOf" srcId="{78FC027B-396B-45D7-96BB-28FADC408A83}" destId="{24CED813-7888-430C-AFDB-9D3A24B568CB}" srcOrd="0" destOrd="0" presId="urn:microsoft.com/office/officeart/2005/8/layout/vList5"/>
    <dgm:cxn modelId="{5F62DA8C-26AC-4DA3-914C-051D2052FE03}" type="presParOf" srcId="{78FC027B-396B-45D7-96BB-28FADC408A83}" destId="{22C5200A-4F3E-413A-A0C2-5E5FE3F5BD79}" srcOrd="1" destOrd="0" presId="urn:microsoft.com/office/officeart/2005/8/layout/vList5"/>
    <dgm:cxn modelId="{28FF07DF-854E-4D2E-B594-8CDF1FAE97F9}" type="presParOf" srcId="{BC7D68AB-5F7E-420E-AC2E-2191FA48BFDD}" destId="{28BAB816-DAC9-45AE-9F98-2D99E47FD901}" srcOrd="3" destOrd="0" presId="urn:microsoft.com/office/officeart/2005/8/layout/vList5"/>
    <dgm:cxn modelId="{037823F8-EF86-45E1-A29F-A316DB79A0B4}" type="presParOf" srcId="{BC7D68AB-5F7E-420E-AC2E-2191FA48BFDD}" destId="{7FB7B089-7F69-425B-93C1-2933BB6F0CB5}" srcOrd="4" destOrd="0" presId="urn:microsoft.com/office/officeart/2005/8/layout/vList5"/>
    <dgm:cxn modelId="{C3647739-019A-4484-9179-64E05117AB69}" type="presParOf" srcId="{7FB7B089-7F69-425B-93C1-2933BB6F0CB5}" destId="{BEF76E51-4B0A-4CD7-8E87-ACA209BCE8EA}" srcOrd="0" destOrd="0" presId="urn:microsoft.com/office/officeart/2005/8/layout/vList5"/>
    <dgm:cxn modelId="{0ABA650A-D642-497A-8B46-BBC4A261CDFA}" type="presParOf" srcId="{7FB7B089-7F69-425B-93C1-2933BB6F0CB5}" destId="{48523046-28B0-4CA5-BB43-DD387BCF65C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6BA565F-CD1D-4E57-91BF-B572B93D1BBF}">
      <dsp:nvSpPr>
        <dsp:cNvPr id="0" name=""/>
        <dsp:cNvSpPr/>
      </dsp:nvSpPr>
      <dsp:spPr>
        <a:xfrm rot="5400000">
          <a:off x="7383084" y="-3060908"/>
          <a:ext cx="1055884" cy="7445672"/>
        </a:xfrm>
        <a:prstGeom prst="round2Same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Cultivate systems to support the </a:t>
          </a:r>
          <a:r>
            <a:rPr lang="en-US" sz="1900" b="1" kern="1200">
              <a:solidFill>
                <a:schemeClr val="tx1"/>
              </a:solidFill>
            </a:rPr>
            <a:t>whole student</a:t>
          </a:r>
          <a:r>
            <a:rPr lang="en-US" sz="1900" kern="1200">
              <a:solidFill>
                <a:schemeClr val="tx1"/>
              </a:solidFill>
            </a:rPr>
            <a:t> and foster </a:t>
          </a:r>
          <a:r>
            <a:rPr lang="en-US" sz="1900" b="1" kern="1200">
              <a:solidFill>
                <a:schemeClr val="tx1"/>
              </a:solidFill>
            </a:rPr>
            <a:t>joyful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healthy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and supportive</a:t>
          </a:r>
          <a:r>
            <a:rPr lang="en-US" sz="1900" kern="1200">
              <a:solidFill>
                <a:schemeClr val="tx1"/>
              </a:solidFill>
            </a:rPr>
            <a:t> learning environments so that all students feel </a:t>
          </a:r>
          <a:r>
            <a:rPr lang="en-US" sz="1900" b="1" kern="1200">
              <a:solidFill>
                <a:schemeClr val="tx1"/>
              </a:solidFill>
            </a:rPr>
            <a:t>valued</a:t>
          </a:r>
          <a:r>
            <a:rPr lang="en-US" sz="190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connected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nourished</a:t>
          </a:r>
          <a:r>
            <a:rPr lang="en-US" sz="1900" kern="1200">
              <a:solidFill>
                <a:schemeClr val="tx1"/>
              </a:solidFill>
            </a:rPr>
            <a:t>, and</a:t>
          </a:r>
          <a:r>
            <a:rPr lang="en-US" sz="1900" b="1" kern="1200">
              <a:solidFill>
                <a:schemeClr val="tx1"/>
              </a:solidFill>
            </a:rPr>
            <a:t> ready to learn</a:t>
          </a:r>
          <a:r>
            <a:rPr lang="en-US" sz="1900" b="1" kern="1200">
              <a:solidFill>
                <a:schemeClr val="tx1"/>
              </a:solidFill>
              <a:latin typeface="Calibri Light" panose="020F0302020204030204"/>
            </a:rPr>
            <a:t>.</a:t>
          </a:r>
          <a:endParaRPr lang="en-US" sz="1900" kern="1200">
            <a:solidFill>
              <a:schemeClr val="tx1"/>
            </a:solidFill>
          </a:endParaRPr>
        </a:p>
      </dsp:txBody>
      <dsp:txXfrm rot="-5400000">
        <a:off x="4188190" y="185530"/>
        <a:ext cx="7394128" cy="952796"/>
      </dsp:txXfrm>
    </dsp:sp>
    <dsp:sp modelId="{C625CF21-C0CE-427C-856C-6DE7A8B33D8A}">
      <dsp:nvSpPr>
        <dsp:cNvPr id="0" name=""/>
        <dsp:cNvSpPr/>
      </dsp:nvSpPr>
      <dsp:spPr>
        <a:xfrm>
          <a:off x="0" y="1999"/>
          <a:ext cx="4188190" cy="1319855"/>
        </a:xfrm>
        <a:prstGeom prst="round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 Objective 1 - "Whole Student"</a:t>
          </a:r>
        </a:p>
      </dsp:txBody>
      <dsp:txXfrm>
        <a:off x="64430" y="66429"/>
        <a:ext cx="4059330" cy="1190995"/>
      </dsp:txXfrm>
    </dsp:sp>
    <dsp:sp modelId="{22C5200A-4F3E-413A-A0C2-5E5FE3F5BD79}">
      <dsp:nvSpPr>
        <dsp:cNvPr id="0" name=""/>
        <dsp:cNvSpPr/>
      </dsp:nvSpPr>
      <dsp:spPr>
        <a:xfrm rot="5400000">
          <a:off x="7383084" y="-1675060"/>
          <a:ext cx="1055884" cy="7445672"/>
        </a:xfrm>
        <a:prstGeom prst="round2Same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b="0" kern="1200">
              <a:solidFill>
                <a:schemeClr val="tx1"/>
              </a:solidFill>
            </a:rPr>
            <a:t>Promote </a:t>
          </a:r>
          <a:r>
            <a:rPr lang="en-US" sz="1900" b="1" kern="1200">
              <a:solidFill>
                <a:schemeClr val="tx1"/>
              </a:solidFill>
            </a:rPr>
            <a:t>deeper learning</a:t>
          </a:r>
          <a:r>
            <a:rPr lang="en-US" sz="1900" b="0" kern="1200">
              <a:solidFill>
                <a:schemeClr val="tx1"/>
              </a:solidFill>
            </a:rPr>
            <a:t> so that </a:t>
          </a:r>
          <a:r>
            <a:rPr lang="en-US" sz="1900" b="1" kern="1200">
              <a:solidFill>
                <a:schemeClr val="tx1"/>
              </a:solidFill>
            </a:rPr>
            <a:t>all</a:t>
          </a:r>
          <a:r>
            <a:rPr lang="en-US" sz="1900" b="0" kern="1200">
              <a:solidFill>
                <a:schemeClr val="tx1"/>
              </a:solidFill>
            </a:rPr>
            <a:t> students engage in </a:t>
          </a:r>
          <a:r>
            <a:rPr lang="en-US" sz="1900" b="1" kern="1200">
              <a:solidFill>
                <a:schemeClr val="tx1"/>
              </a:solidFill>
            </a:rPr>
            <a:t>grade-level work</a:t>
          </a:r>
          <a:r>
            <a:rPr lang="en-US" sz="1900" b="0" kern="1200">
              <a:solidFill>
                <a:schemeClr val="tx1"/>
              </a:solidFill>
            </a:rPr>
            <a:t> that is </a:t>
          </a:r>
          <a:r>
            <a:rPr lang="en-US" sz="1900" b="1" kern="1200">
              <a:solidFill>
                <a:schemeClr val="tx1"/>
              </a:solidFill>
            </a:rPr>
            <a:t>real-world</a:t>
          </a:r>
          <a:r>
            <a:rPr lang="en-US" sz="1900" b="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relevant</a:t>
          </a:r>
          <a:r>
            <a:rPr lang="en-US" sz="1900" b="0" kern="1200">
              <a:solidFill>
                <a:schemeClr val="tx1"/>
              </a:solidFill>
            </a:rPr>
            <a:t>,</a:t>
          </a:r>
          <a:r>
            <a:rPr lang="en-US" sz="1900" b="1" kern="1200">
              <a:solidFill>
                <a:schemeClr val="tx1"/>
              </a:solidFill>
            </a:rPr>
            <a:t> </a:t>
          </a:r>
          <a:r>
            <a:rPr lang="en-US" sz="1900" b="0" kern="1200">
              <a:solidFill>
                <a:schemeClr val="tx1"/>
              </a:solidFill>
            </a:rPr>
            <a:t>and</a:t>
          </a:r>
          <a:r>
            <a:rPr lang="en-US" sz="1900" b="1" kern="1200">
              <a:solidFill>
                <a:schemeClr val="tx1"/>
              </a:solidFill>
            </a:rPr>
            <a:t> interactive</a:t>
          </a:r>
          <a:r>
            <a:rPr lang="en-US" sz="1900" b="0" kern="1200">
              <a:solidFill>
                <a:schemeClr val="tx1"/>
              </a:solidFill>
            </a:rPr>
            <a:t>.</a:t>
          </a:r>
          <a:r>
            <a:rPr lang="en-US" sz="1900" b="0" kern="1200">
              <a:solidFill>
                <a:schemeClr val="tx1"/>
              </a:solidFill>
              <a:latin typeface="Calibri Light" panose="020F0302020204030204"/>
            </a:rPr>
            <a:t> </a:t>
          </a:r>
          <a:endParaRPr lang="en-US" sz="1900" b="0" kern="1200">
            <a:solidFill>
              <a:schemeClr val="tx1"/>
            </a:solidFill>
          </a:endParaRPr>
        </a:p>
      </dsp:txBody>
      <dsp:txXfrm rot="-5400000">
        <a:off x="4188190" y="1571378"/>
        <a:ext cx="7394128" cy="952796"/>
      </dsp:txXfrm>
    </dsp:sp>
    <dsp:sp modelId="{24CED813-7888-430C-AFDB-9D3A24B568CB}">
      <dsp:nvSpPr>
        <dsp:cNvPr id="0" name=""/>
        <dsp:cNvSpPr/>
      </dsp:nvSpPr>
      <dsp:spPr>
        <a:xfrm>
          <a:off x="0" y="1387848"/>
          <a:ext cx="4188190" cy="1319855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</a:t>
          </a:r>
          <a:r>
            <a:rPr lang="en-US" sz="2400" b="1" kern="1200">
              <a:solidFill>
                <a:schemeClr val="tx1"/>
              </a:solidFill>
              <a:latin typeface="Segoe UI Semibold"/>
              <a:cs typeface="Segoe UI Semibold"/>
            </a:rPr>
            <a:t> Objective 2 - "Deeper Learning"</a:t>
          </a:r>
          <a:endParaRPr lang="en-US" sz="2400" b="1" kern="1200">
            <a:solidFill>
              <a:schemeClr val="tx1"/>
            </a:solidFill>
          </a:endParaRPr>
        </a:p>
      </dsp:txBody>
      <dsp:txXfrm>
        <a:off x="64430" y="1452278"/>
        <a:ext cx="4059330" cy="1190995"/>
      </dsp:txXfrm>
    </dsp:sp>
    <dsp:sp modelId="{48523046-28B0-4CA5-BB43-DD387BCF65C6}">
      <dsp:nvSpPr>
        <dsp:cNvPr id="0" name=""/>
        <dsp:cNvSpPr/>
      </dsp:nvSpPr>
      <dsp:spPr>
        <a:xfrm rot="5400000">
          <a:off x="7383084" y="-289211"/>
          <a:ext cx="1055884" cy="7445672"/>
        </a:xfrm>
        <a:prstGeom prst="round2Same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36195" rIns="72390" bIns="36195" numCol="1" spcCol="1270" anchor="ctr" anchorCtr="0">
          <a:noAutofit/>
        </a:bodyPr>
        <a:lstStyle/>
        <a:p>
          <a:pPr marL="171450" lvl="1" indent="-171450" algn="l" defTabSz="8445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900" kern="1200">
              <a:solidFill>
                <a:schemeClr val="tx1"/>
              </a:solidFill>
            </a:rPr>
            <a:t>Develop and sustain a workforce that is </a:t>
          </a:r>
          <a:r>
            <a:rPr lang="en-US" sz="1900" b="1" kern="1200">
              <a:solidFill>
                <a:schemeClr val="tx1"/>
              </a:solidFill>
            </a:rPr>
            <a:t>diverse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culturally responsive</a:t>
          </a:r>
          <a:r>
            <a:rPr lang="en-US" sz="1900" kern="1200">
              <a:solidFill>
                <a:schemeClr val="tx1"/>
              </a:solidFill>
            </a:rPr>
            <a:t>, </a:t>
          </a:r>
          <a:r>
            <a:rPr lang="en-US" sz="1900" b="1" kern="1200">
              <a:solidFill>
                <a:schemeClr val="tx1"/>
              </a:solidFill>
            </a:rPr>
            <a:t>well-prepared</a:t>
          </a:r>
          <a:r>
            <a:rPr lang="en-US" sz="1900" kern="1200">
              <a:solidFill>
                <a:schemeClr val="tx1"/>
              </a:solidFill>
            </a:rPr>
            <a:t>, and committed to </a:t>
          </a:r>
          <a:r>
            <a:rPr lang="en-US" sz="1900" b="1" kern="1200">
              <a:solidFill>
                <a:schemeClr val="tx1"/>
              </a:solidFill>
            </a:rPr>
            <a:t>continuous improvement</a:t>
          </a:r>
          <a:r>
            <a:rPr lang="en-US" sz="1900" kern="1200">
              <a:solidFill>
                <a:schemeClr val="tx1"/>
              </a:solidFill>
            </a:rPr>
            <a:t>, so that all students have equitable access to </a:t>
          </a:r>
          <a:r>
            <a:rPr lang="en-US" sz="1900" b="1" kern="1200">
              <a:solidFill>
                <a:schemeClr val="tx1"/>
              </a:solidFill>
            </a:rPr>
            <a:t>effective educators</a:t>
          </a:r>
          <a:r>
            <a:rPr lang="en-US" sz="1900" kern="1200">
              <a:solidFill>
                <a:schemeClr val="tx1"/>
              </a:solidFill>
            </a:rPr>
            <a:t>.</a:t>
          </a:r>
        </a:p>
      </dsp:txBody>
      <dsp:txXfrm rot="-5400000">
        <a:off x="4188190" y="2957227"/>
        <a:ext cx="7394128" cy="952796"/>
      </dsp:txXfrm>
    </dsp:sp>
    <dsp:sp modelId="{BEF76E51-4B0A-4CD7-8E87-ACA209BCE8EA}">
      <dsp:nvSpPr>
        <dsp:cNvPr id="0" name=""/>
        <dsp:cNvSpPr/>
      </dsp:nvSpPr>
      <dsp:spPr>
        <a:xfrm>
          <a:off x="0" y="2773696"/>
          <a:ext cx="4188190" cy="1319855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>
              <a:solidFill>
                <a:schemeClr val="tx1"/>
              </a:solidFill>
              <a:latin typeface="Segoe UI Semibold"/>
            </a:rPr>
            <a:t>Strategic Objective 3 - "Diverse and Effective Workforce"</a:t>
          </a:r>
        </a:p>
      </dsp:txBody>
      <dsp:txXfrm>
        <a:off x="64430" y="2838126"/>
        <a:ext cx="4059330" cy="11909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3AE36A-9849-8734-68B0-2D959C72651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0F2755D-0799-B19A-BCBD-8C9E999E64F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0211163C-EE2E-7546-90F8-CF22AAE91DD9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C1E47C-F85D-AA6B-B568-76BD637D3EB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28AEA-2389-7F26-5A5D-D8C5E312DF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5190C47-E711-1845-B18B-7A2271B970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49123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8A251491-C050-C142-BE35-A9B9D73644B3}" type="datetimeFigureOut">
              <a:rPr lang="en-US" smtClean="0"/>
              <a:t>5/6/2024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825FC15E-7FD1-034A-9729-2C6FA6821F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78143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spcAft>
                <a:spcPts val="830"/>
              </a:spcAft>
              <a:buFont typeface="Arial" panose="020B0604020202020204" pitchFamily="34" charset="0"/>
              <a:buNone/>
              <a:tabLst>
                <a:tab pos="237360" algn="l"/>
              </a:tabLst>
            </a:pPr>
            <a:endParaRPr lang="en-US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7239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78313">
              <a:lnSpc>
                <a:spcPct val="107000"/>
              </a:lnSpc>
              <a:defRPr/>
            </a:pPr>
            <a:endParaRPr lang="en-US"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511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559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466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2793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294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94201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itchFamily="34" charset="0"/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888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89165">
              <a:lnSpc>
                <a:spcPct val="107000"/>
              </a:lnSpc>
              <a:defRPr/>
            </a:pPr>
            <a:endParaRPr lang="en-US" sz="10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5631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69508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745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5216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sz="1000" b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295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4951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4152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636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0112">
              <a:lnSpc>
                <a:spcPct val="107000"/>
              </a:lnSpc>
              <a:defRPr/>
            </a:pP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8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2036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2070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938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27983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2168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89419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64441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043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3914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endParaRPr lang="en-US" sz="110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575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 sz="1000">
              <a:latin typeface="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72195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66243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3502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338">
              <a:defRPr/>
            </a:pPr>
            <a:endParaRPr lang="en-US" sz="10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410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19555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5781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86377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48721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778610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29470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49438">
              <a:defRPr/>
            </a:pPr>
            <a:endParaRPr lang="en-US" sz="1000" i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788691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21338"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91767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50134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4286">
              <a:lnSpc>
                <a:spcPct val="125000"/>
              </a:lnSpc>
              <a:defRPr/>
            </a:pPr>
            <a:endParaRPr lang="en-US" sz="110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5331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25FC15E-7FD1-034A-9729-2C6FA6821FBB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714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1C7EE377-B8E1-46C6-764E-35B9C88999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A9C25D-EF20-84AD-D14D-2061BB41F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5838" y="690351"/>
            <a:ext cx="8631677" cy="19282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6600">
                <a:solidFill>
                  <a:schemeClr val="bg1"/>
                </a:solidFill>
                <a:latin typeface="Arial" panose="020B0604020202020204" pitchFamily="34" charset="0"/>
                <a:ea typeface="Apple Symbols" panose="02000000000000000000" pitchFamily="2" charset="-79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917F9B5-9E18-407C-4D11-7AC3882D70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5838" y="5466944"/>
            <a:ext cx="6770451" cy="1391055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3647B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3403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D5A72-E2F7-0E3B-0DDA-8AEE476CFD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6984"/>
            <a:ext cx="10515600" cy="4052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Placeholder 8">
            <a:extLst>
              <a:ext uri="{FF2B5EF4-FFF2-40B4-BE49-F238E27FC236}">
                <a16:creationId xmlns:a16="http://schemas.microsoft.com/office/drawing/2014/main" id="{D8D37926-3C4B-41C8-EFDB-911300C243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9798412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0924193-02B9-9810-A50A-C323F20B00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6112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E7A35BE-2442-7C64-032F-EEC3B84E8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30525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FD8DA3C-9A4F-10ED-C6D4-40AC09EDE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712387"/>
            <a:ext cx="10515600" cy="1500187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8A65D87-AFBC-843E-1CA6-0F0D9EB66B62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1069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55C14D-8924-F22D-FF6C-1CEECDCEA3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5748EB7-DF60-9429-B7C4-F17C2FD195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19256"/>
            <a:ext cx="5181600" cy="4057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09305E6D-E633-8F98-0EDC-7F3C0166D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00580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7D04F-CFDA-AB0A-0CB3-633767A38D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6612" y="2109863"/>
            <a:ext cx="5157787" cy="6759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E417A7-92FA-2590-1532-B39F1253F8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861535"/>
            <a:ext cx="5157787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583ECC-3794-AE5F-27B5-A74B4DEC73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109863"/>
            <a:ext cx="5183188" cy="6759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74E5DA7-1D14-860C-86DA-E26B78A695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861535"/>
            <a:ext cx="5183188" cy="33281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Placeholder 8">
            <a:extLst>
              <a:ext uri="{FF2B5EF4-FFF2-40B4-BE49-F238E27FC236}">
                <a16:creationId xmlns:a16="http://schemas.microsoft.com/office/drawing/2014/main" id="{AA033EDD-4130-6D25-944B-3C4E62F04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341365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AFE5DF1-48AB-E0EB-F43E-6ACA748D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A5A7959-19EC-57EE-7E3C-D0AA505DB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82157"/>
            <a:ext cx="10515600" cy="10936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6000">
                <a:solidFill>
                  <a:srgbClr val="3647B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BCF7B-22B6-6253-4D64-9AD634D23090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519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EBAB681-AC2C-C77A-18CF-DCFBC5F4176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0BC1E5-8CCE-BA2E-FCAF-D803E35C5BB4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7225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BFF6852-088F-2460-26AE-643C01A590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C0DFDD0-A0F2-83DC-8B7C-F0E019570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17D2E1-E1A8-E3A2-FBE0-B7BCE986DF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7E9988-0A31-7185-4BB3-3C4229E0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D28B3D-8AA7-7411-73DB-702ACCECC36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8381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5691A5A-4639-4A17-81AE-6B9D409E82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47FD8C-2415-7AF2-D9F7-2FD9A5E45B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75B6969-06CB-5136-72BE-7F36D6601C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168" y="996950"/>
            <a:ext cx="3932237" cy="1600200"/>
          </a:xfrm>
          <a:prstGeom prst="rect">
            <a:avLst/>
          </a:prstGeom>
        </p:spPr>
        <p:txBody>
          <a:bodyPr anchor="t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5190A3B-C978-9A37-3EC2-7DD786CF89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21169" y="2774373"/>
            <a:ext cx="3932237" cy="3086677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551DB3-822F-D681-37C0-3180279A1079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9919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ue and white flag&#10;&#10;Description automatically generated with low confidence">
            <a:extLst>
              <a:ext uri="{FF2B5EF4-FFF2-40B4-BE49-F238E27FC236}">
                <a16:creationId xmlns:a16="http://schemas.microsoft.com/office/drawing/2014/main" id="{04FFFA98-BE84-F3D2-7C54-E616A2B54E57}"/>
              </a:ext>
            </a:extLst>
          </p:cNvPr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-1"/>
            <a:ext cx="12192000" cy="6858000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F07E45-5358-D826-413C-524778517A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89013"/>
            <a:ext cx="10515600" cy="40879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4B734709-A90C-544A-96B6-4BCE82CBB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428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00C52F-DC60-BE86-6751-7E45895AE1B5}"/>
              </a:ext>
            </a:extLst>
          </p:cNvPr>
          <p:cNvSpPr txBox="1"/>
          <p:nvPr userDrawn="1"/>
        </p:nvSpPr>
        <p:spPr>
          <a:xfrm>
            <a:off x="11353800" y="6379285"/>
            <a:ext cx="5656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B7E03E9B-E934-2C4D-ADCE-95F69DF73B50}" type="slidenum">
              <a:rPr lang="en-US" sz="2000" b="1" smtClean="0">
                <a:solidFill>
                  <a:srgbClr val="8397E7"/>
                </a:solidFill>
              </a:rPr>
              <a:pPr algn="ctr"/>
              <a:t>‹#›</a:t>
            </a:fld>
            <a:endParaRPr lang="en-US" sz="2000" b="1">
              <a:solidFill>
                <a:srgbClr val="8397E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2308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3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4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4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7.xml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Relationship Id="rId4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Relationship Id="rId4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3.xml"/><Relationship Id="rId4" Type="http://schemas.openxmlformats.org/officeDocument/2006/relationships/image" Target="../media/image2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Relationship Id="rId4" Type="http://schemas.openxmlformats.org/officeDocument/2006/relationships/image" Target="../media/image2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oe.mass.edu/mcas/tdd/ela.html?section=rubrics" TargetMode="External"/><Relationship Id="rId7" Type="http://schemas.openxmlformats.org/officeDocument/2006/relationships/hyperlink" Target="https://www.doe.mass.edu/mcas/tdd/ela.html?section=other" TargetMode="Externa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doe.mass.edu/mcas/tdd/ela.html?section=testdesign" TargetMode="External"/><Relationship Id="rId5" Type="http://schemas.openxmlformats.org/officeDocument/2006/relationships/hyperlink" Target="http://mcas.pearsonsupport.com/released-items/ela/" TargetMode="External"/><Relationship Id="rId4" Type="http://schemas.openxmlformats.org/officeDocument/2006/relationships/hyperlink" Target="https://www.doe.mass.edu/mcas/student/default.html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oe.mass.edu/mcas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://mcasservicecenter.com/" TargetMode="External"/><Relationship Id="rId4" Type="http://schemas.openxmlformats.org/officeDocument/2006/relationships/hyperlink" Target="mailto:mcas@mass.gov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ABC4D94E-A9AA-62DE-5E4F-A297B528F86F}"/>
                  </a:ext>
                </a:extLst>
              </p:cNvPr>
              <p:cNvSpPr>
                <a:spLocks noGrp="1"/>
              </p:cNvSpPr>
              <p:nvPr>
                <p:ph type="ctrTitle"/>
              </p:nvPr>
            </p:nvSpPr>
            <p:spPr>
              <a:xfrm>
                <a:off x="-128954" y="1822937"/>
                <a:ext cx="12449908" cy="1756591"/>
              </a:xfrm>
            </p:spPr>
            <p:txBody>
              <a:bodyPr>
                <a:normAutofit fontScale="90000"/>
              </a:bodyPr>
              <a:lstStyle/>
              <a:p>
                <a:pPr marL="0" marR="0" algn="ctr" fontAlgn="base">
                  <a:spcBef>
                    <a:spcPts val="0"/>
                  </a:spcBef>
                  <a:spcAft>
                    <a:spcPts val="0"/>
                  </a:spcAft>
                </a:pPr>
                <a:br>
                  <a:rPr lang="en-US" dirty="0"/>
                </a:br>
                <a:r>
                  <a:rPr lang="en-US" dirty="0"/>
                  <a:t>MCAS ELA Elementary Session: </a:t>
                </a:r>
                <a:br>
                  <a:rPr lang="en-US" dirty="0"/>
                </a:br>
                <a:r>
                  <a:rPr lang="en-US" dirty="0"/>
                  <a:t>Grades 3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–</m:t>
                    </m:r>
                  </m:oMath>
                </a14:m>
                <a:r>
                  <a:rPr lang="en-US" dirty="0"/>
                  <a:t>5 </a:t>
                </a:r>
                <a:br>
                  <a:rPr lang="en-US" dirty="0"/>
                </a:br>
                <a:r>
                  <a:rPr lang="en-US" dirty="0"/>
                  <a:t>Essays</a:t>
                </a:r>
              </a:p>
            </p:txBody>
          </p:sp>
        </mc:Choice>
        <mc:Fallback xmlns="">
          <p:sp>
            <p:nvSpPr>
              <p:cNvPr id="4" name="Title 1">
                <a:extLst>
                  <a:ext uri="{FF2B5EF4-FFF2-40B4-BE49-F238E27FC236}">
                    <a16:creationId xmlns:a16="http://schemas.microsoft.com/office/drawing/2014/main" id="{ABC4D94E-A9AA-62DE-5E4F-A297B528F8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-128954" y="1822937"/>
                <a:ext cx="12449908" cy="1756591"/>
              </a:xfrm>
              <a:blipFill>
                <a:blip r:embed="rId5"/>
                <a:stretch>
                  <a:fillRect t="-59028" b="-23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ubtitle 2">
            <a:extLst>
              <a:ext uri="{FF2B5EF4-FFF2-40B4-BE49-F238E27FC236}">
                <a16:creationId xmlns:a16="http://schemas.microsoft.com/office/drawing/2014/main" id="{451FB839-A537-685A-EE8C-AF8C11F1A2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472057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10"/>
    </mc:Choice>
    <mc:Fallback xmlns="">
      <p:transition spd="slow" advTm="4501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Today’s</a:t>
            </a:r>
            <a:r>
              <a:rPr lang="en-US" sz="4400" dirty="0"/>
              <a:t> 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02218" y="1310054"/>
            <a:ext cx="10990385" cy="4747845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Overview of MCAS test development and scoring process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Analysis of a grade 4 Essay (ES) question with student responses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Practice with scoring student responses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Review of resources available on the Department’s website</a:t>
            </a:r>
          </a:p>
        </p:txBody>
      </p:sp>
    </p:spTree>
    <p:extLst>
      <p:ext uri="{BB962C8B-B14F-4D97-AF65-F5344CB8AC3E}">
        <p14:creationId xmlns:p14="http://schemas.microsoft.com/office/powerpoint/2010/main" val="1785733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399"/>
    </mc:Choice>
    <mc:Fallback xmlns="">
      <p:transition spd="slow" advTm="23399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851268-2539-6304-C418-D95F17253B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92685" y="171763"/>
            <a:ext cx="6761071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 w="0"/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DESE's Strategic Objectives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3647B6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graphicFrame>
        <p:nvGraphicFramePr>
          <p:cNvPr id="9" name="Content Placeholder 2">
            <a:extLst>
              <a:ext uri="{FF2B5EF4-FFF2-40B4-BE49-F238E27FC236}">
                <a16:creationId xmlns:a16="http://schemas.microsoft.com/office/drawing/2014/main" id="{DD0281B3-C94B-9F76-199C-BAAADA4C98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188579"/>
              </p:ext>
            </p:extLst>
          </p:nvPr>
        </p:nvGraphicFramePr>
        <p:xfrm>
          <a:off x="152928" y="2001890"/>
          <a:ext cx="11633863" cy="4095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638" name="Rectangle 637">
            <a:extLst>
              <a:ext uri="{FF2B5EF4-FFF2-40B4-BE49-F238E27FC236}">
                <a16:creationId xmlns:a16="http://schemas.microsoft.com/office/drawing/2014/main" id="{A31ED057-1866-6193-D8CF-90B31D0490E6}"/>
              </a:ext>
            </a:extLst>
          </p:cNvPr>
          <p:cNvSpPr/>
          <p:nvPr/>
        </p:nvSpPr>
        <p:spPr>
          <a:xfrm>
            <a:off x="589865" y="931012"/>
            <a:ext cx="11005387" cy="85240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>
                <a:ea typeface="+mn-lt"/>
                <a:cs typeface="+mn-lt"/>
              </a:rPr>
              <a:t>DESE partners with districts, schools, and programs to:</a:t>
            </a:r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CC53F56-EB26-620A-F389-8B5215FD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0725" y="3066183"/>
            <a:ext cx="12342725" cy="1966965"/>
          </a:xfrm>
          <a:prstGeom prst="ellipse">
            <a:avLst/>
          </a:prstGeom>
          <a:noFill/>
          <a:ln w="1016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945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00"/>
    </mc:Choice>
    <mc:Fallback xmlns="">
      <p:transition spd="slow" advTm="334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 descr="Title:">
            <a:extLst>
              <a:ext uri="{FF2B5EF4-FFF2-40B4-BE49-F238E27FC236}">
                <a16:creationId xmlns:a16="http://schemas.microsoft.com/office/drawing/2014/main" id="{0F6DD8A7-B2E1-BC84-8A6D-EEBAE667868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613134" y="311515"/>
            <a:ext cx="9486126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5400" cap="sq" cmpd="sng">
            <a:solidFill>
              <a:srgbClr val="060A12"/>
            </a:solidFill>
            <a:prstDash/>
            <a:beve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60A12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 Cycle of an English Language Arts (ELA) Item </a:t>
            </a:r>
          </a:p>
        </p:txBody>
      </p:sp>
      <p:pic>
        <p:nvPicPr>
          <p:cNvPr id="4" name="Picture 3" descr="Flow chart showing the life cycle of an ELA item through Educator Assessment Development Committees, Educator Bias and Sensitivity Committees, content experts, and editorial staff.">
            <a:extLst>
              <a:ext uri="{FF2B5EF4-FFF2-40B4-BE49-F238E27FC236}">
                <a16:creationId xmlns:a16="http://schemas.microsoft.com/office/drawing/2014/main" id="{9AD8C282-403E-84C0-73DF-EA6BC2C509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814" y="1158968"/>
            <a:ext cx="11444904" cy="4932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5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979" y="192530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Scoring Materials</a:t>
            </a:r>
          </a:p>
        </p:txBody>
      </p:sp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A86326C-17E1-A4F9-B6B2-A3FBA30FCC00}"/>
              </a:ext>
            </a:extLst>
          </p:cNvPr>
          <p:cNvSpPr txBox="1">
            <a:spLocks/>
          </p:cNvSpPr>
          <p:nvPr/>
        </p:nvSpPr>
        <p:spPr>
          <a:xfrm>
            <a:off x="668419" y="1189924"/>
            <a:ext cx="10990385" cy="4977515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dirty="0"/>
              <a:t>Scoring Guide (Rubric)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Includes specific descriptions of expectation at each score point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sz="240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Anchor Papers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Arial"/>
                <a:cs typeface="Arial"/>
              </a:rPr>
              <a:t>Show a range of real student responses based on the scoring guide </a:t>
            </a:r>
            <a:r>
              <a:rPr lang="en-US" dirty="0">
                <a:latin typeface="Arial"/>
                <a:cs typeface="Arial"/>
              </a:rPr>
              <a:t>(rubric) and scoring notes (educator committees assist with the development of these notes)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endParaRPr lang="en-US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dirty="0"/>
              <a:t>Annotations</a:t>
            </a:r>
          </a:p>
          <a:p>
            <a:pPr lvl="1">
              <a:lnSpc>
                <a:spcPct val="100000"/>
              </a:lnSpc>
              <a:spcBef>
                <a:spcPts val="0"/>
              </a:spcBef>
            </a:pPr>
            <a:r>
              <a:rPr lang="en-US">
                <a:latin typeface="Arial"/>
                <a:cs typeface="Arial"/>
              </a:rPr>
              <a:t>Present a brief explanation of the expectations at the score point based </a:t>
            </a:r>
            <a:r>
              <a:rPr lang="en-US" dirty="0">
                <a:latin typeface="Arial"/>
                <a:cs typeface="Arial"/>
              </a:rPr>
              <a:t>on the language of the rubric</a:t>
            </a:r>
          </a:p>
          <a:p>
            <a:pPr marL="457200" lvl="1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dirty="0"/>
          </a:p>
          <a:p>
            <a:pPr lvl="1">
              <a:spcBef>
                <a:spcPts val="200"/>
              </a:spcBef>
              <a:spcAft>
                <a:spcPts val="200"/>
              </a:spcAft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85580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4974"/>
    </mc:Choice>
    <mc:Fallback xmlns="">
      <p:transition spd="slow" advTm="104974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552" y="113568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7" name="Picture 6" descr="Essay Scoring Guide (rubric)">
            <a:extLst>
              <a:ext uri="{FF2B5EF4-FFF2-40B4-BE49-F238E27FC236}">
                <a16:creationId xmlns:a16="http://schemas.microsoft.com/office/drawing/2014/main" id="{965056C7-8378-2171-B18C-202659834C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70" r="2166"/>
          <a:stretch/>
        </p:blipFill>
        <p:spPr>
          <a:xfrm>
            <a:off x="3619500" y="759464"/>
            <a:ext cx="4953000" cy="57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217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6860"/>
    </mc:Choice>
    <mc:Fallback xmlns="">
      <p:transition spd="slow" advTm="3686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74389" y="34511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4" name="Picture 3" descr="Essay Scoring Guide (rubric) for Idea Development">
            <a:extLst>
              <a:ext uri="{FF2B5EF4-FFF2-40B4-BE49-F238E27FC236}">
                <a16:creationId xmlns:a16="http://schemas.microsoft.com/office/drawing/2014/main" id="{223293C7-2527-7C89-F613-815D2753D25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27" t="3318" r="2906"/>
          <a:stretch/>
        </p:blipFill>
        <p:spPr>
          <a:xfrm>
            <a:off x="2960910" y="680407"/>
            <a:ext cx="7397019" cy="6066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D01DF88-0616-9B90-9265-42AB11494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41330" y="767624"/>
            <a:ext cx="7097823" cy="1178134"/>
          </a:xfrm>
          <a:prstGeom prst="rect">
            <a:avLst/>
          </a:prstGeom>
          <a:noFill/>
          <a:ln w="47625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40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3462"/>
    </mc:Choice>
    <mc:Fallback xmlns="">
      <p:transition spd="slow" advTm="23462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27552" y="113568"/>
            <a:ext cx="7863948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10" name="Picture 9" descr="Essay Scoring Guide (rubric) for Standard English Conventions">
            <a:extLst>
              <a:ext uri="{FF2B5EF4-FFF2-40B4-BE49-F238E27FC236}">
                <a16:creationId xmlns:a16="http://schemas.microsoft.com/office/drawing/2014/main" id="{8AAD64FA-3AA8-8111-619A-F970B54059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732" y="1809750"/>
            <a:ext cx="10601325" cy="3238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08F8F74-5EE5-E993-11C3-4E0B8B66E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41959" y="1960592"/>
            <a:ext cx="10256872" cy="772334"/>
          </a:xfrm>
          <a:prstGeom prst="rect">
            <a:avLst/>
          </a:prstGeom>
          <a:noFill/>
          <a:ln w="4762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262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45"/>
    </mc:Choice>
    <mc:Fallback xmlns="">
      <p:transition spd="slow" advTm="22045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39028DA-5319-BA77-9B18-1A4DD6347F7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403791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General Language of Essay Scoring Guide (Rubric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7D9831-6D1D-13B3-FDD7-5E9102F416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56115"/>
              </p:ext>
            </p:extLst>
          </p:nvPr>
        </p:nvGraphicFramePr>
        <p:xfrm>
          <a:off x="542993" y="1406775"/>
          <a:ext cx="10833100" cy="23999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756567">
                  <a:extLst>
                    <a:ext uri="{9D8B030D-6E8A-4147-A177-3AD203B41FA5}">
                      <a16:colId xmlns:a16="http://schemas.microsoft.com/office/drawing/2014/main" val="759311459"/>
                    </a:ext>
                  </a:extLst>
                </a:gridCol>
                <a:gridCol w="4076533">
                  <a:extLst>
                    <a:ext uri="{9D8B030D-6E8A-4147-A177-3AD203B41FA5}">
                      <a16:colId xmlns:a16="http://schemas.microsoft.com/office/drawing/2014/main" val="128524533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/>
                        <a:t>Idea Development (Writing)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/>
                        <a:t>Conventions (Language)</a:t>
                      </a:r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2857383418"/>
                  </a:ext>
                </a:extLst>
              </a:tr>
              <a:tr h="1881741">
                <a:tc>
                  <a:txBody>
                    <a:bodyPr/>
                    <a:lstStyle/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/>
                        <a:t>quality and development of</a:t>
                      </a:r>
                      <a:r>
                        <a:rPr lang="en-US" sz="2000" b="1" dirty="0"/>
                        <a:t> central idea </a:t>
                      </a:r>
                      <a:r>
                        <a:rPr lang="en-US" sz="2000" b="0" dirty="0"/>
                        <a:t>*</a:t>
                      </a:r>
                    </a:p>
                    <a:p>
                      <a:pPr marL="285750" lvl="0" indent="-285750"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/>
                        <a:t>selection and explanation of </a:t>
                      </a:r>
                      <a:r>
                        <a:rPr lang="en-US" sz="2000" b="1" dirty="0"/>
                        <a:t>evidence and/or details *</a:t>
                      </a:r>
                      <a:endParaRPr lang="en-US" sz="2000" b="0" dirty="0"/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organization</a:t>
                      </a:r>
                    </a:p>
                    <a:p>
                      <a:pPr marL="285750" lvl="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1" dirty="0"/>
                        <a:t>expression</a:t>
                      </a:r>
                      <a:r>
                        <a:rPr lang="en-US" sz="2000" b="0" dirty="0"/>
                        <a:t> of ideas</a:t>
                      </a:r>
                    </a:p>
                    <a:p>
                      <a:pPr marL="285750" indent="-285750">
                        <a:spcAft>
                          <a:spcPts val="60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dirty="0"/>
                        <a:t>awareness of </a:t>
                      </a:r>
                      <a:r>
                        <a:rPr lang="en-US" sz="2000" b="1" dirty="0"/>
                        <a:t>purpose</a:t>
                      </a:r>
                      <a:r>
                        <a:rPr lang="en-US" sz="2000" b="0" dirty="0"/>
                        <a:t> for writing</a:t>
                      </a:r>
                      <a:r>
                        <a:rPr lang="en-US" sz="2000" b="0" baseline="0" dirty="0"/>
                        <a:t> </a:t>
                      </a:r>
                    </a:p>
                  </a:txBody>
                  <a:tcPr marL="121920" marR="121920"/>
                </a:tc>
                <a:tc>
                  <a:txBody>
                    <a:bodyPr/>
                    <a:lstStyle/>
                    <a:p>
                      <a:pPr marL="285750" lvl="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sentence structure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b="0" kern="1200" cap="non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grammar, usage, and mechanics </a:t>
                      </a:r>
                      <a:endParaRPr lang="en-US" sz="2000" b="0" cap="none" baseline="0" dirty="0"/>
                    </a:p>
                  </a:txBody>
                  <a:tcPr marL="121920" marR="121920"/>
                </a:tc>
                <a:extLst>
                  <a:ext uri="{0D108BD9-81ED-4DB2-BD59-A6C34878D82A}">
                    <a16:rowId xmlns:a16="http://schemas.microsoft.com/office/drawing/2014/main" val="598771183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C969A05-2D24-553F-CED2-5401B4827889}"/>
              </a:ext>
            </a:extLst>
          </p:cNvPr>
          <p:cNvSpPr txBox="1"/>
          <p:nvPr/>
        </p:nvSpPr>
        <p:spPr>
          <a:xfrm>
            <a:off x="465991" y="4554840"/>
            <a:ext cx="11606711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b="1" i="1">
                <a:solidFill>
                  <a:schemeClr val="tx2">
                    <a:lumMod val="50000"/>
                  </a:schemeClr>
                </a:solidFill>
              </a:rPr>
              <a:t>* </a:t>
            </a:r>
            <a:r>
              <a:rPr lang="en-US" sz="2000" i="1"/>
              <a:t>For narrative writing, the quality and development of narrative elements will be assessed in place of a central idea. Narrative elements should include, but are not limited to: plot, character, setting, dialogue, action, and/or description. Students should use evidence/details to demonstrate understanding of text.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AD2D962-E773-776C-3957-09B9B571B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2993" y="1426675"/>
            <a:ext cx="6721988" cy="2399901"/>
          </a:xfrm>
          <a:prstGeom prst="rect">
            <a:avLst/>
          </a:prstGeom>
          <a:noFill/>
          <a:ln w="92075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C38238-1BD0-7D8E-3095-7BF0AE10D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38936" y="1406774"/>
            <a:ext cx="4037157" cy="2419801"/>
          </a:xfrm>
          <a:prstGeom prst="rect">
            <a:avLst/>
          </a:prstGeom>
          <a:noFill/>
          <a:ln w="920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696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3627"/>
    </mc:Choice>
    <mc:Fallback xmlns="">
      <p:transition spd="slow" advTm="18362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8ADBCF4-D742-F45B-6F78-9481647D7DA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0498" y="449099"/>
            <a:ext cx="10515600" cy="1042852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MCAS Student Essay Expectations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1901B0-F0E2-AF87-0FBC-1340CD84E901}"/>
              </a:ext>
            </a:extLst>
          </p:cNvPr>
          <p:cNvSpPr txBox="1">
            <a:spLocks/>
          </p:cNvSpPr>
          <p:nvPr/>
        </p:nvSpPr>
        <p:spPr>
          <a:xfrm>
            <a:off x="311738" y="1491951"/>
            <a:ext cx="11568524" cy="3874098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Essay must address the question </a:t>
            </a:r>
            <a:r>
              <a:rPr lang="en-US" b="1">
                <a:latin typeface="Arial"/>
                <a:cs typeface="Arial"/>
              </a:rPr>
              <a:t>and</a:t>
            </a:r>
            <a:r>
              <a:rPr lang="en-US">
                <a:latin typeface="Arial"/>
                <a:cs typeface="Arial"/>
              </a:rPr>
              <a:t> writing mode.</a:t>
            </a:r>
          </a:p>
          <a:p>
            <a:endParaRPr lang="en-US"/>
          </a:p>
          <a:p>
            <a:r>
              <a:rPr lang="en-US">
                <a:latin typeface="Arial"/>
                <a:cs typeface="Arial"/>
              </a:rPr>
              <a:t>Essay must be based on information from the passage(s).</a:t>
            </a:r>
          </a:p>
          <a:p>
            <a:endParaRPr lang="en-US" sz="2800">
              <a:solidFill>
                <a:srgbClr val="000000"/>
              </a:solidFill>
            </a:endParaRPr>
          </a:p>
          <a:p>
            <a:r>
              <a:rPr lang="en-US">
                <a:latin typeface="Arial"/>
                <a:cs typeface="Arial"/>
              </a:rPr>
              <a:t>Essay should include multiple paragraphs to receive higher scores.</a:t>
            </a:r>
          </a:p>
          <a:p>
            <a:endParaRPr lang="en-US"/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85272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7558"/>
    </mc:Choice>
    <mc:Fallback xmlns="">
      <p:transition spd="slow" advTm="157558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MCAS Essay Scoring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Summaries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 of passage(s) will receive a zero for Idea Development but may receive up to 3 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Writing in the 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wrong mode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will receive a zero for Idea Development but may receive up to 3 points for Conventions.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Direct copy </a:t>
            </a:r>
            <a:r>
              <a:rPr lang="en-US" dirty="0">
                <a:solidFill>
                  <a:srgbClr val="000000"/>
                </a:solidFill>
                <a:latin typeface="Arial"/>
                <a:cs typeface="Arial"/>
              </a:rPr>
              <a:t>from the prompt or passage with no original words from the student will result in a zero score. </a:t>
            </a:r>
          </a:p>
          <a:p>
            <a:pPr marL="914400" lvl="1" indent="-457200"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 dirty="0"/>
          </a:p>
          <a:p>
            <a:endParaRPr lang="en-US" dirty="0">
              <a:latin typeface="Arial"/>
              <a:cs typeface="Arial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4000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035"/>
    </mc:Choice>
    <mc:Fallback xmlns="">
      <p:transition spd="slow" advTm="116035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Scoring Overview: Scorer Process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93913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/>
              <a:t>For each MCAS essay response, scorers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participate in specific training for essay responses 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qualify to score </a:t>
            </a:r>
            <a:r>
              <a:rPr lang="en-US" b="1">
                <a:latin typeface="Arial"/>
                <a:cs typeface="Arial"/>
              </a:rPr>
              <a:t>each</a:t>
            </a:r>
            <a:r>
              <a:rPr lang="en-US">
                <a:latin typeface="Arial"/>
                <a:cs typeface="Arial"/>
              </a:rPr>
              <a:t> question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use the passage, question, scoring notes, scoring guide, anchor papers, and annotations</a:t>
            </a: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>
                <a:latin typeface="Arial"/>
                <a:cs typeface="Arial"/>
              </a:rPr>
              <a:t>are monitored by measures such as read-behinds and embedded responses to ensure accuracy 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935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2682"/>
    </mc:Choice>
    <mc:Fallback xmlns="">
      <p:transition spd="slow" advTm="112682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331892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Direction Lines and Questions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 dirty="0">
              <a:solidFill>
                <a:srgbClr val="000000"/>
              </a:solidFill>
              <a:latin typeface="Arial"/>
              <a:cs typeface="Arial"/>
            </a:endParaRP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Are standardized for each writing mode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Include expectations for what to include in each essay</a:t>
            </a:r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457200" marR="0" lvl="0" indent="-4572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dirty="0"/>
              <a:t>Questions (prompts) mention specific information to include in the essay and remind students to use details/information from the passage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44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980"/>
    </mc:Choice>
    <mc:Fallback xmlns="">
      <p:transition spd="slow" advTm="3998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D25BDB04-E228-0FDD-AF2C-73F7D8411B8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40895" y="262120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Explanatory and Opinion Essays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310054"/>
            <a:ext cx="11385114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/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13345C8-7A57-86D8-31B2-AD278994FCD0}"/>
              </a:ext>
            </a:extLst>
          </p:cNvPr>
          <p:cNvSpPr txBox="1">
            <a:spLocks/>
          </p:cNvSpPr>
          <p:nvPr/>
        </p:nvSpPr>
        <p:spPr>
          <a:xfrm>
            <a:off x="340895" y="1175867"/>
            <a:ext cx="11385114" cy="45062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Questions will include words such as “explain,” “evidence,” or “details.”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Responses should be based on the passage(s) and not include outside information or personal information on the topic.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/>
              <a:t>Responses should include a central idea with evidence/details from the passage.</a:t>
            </a:r>
            <a:endParaRPr lang="en-US">
              <a:solidFill>
                <a:srgbClr val="000000"/>
              </a:solidFill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8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793"/>
    </mc:Choice>
    <mc:Fallback xmlns="">
      <p:transition spd="slow" advTm="59793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F7530AF-679B-C68F-E201-4AA137F3168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65991" y="219057"/>
            <a:ext cx="10990385" cy="800851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Example of Explanatory Question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3E1BB8A-4A94-9029-F1DB-73808DD2BF24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8643117" y="1328730"/>
            <a:ext cx="33260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Grade 4 (2023)</a:t>
            </a:r>
          </a:p>
        </p:txBody>
      </p:sp>
      <p:pic>
        <p:nvPicPr>
          <p:cNvPr id="3" name="Picture 2" descr="Example of an explanatory question">
            <a:extLst>
              <a:ext uri="{FF2B5EF4-FFF2-40B4-BE49-F238E27FC236}">
                <a16:creationId xmlns:a16="http://schemas.microsoft.com/office/drawing/2014/main" id="{C4890189-7ECC-B12F-D264-059C3B4C552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91" y="2056231"/>
            <a:ext cx="9488224" cy="32008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2665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961"/>
    </mc:Choice>
    <mc:Fallback xmlns="">
      <p:transition spd="slow" advTm="109961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2987" y="307922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Narrative Essays</a:t>
            </a:r>
            <a:endParaRPr lang="en-US" sz="4000" dirty="0">
              <a:highlight>
                <a:srgbClr val="FFFF00"/>
              </a:highlight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0" y="1310054"/>
            <a:ext cx="11726009" cy="47478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Char char="•"/>
            </a:pPr>
            <a:endParaRPr lang="en-US">
              <a:solidFill>
                <a:srgbClr val="000000"/>
              </a:solidFill>
              <a:latin typeface="Arial"/>
              <a:cs typeface="Arial"/>
            </a:endParaRPr>
          </a:p>
          <a:p>
            <a:endParaRPr lang="en-US"/>
          </a:p>
          <a:p>
            <a:endParaRPr lang="en-US">
              <a:latin typeface="Arial"/>
              <a:cs typeface="Arial"/>
            </a:endParaRPr>
          </a:p>
          <a:p>
            <a:endParaRPr lang="en-US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13345C8-7A57-86D8-31B2-AD278994FCD0}"/>
              </a:ext>
            </a:extLst>
          </p:cNvPr>
          <p:cNvSpPr txBox="1">
            <a:spLocks/>
          </p:cNvSpPr>
          <p:nvPr/>
        </p:nvSpPr>
        <p:spPr>
          <a:xfrm>
            <a:off x="180474" y="1175867"/>
            <a:ext cx="11815412" cy="4506265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Narrative questions will include “continue the story” or “write a story.” (G3-4)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Students are expected to know the term “narrative.” (G5 and above)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should include narrative elements addressing characters, dialogue, plot, and setting that logically extend the passage.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dirty="0"/>
              <a:t>Responses that begin, “I think that…” and list predictions of what might happen will receive a zero for Idea Development.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>
              <a:solidFill>
                <a:srgbClr val="00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412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059"/>
    </mc:Choice>
    <mc:Fallback xmlns="">
      <p:transition spd="slow" advTm="123059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Grade 5 Narrative Direction Lines	</a:t>
            </a:r>
          </a:p>
        </p:txBody>
      </p:sp>
      <p:pic>
        <p:nvPicPr>
          <p:cNvPr id="8" name="Picture 7" descr="Grade 5 narrative directions">
            <a:extLst>
              <a:ext uri="{FF2B5EF4-FFF2-40B4-BE49-F238E27FC236}">
                <a16:creationId xmlns:a16="http://schemas.microsoft.com/office/drawing/2014/main" id="{89BBF8A5-20FD-0317-45EF-3CEAD26B12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16" y="2694201"/>
            <a:ext cx="10345248" cy="1469597"/>
          </a:xfrm>
          <a:prstGeom prst="rect">
            <a:avLst/>
          </a:prstGeom>
        </p:spPr>
      </p:pic>
      <p:sp>
        <p:nvSpPr>
          <p:cNvPr id="17" name="Oval 16">
            <a:extLst>
              <a:ext uri="{FF2B5EF4-FFF2-40B4-BE49-F238E27FC236}">
                <a16:creationId xmlns:a16="http://schemas.microsoft.com/office/drawing/2014/main" id="{B097CD5D-757C-C644-6DF8-B7828EFC8C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98985" y="2773995"/>
            <a:ext cx="1957754" cy="370428"/>
          </a:xfrm>
          <a:prstGeom prst="ellipse">
            <a:avLst/>
          </a:prstGeom>
          <a:noFill/>
          <a:ln w="44450">
            <a:solidFill>
              <a:srgbClr val="3647B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688EFE1-0AB6-0646-64E1-22AA48C99C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502229" y="3761511"/>
            <a:ext cx="5693228" cy="0"/>
          </a:xfrm>
          <a:prstGeom prst="line">
            <a:avLst/>
          </a:prstGeom>
          <a:ln w="539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4861121D-C523-A4D0-A27C-FEC9C6CB4E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80739" y="2773994"/>
            <a:ext cx="1193116" cy="294699"/>
          </a:xfrm>
          <a:prstGeom prst="rect">
            <a:avLst/>
          </a:prstGeom>
          <a:solidFill>
            <a:srgbClr val="FFFF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723BF44-91ED-09C0-25AD-F11E52AC86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71466" y="3487004"/>
            <a:ext cx="1324227" cy="294699"/>
          </a:xfrm>
          <a:prstGeom prst="rect">
            <a:avLst/>
          </a:prstGeom>
          <a:solidFill>
            <a:srgbClr val="FFFF00">
              <a:alpha val="45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Left 8">
            <a:extLst>
              <a:ext uri="{FF2B5EF4-FFF2-40B4-BE49-F238E27FC236}">
                <a16:creationId xmlns:a16="http://schemas.microsoft.com/office/drawing/2014/main" id="{95044E1C-1CCB-CD8A-9519-C319688D1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02278" y="3789308"/>
            <a:ext cx="1969145" cy="355427"/>
          </a:xfrm>
          <a:prstGeom prst="left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5061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851"/>
    </mc:Choice>
    <mc:Fallback xmlns="">
      <p:transition spd="slow" advTm="5585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 animBg="1"/>
      <p:bldP spid="21" grpId="0" animBg="1"/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Today’s Process for Grade 4 Essay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791203"/>
            <a:ext cx="10990385" cy="3275594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/>
              <a:t>Review passage, question, and direction lines.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n-US" altLang="en-US"/>
              <a:t>Revisit the scoring guide.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Read and analyze anchor paper(s) at each score point.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767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9236"/>
    </mc:Choice>
    <mc:Fallback xmlns="">
      <p:transition spd="slow" advTm="59236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Grade 4 Question 	</a:t>
            </a:r>
          </a:p>
        </p:txBody>
      </p:sp>
      <p:pic>
        <p:nvPicPr>
          <p:cNvPr id="4" name="Picture 3" descr="Example Grade 4 Question">
            <a:extLst>
              <a:ext uri="{FF2B5EF4-FFF2-40B4-BE49-F238E27FC236}">
                <a16:creationId xmlns:a16="http://schemas.microsoft.com/office/drawing/2014/main" id="{EAB49C16-3FAF-5DBD-E670-69C043E11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91" y="2037827"/>
            <a:ext cx="10745700" cy="330563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9633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266"/>
    </mc:Choice>
    <mc:Fallback xmlns="">
      <p:transition spd="slow" advTm="69266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8D82840E-B583-0EF7-D080-58DBDE0AFA9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3251" y="113568"/>
            <a:ext cx="11590871" cy="64589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Essay Scoring Guide (Rubric)</a:t>
            </a:r>
          </a:p>
        </p:txBody>
      </p:sp>
      <p:pic>
        <p:nvPicPr>
          <p:cNvPr id="7" name="Picture 6" descr="Essay Scoring Guide (rubric)">
            <a:extLst>
              <a:ext uri="{FF2B5EF4-FFF2-40B4-BE49-F238E27FC236}">
                <a16:creationId xmlns:a16="http://schemas.microsoft.com/office/drawing/2014/main" id="{965056C7-8378-2171-B18C-202659834CB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470" r="2166"/>
          <a:stretch/>
        </p:blipFill>
        <p:spPr>
          <a:xfrm>
            <a:off x="3619500" y="759464"/>
            <a:ext cx="4953000" cy="5711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947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622"/>
    </mc:Choice>
    <mc:Fallback xmlns="">
      <p:transition spd="slow" advTm="77622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9317125-022B-D79D-CAD3-76394F1EF78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7460" y="372938"/>
            <a:ext cx="3791085" cy="7610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3</a:t>
            </a:r>
          </a:p>
        </p:txBody>
      </p:sp>
      <p:pic>
        <p:nvPicPr>
          <p:cNvPr id="3" name="Picture 2" descr="student work sample">
            <a:extLst>
              <a:ext uri="{FF2B5EF4-FFF2-40B4-BE49-F238E27FC236}">
                <a16:creationId xmlns:a16="http://schemas.microsoft.com/office/drawing/2014/main" id="{DA2E29CB-FC4B-467F-0DC7-ACDE3C3B3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7945" y="209884"/>
            <a:ext cx="6744641" cy="61540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9548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474"/>
    </mc:Choice>
    <mc:Fallback xmlns="">
      <p:transition spd="slow" advTm="22047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itle 1">
            <a:extLst>
              <a:ext uri="{FF2B5EF4-FFF2-40B4-BE49-F238E27FC236}">
                <a16:creationId xmlns:a16="http://schemas.microsoft.com/office/drawing/2014/main" id="{E88F2495-48C2-E5EB-0C7F-FCDBFF73942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7707" y="207775"/>
            <a:ext cx="3791085" cy="94533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3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140EF011-768D-9A8D-CF3E-D499D8F17A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5150" y="1055831"/>
            <a:ext cx="8230749" cy="5229955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4831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9443"/>
    </mc:Choice>
    <mc:Fallback xmlns="">
      <p:transition spd="slow" advTm="15944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036BCFF-5106-37BA-16BB-CDC8BB1476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87460" y="372938"/>
            <a:ext cx="3791085" cy="7610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3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7DE1F0D4-5A9C-DD21-2418-C8D055EFD6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64985" y="1133962"/>
            <a:ext cx="8554644" cy="46774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6925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485"/>
    </mc:Choice>
    <mc:Fallback xmlns="">
      <p:transition spd="slow" advTm="184485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ED4073FE-3839-5DAB-C9CB-7D15DC8CEB0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5193" y="357485"/>
            <a:ext cx="3791085" cy="94533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2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D9FC998E-33FB-B957-4312-8C1EAACDDD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9643" y="1694488"/>
            <a:ext cx="8735644" cy="38676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4780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74104"/>
    </mc:Choice>
    <mc:Fallback xmlns="">
      <p:transition spd="slow" advTm="174104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F87A4366-2594-AE2B-4BD0-00D37DC1727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3052" y="424201"/>
            <a:ext cx="3791085" cy="94533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1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F6539012-FE7C-941C-5B70-7C88370F43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045" y="2222201"/>
            <a:ext cx="10700316" cy="164999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6726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235"/>
    </mc:Choice>
    <mc:Fallback xmlns="">
      <p:transition spd="slow" advTm="133235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E3012D86-64C5-D76F-328C-D71D614300D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33052" y="424201"/>
            <a:ext cx="3791085" cy="945333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Development: 0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Conventions: 0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3AEA2843-14EB-1FF0-1626-F721EAF20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881" y="2855081"/>
            <a:ext cx="11292238" cy="114783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B3222A1-13E4-6F71-15C0-609E70124748}"/>
              </a:ext>
            </a:extLst>
          </p:cNvPr>
          <p:cNvSpPr txBox="1"/>
          <p:nvPr/>
        </p:nvSpPr>
        <p:spPr>
          <a:xfrm>
            <a:off x="425237" y="4525842"/>
            <a:ext cx="112922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3647B6"/>
                </a:solidFill>
              </a:rPr>
              <a:t>*The insufficient length of the student </a:t>
            </a:r>
            <a:r>
              <a:rPr lang="en-US" sz="2400" b="1">
                <a:solidFill>
                  <a:srgbClr val="3647B6"/>
                </a:solidFill>
              </a:rPr>
              <a:t>response and does </a:t>
            </a:r>
            <a:r>
              <a:rPr lang="en-US" sz="2400" b="1" dirty="0">
                <a:solidFill>
                  <a:srgbClr val="3647B6"/>
                </a:solidFill>
              </a:rPr>
              <a:t>not demonstrate a control of standard English conventions for the grade level.</a:t>
            </a:r>
          </a:p>
        </p:txBody>
      </p:sp>
    </p:spTree>
    <p:extLst>
      <p:ext uri="{BB962C8B-B14F-4D97-AF65-F5344CB8AC3E}">
        <p14:creationId xmlns:p14="http://schemas.microsoft.com/office/powerpoint/2010/main" val="1431477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786"/>
    </mc:Choice>
    <mc:Fallback xmlns="">
      <p:transition spd="slow" advTm="76786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/>
              <a:t>Practice of Grade 4 ES Question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6D24D2-B23A-7E18-05C3-1A77A0F61E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991" y="1210962"/>
            <a:ext cx="11297641" cy="4843849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Revisit the question and passage.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Read the essay response. 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Use the anchor papers and scoring guide to score the essay response.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/>
              <a:t>Choose the score that you think best represents the essay response.</a:t>
            </a:r>
          </a:p>
          <a:p>
            <a:pPr marL="457200" indent="-457200">
              <a:lnSpc>
                <a:spcPct val="90000"/>
              </a:lnSpc>
              <a:buFont typeface="Wingdings" panose="05000000000000000000" pitchFamily="2" charset="2"/>
              <a:buChar char="ü"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611"/>
    </mc:Choice>
    <mc:Fallback xmlns="">
      <p:transition spd="slow" advTm="71611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>
            <a:extLst>
              <a:ext uri="{FF2B5EF4-FFF2-40B4-BE49-F238E27FC236}">
                <a16:creationId xmlns:a16="http://schemas.microsoft.com/office/drawing/2014/main" id="{17736193-DBBB-6F60-9094-000BD24F8B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A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7E556A7E-550E-FE87-7EE9-D84225B7F9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195" y="1496661"/>
            <a:ext cx="8943975" cy="3362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51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84"/>
    </mc:Choice>
    <mc:Fallback xmlns="">
      <p:transition spd="slow" advTm="6484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556A7E-550E-FE87-7EE9-D84225B7F9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195" y="1496661"/>
            <a:ext cx="8943975" cy="336232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7252B8-2500-2A16-DA79-48F521271039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ED1FC9-02FE-4E31-625A-88D42C47C8DC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2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ED48F84-C207-1886-8E4A-BCCC36642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689904" y="3189547"/>
            <a:ext cx="6049839" cy="0"/>
          </a:xfrm>
          <a:prstGeom prst="line">
            <a:avLst/>
          </a:prstGeom>
          <a:ln w="47625">
            <a:solidFill>
              <a:srgbClr val="3647B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A576E20-F84B-E61D-FBB3-C078B35A02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689904" y="1810689"/>
            <a:ext cx="5908325" cy="0"/>
          </a:xfrm>
          <a:prstGeom prst="line">
            <a:avLst/>
          </a:prstGeom>
          <a:ln w="47625">
            <a:solidFill>
              <a:srgbClr val="3647B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EF662C3-C917-F599-F708-A8BE3B192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689904" y="3864429"/>
            <a:ext cx="3829153" cy="0"/>
          </a:xfrm>
          <a:prstGeom prst="line">
            <a:avLst/>
          </a:prstGeom>
          <a:ln w="47625">
            <a:solidFill>
              <a:srgbClr val="3647B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FAACA4F-0C14-45CE-A636-12759C4FC4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15000" y="2039290"/>
            <a:ext cx="2960914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B466462-D27C-1832-8707-4DB4E20D1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865914" y="4347061"/>
            <a:ext cx="4963886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6" name="Title 15">
            <a:extLst>
              <a:ext uri="{FF2B5EF4-FFF2-40B4-BE49-F238E27FC236}">
                <a16:creationId xmlns:a16="http://schemas.microsoft.com/office/drawing/2014/main" id="{17736193-DBBB-6F60-9094-000BD24F8BB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A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9596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464"/>
    </mc:Choice>
    <mc:Fallback xmlns="">
      <p:transition spd="slow" advTm="12446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0EFDA-D27C-7C45-F771-4C430B31F4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B</a:t>
            </a:r>
          </a:p>
        </p:txBody>
      </p:sp>
      <p:pic>
        <p:nvPicPr>
          <p:cNvPr id="3" name="Picture 2" descr="Response B sample student work">
            <a:extLst>
              <a:ext uri="{FF2B5EF4-FFF2-40B4-BE49-F238E27FC236}">
                <a16:creationId xmlns:a16="http://schemas.microsoft.com/office/drawing/2014/main" id="{E132D474-47C6-FC82-2E60-927618EDEA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546"/>
          <a:stretch/>
        </p:blipFill>
        <p:spPr>
          <a:xfrm>
            <a:off x="3426311" y="202903"/>
            <a:ext cx="6817927" cy="588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49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85"/>
    </mc:Choice>
    <mc:Fallback xmlns="">
      <p:transition spd="slow" advTm="7285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1DAAAD4-092A-5E70-34A4-D603F20EFE5D}"/>
              </a:ext>
            </a:extLst>
          </p:cNvPr>
          <p:cNvSpPr txBox="1"/>
          <p:nvPr/>
        </p:nvSpPr>
        <p:spPr>
          <a:xfrm>
            <a:off x="6685083" y="5888504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4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56D388-201E-832A-E741-62017C3EAF7A}"/>
              </a:ext>
            </a:extLst>
          </p:cNvPr>
          <p:cNvSpPr txBox="1"/>
          <p:nvPr/>
        </p:nvSpPr>
        <p:spPr>
          <a:xfrm>
            <a:off x="6685083" y="6294310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50EFDA-D27C-7C45-F771-4C430B31F4DE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B</a:t>
            </a:r>
          </a:p>
        </p:txBody>
      </p:sp>
      <p:pic>
        <p:nvPicPr>
          <p:cNvPr id="6" name="Picture 5" descr="sample student work">
            <a:extLst>
              <a:ext uri="{FF2B5EF4-FFF2-40B4-BE49-F238E27FC236}">
                <a16:creationId xmlns:a16="http://schemas.microsoft.com/office/drawing/2014/main" id="{761CDBBE-A3CF-D41E-0FC3-712B37F2E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3400" y="134601"/>
            <a:ext cx="6658904" cy="575390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87551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12"/>
    </mc:Choice>
    <mc:Fallback xmlns="">
      <p:transition spd="slow" advTm="1356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1187EAD9-DB00-CF7D-7E7C-3C2340BE3C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C</a:t>
            </a:r>
          </a:p>
        </p:txBody>
      </p:sp>
      <p:pic>
        <p:nvPicPr>
          <p:cNvPr id="5" name="Picture 4" descr="sample student work">
            <a:extLst>
              <a:ext uri="{FF2B5EF4-FFF2-40B4-BE49-F238E27FC236}">
                <a16:creationId xmlns:a16="http://schemas.microsoft.com/office/drawing/2014/main" id="{FA08DFA9-42C7-A786-97F3-E1B6884B9D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34" y="2098430"/>
            <a:ext cx="11345102" cy="1541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346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05"/>
    </mc:Choice>
    <mc:Fallback xmlns="">
      <p:transition spd="slow" advTm="6305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1187EAD9-DB00-CF7D-7E7C-3C2340BE3C1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411718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C</a:t>
            </a:r>
          </a:p>
        </p:txBody>
      </p:sp>
      <p:pic>
        <p:nvPicPr>
          <p:cNvPr id="5" name="Picture 4" descr="sample student work">
            <a:extLst>
              <a:ext uri="{FF2B5EF4-FFF2-40B4-BE49-F238E27FC236}">
                <a16:creationId xmlns:a16="http://schemas.microsoft.com/office/drawing/2014/main" id="{FA08DFA9-42C7-A786-97F3-E1B6884B9D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34" y="2098430"/>
            <a:ext cx="11345102" cy="154158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71AE4A-933F-4568-0521-5ACE47BFF108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8898304-9CAF-A4B0-4BD4-C8B7BDF58C35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1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80B3076-689A-3A58-28DB-E8E3C1723A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48400" y="3026261"/>
            <a:ext cx="5064370" cy="0"/>
          </a:xfrm>
          <a:prstGeom prst="line">
            <a:avLst/>
          </a:prstGeom>
          <a:ln w="47625">
            <a:solidFill>
              <a:srgbClr val="3647B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41F363-CE18-7B76-7FE9-89A422C193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034987" y="2725090"/>
            <a:ext cx="4620642" cy="0"/>
          </a:xfrm>
          <a:prstGeom prst="line">
            <a:avLst/>
          </a:prstGeom>
          <a:ln w="47625">
            <a:solidFill>
              <a:srgbClr val="3647B6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786B87A-25D0-4844-5099-788A67EB1F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3982415" y="2417534"/>
            <a:ext cx="4227169" cy="0"/>
          </a:xfrm>
          <a:prstGeom prst="line">
            <a:avLst/>
          </a:prstGeom>
          <a:ln w="47625">
            <a:solidFill>
              <a:schemeClr val="accent2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00929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060"/>
    </mc:Choice>
    <mc:Fallback xmlns="">
      <p:transition spd="slow" advTm="110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3DD9FA15-B1AE-2A73-4ED6-E29B062470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2101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D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893F9EC3-4797-A690-2D8E-0295C6C34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0967" y="973655"/>
            <a:ext cx="8143695" cy="4362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16"/>
    </mc:Choice>
    <mc:Fallback xmlns="">
      <p:transition spd="slow" advTm="7616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3DD9FA15-B1AE-2A73-4ED6-E29B062470E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44675" y="2101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D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2987FADE-5D33-8F4F-4053-3655A641D1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019" y="999041"/>
            <a:ext cx="8011643" cy="42487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DDAB49-6A0F-0EBC-0810-D3700C3B4DAC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5B023B-AABB-4DCE-4D85-D0CB0D7FC7D5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3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0806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4980"/>
    </mc:Choice>
    <mc:Fallback xmlns="">
      <p:transition spd="slow" advTm="94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5D0655-2B4A-61EF-C296-6E5639A493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675" y="5149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E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16AE4AB7-176D-AC50-C8AE-ED6A86DD50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3312" y="3067050"/>
            <a:ext cx="4905375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145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31"/>
    </mc:Choice>
    <mc:Fallback xmlns="">
      <p:transition spd="slow" advTm="8731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925D0655-2B4A-61EF-C296-6E5639A493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675" y="5149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E</a:t>
            </a:r>
          </a:p>
        </p:txBody>
      </p:sp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16AE4AB7-176D-AC50-C8AE-ED6A86DD50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12" y="3067050"/>
            <a:ext cx="4905375" cy="7239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9D8F8B-92DF-A6A5-7E8B-2A864B515039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6C2AA-2F5A-56B7-48A6-2860E88F0991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0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350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275"/>
    </mc:Choice>
    <mc:Fallback xmlns="">
      <p:transition spd="slow" advTm="452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ample student work">
            <a:extLst>
              <a:ext uri="{FF2B5EF4-FFF2-40B4-BE49-F238E27FC236}">
                <a16:creationId xmlns:a16="http://schemas.microsoft.com/office/drawing/2014/main" id="{8ECC2EDF-6B17-8D9D-EE17-717560307F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548" y="1211938"/>
            <a:ext cx="10334303" cy="4044464"/>
          </a:xfrm>
          <a:prstGeom prst="rect">
            <a:avLst/>
          </a:prstGeom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925D0655-2B4A-61EF-C296-6E5639A493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675" y="5149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F</a:t>
            </a:r>
          </a:p>
        </p:txBody>
      </p:sp>
    </p:spTree>
    <p:extLst>
      <p:ext uri="{BB962C8B-B14F-4D97-AF65-F5344CB8AC3E}">
        <p14:creationId xmlns:p14="http://schemas.microsoft.com/office/powerpoint/2010/main" val="1472096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0"/>
    </mc:Choice>
    <mc:Fallback xmlns="">
      <p:transition spd="slow" advTm="685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29D8F8B-92DF-A6A5-7E8B-2A864B515039}"/>
              </a:ext>
            </a:extLst>
          </p:cNvPr>
          <p:cNvSpPr txBox="1"/>
          <p:nvPr/>
        </p:nvSpPr>
        <p:spPr>
          <a:xfrm>
            <a:off x="7069016" y="5335739"/>
            <a:ext cx="47712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3647B6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Idea Development Score: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96C2AA-2F5A-56B7-48A6-2860E88F0991}"/>
              </a:ext>
            </a:extLst>
          </p:cNvPr>
          <p:cNvSpPr txBox="1"/>
          <p:nvPr/>
        </p:nvSpPr>
        <p:spPr>
          <a:xfrm>
            <a:off x="7069016" y="5782015"/>
            <a:ext cx="424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>
                <a:solidFill>
                  <a:schemeClr val="accent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Conventions Score: 2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925D0655-2B4A-61EF-C296-6E5639A4935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98675" y="514975"/>
            <a:ext cx="3308925" cy="70788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3647B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Response F</a:t>
            </a:r>
          </a:p>
        </p:txBody>
      </p:sp>
      <p:pic>
        <p:nvPicPr>
          <p:cNvPr id="4" name="Picture 3" descr="sample student work">
            <a:extLst>
              <a:ext uri="{FF2B5EF4-FFF2-40B4-BE49-F238E27FC236}">
                <a16:creationId xmlns:a16="http://schemas.microsoft.com/office/drawing/2014/main" id="{38BCC2A9-7D5D-479C-0D1B-6C3A7E7488B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4989" y="1121069"/>
            <a:ext cx="10136015" cy="399153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04360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075"/>
    </mc:Choice>
    <mc:Fallback xmlns="">
      <p:transition spd="slow" advTm="1250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000" dirty="0">
                <a:solidFill>
                  <a:srgbClr val="4472C4"/>
                </a:solidFill>
              </a:rPr>
              <a:t>MCAS ELA Resources on DESE Website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AC1D94B-FCF5-920A-C186-4EEB655565C9}"/>
              </a:ext>
            </a:extLst>
          </p:cNvPr>
          <p:cNvGraphicFramePr>
            <a:graphicFrameLocks/>
          </p:cNvGraphicFramePr>
          <p:nvPr/>
        </p:nvGraphicFramePr>
        <p:xfrm>
          <a:off x="351315" y="1217019"/>
          <a:ext cx="11219736" cy="3326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1963">
                  <a:extLst>
                    <a:ext uri="{9D8B030D-6E8A-4147-A177-3AD203B41FA5}">
                      <a16:colId xmlns:a16="http://schemas.microsoft.com/office/drawing/2014/main" val="2808960961"/>
                    </a:ext>
                  </a:extLst>
                </a:gridCol>
                <a:gridCol w="7207773">
                  <a:extLst>
                    <a:ext uri="{9D8B030D-6E8A-4147-A177-3AD203B41FA5}">
                      <a16:colId xmlns:a16="http://schemas.microsoft.com/office/drawing/2014/main" val="1561384702"/>
                    </a:ext>
                  </a:extLst>
                </a:gridCol>
              </a:tblGrid>
              <a:tr h="415184">
                <a:tc>
                  <a:txBody>
                    <a:bodyPr/>
                    <a:lstStyle/>
                    <a:p>
                      <a:r>
                        <a:rPr lang="en-US" sz="2000"/>
                        <a:t>MCAS Resource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564153"/>
                  </a:ext>
                </a:extLst>
              </a:tr>
              <a:tr h="470229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Rubrics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>
                          <a:latin typeface="+mn-lt"/>
                          <a:hlinkClick r:id="rId3"/>
                        </a:rPr>
                        <a:t>https://www.doe.mass.edu/mcas/tdd/ela.html?section=rubrics</a:t>
                      </a:r>
                      <a:r>
                        <a:rPr lang="en-US" sz="200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419482"/>
                  </a:ext>
                </a:extLst>
              </a:tr>
              <a:tr h="381806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Student Work Samples and Annotations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4"/>
                        </a:rPr>
                        <a:t>https://www.doe.mass.edu/mcas/student/default.html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6937276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Released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5"/>
                        </a:rPr>
                        <a:t>http://mcas.pearsonsupport.com/released-items/ela/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161265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r>
                        <a:rPr lang="en-US" sz="2200" b="1" kern="120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anose="020B0604020202020204" pitchFamily="34" charset="0"/>
                        </a:rPr>
                        <a:t>ELA Test Designs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6"/>
                        </a:rPr>
                        <a:t>https://www.doe.mass.edu/mcas/tdd/ela.html?section=testdesign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9523100"/>
                  </a:ext>
                </a:extLst>
              </a:tr>
              <a:tr h="4586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/>
                        <a:t>Information about MCAS ELA Essay Scoring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>
                          <a:latin typeface="+mn-lt"/>
                          <a:cs typeface="Arial" panose="020B0604020202020204" pitchFamily="34" charset="0"/>
                          <a:hlinkClick r:id="rId7"/>
                        </a:rPr>
                        <a:t>https://www.doe.mass.edu/mcas/tdd/ela.html?section=other</a:t>
                      </a:r>
                      <a:r>
                        <a:rPr lang="en-US" sz="2000">
                          <a:latin typeface="+mn-lt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71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611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632"/>
    </mc:Choice>
    <mc:Fallback xmlns="">
      <p:transition spd="slow" advTm="93632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2CB58-A052-D5E6-68A1-3F013147C1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991" y="219057"/>
            <a:ext cx="10990385" cy="800851"/>
          </a:xfrm>
        </p:spPr>
        <p:txBody>
          <a:bodyPr>
            <a:normAutofit/>
          </a:bodyPr>
          <a:lstStyle/>
          <a:p>
            <a:r>
              <a:rPr lang="en-US" sz="4400" dirty="0"/>
              <a:t>Contact Information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7EBA41F-8C92-4452-A668-99F7538BDE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0807" y="1219200"/>
            <a:ext cx="10990385" cy="4747845"/>
          </a:xfrm>
        </p:spPr>
        <p:txBody>
          <a:bodyPr>
            <a:normAutofit lnSpcReduction="10000"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DESE Office of Student Assessment </a:t>
            </a:r>
            <a:r>
              <a:rPr lang="en-US" sz="3000"/>
              <a:t>for policy questions (e.g., test designs, accommodations)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altLang="en-US" sz="3000">
                <a:solidFill>
                  <a:srgbClr val="101D35"/>
                </a:solidFill>
                <a:hlinkClick r:id="rId3"/>
              </a:rPr>
              <a:t>www.doe.mass.edu/mcas</a:t>
            </a:r>
            <a:r>
              <a:rPr lang="en-US" altLang="en-US" sz="3000">
                <a:solidFill>
                  <a:srgbClr val="101D35"/>
                </a:solidFill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Email: </a:t>
            </a:r>
            <a:r>
              <a:rPr lang="en-US" altLang="en-US" sz="3000">
                <a:solidFill>
                  <a:schemeClr val="tx1"/>
                </a:solidFill>
                <a:hlinkClick r:id="rId4"/>
              </a:rPr>
              <a:t>mcas@mass.gov</a:t>
            </a:r>
            <a:r>
              <a:rPr lang="en-US" altLang="en-US" sz="3000">
                <a:solidFill>
                  <a:schemeClr val="tx1"/>
                </a:solidFill>
              </a:rPr>
              <a:t> 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altLang="en-US" sz="3000">
                <a:solidFill>
                  <a:srgbClr val="101D35"/>
                </a:solidFill>
              </a:rPr>
              <a:t>781-338-3625</a:t>
            </a:r>
            <a:endParaRPr lang="en-US" sz="300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en-US" sz="300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3000" b="1"/>
              <a:t>MCAS Service Center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Web: </a:t>
            </a:r>
            <a:r>
              <a:rPr lang="en-US" sz="3000">
                <a:hlinkClick r:id="rId5"/>
              </a:rPr>
              <a:t>http://mcasservicecenter.com/</a:t>
            </a:r>
            <a:r>
              <a:rPr lang="en-US" sz="3000" b="1"/>
              <a:t> </a:t>
            </a:r>
            <a:endParaRPr lang="en-US" sz="3000"/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/>
              <a:t>Phone: </a:t>
            </a:r>
            <a:r>
              <a:rPr lang="en-US" sz="300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1-800-737-5103</a:t>
            </a:r>
            <a:endParaRPr lang="en-US" sz="3000"/>
          </a:p>
        </p:txBody>
      </p:sp>
    </p:spTree>
    <p:extLst>
      <p:ext uri="{BB962C8B-B14F-4D97-AF65-F5344CB8AC3E}">
        <p14:creationId xmlns:p14="http://schemas.microsoft.com/office/powerpoint/2010/main" val="1661299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418"/>
    </mc:Choice>
    <mc:Fallback xmlns="">
      <p:transition spd="slow" advTm="21418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22B6E-7588-0B2C-0E40-B5161B37C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852737"/>
            <a:ext cx="10515600" cy="285273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Thank you</a:t>
            </a:r>
          </a:p>
        </p:txBody>
      </p:sp>
      <p:pic>
        <p:nvPicPr>
          <p:cNvPr id="8" name="Picture 7" descr="Thank you">
            <a:extLst>
              <a:ext uri="{FF2B5EF4-FFF2-40B4-BE49-F238E27FC236}">
                <a16:creationId xmlns:a16="http://schemas.microsoft.com/office/drawing/2014/main" id="{57007157-F596-13CE-94DA-E6514AA5D1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5466" y="973393"/>
            <a:ext cx="7134225" cy="4076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016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70"/>
    </mc:Choice>
    <mc:Fallback xmlns="">
      <p:transition spd="slow" advTm="13570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1|2.6|3.1|4.1|6|25.3|2.6|8.2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1|9.9|2.9|6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.5|4.6|3|8.3|9.1|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5.5|14.2|11.4|13.3|7.6|11.4|20.9|7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7.1|6.4|15|7.5|7.2|5.7|6.8|10.1|5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7|4.6|15.6|10.7|9.2|15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2.8|7.8|16.7|16.3|11.4|6.2|4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1|6.5|6.2|11|10.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2.9|46.3|9.3|20.7|2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|2.6|55.4|15.6|13.4|12.3|8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4|32.3|24.1|31.5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3|2.4|31|6.6|18.8|5.8|12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4|33.6|13.6|16.4|15.1|15.6|1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SE_Template" id="{8B1FC134-3306-8949-8EE6-54D8D1A68082}" vid="{D023F173-81C9-6C41-B8A8-A9E8365AC24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fdcd57df-05e8-4749-9cc8-5afe3dcd00a5">
      <UserInfo>
        <DisplayName>Bettencourt, Helene H. (DESE)</DisplayName>
        <AccountId>18</AccountId>
        <AccountType/>
      </UserInfo>
    </SharedWithUsers>
    <lcf76f155ced4ddcb4097134ff3c332f xmlns="b906d55b-a694-4ee1-a926-b6d0b5dbfc30">
      <Terms xmlns="http://schemas.microsoft.com/office/infopath/2007/PartnerControls"/>
    </lcf76f155ced4ddcb4097134ff3c332f>
    <TaxCatchAll xmlns="fdcd57df-05e8-4749-9cc8-5afe3dcd00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15447D6B8768478664A78055317902" ma:contentTypeVersion="16" ma:contentTypeDescription="Create a new document." ma:contentTypeScope="" ma:versionID="4eb6f768a17ff3215ba03f0e292f39de">
  <xsd:schema xmlns:xsd="http://www.w3.org/2001/XMLSchema" xmlns:xs="http://www.w3.org/2001/XMLSchema" xmlns:p="http://schemas.microsoft.com/office/2006/metadata/properties" xmlns:ns2="b906d55b-a694-4ee1-a926-b6d0b5dbfc30" xmlns:ns3="fdcd57df-05e8-4749-9cc8-5afe3dcd00a5" targetNamespace="http://schemas.microsoft.com/office/2006/metadata/properties" ma:root="true" ma:fieldsID="e8932782819187edd9c5d04045c47511" ns2:_="" ns3:_="">
    <xsd:import namespace="b906d55b-a694-4ee1-a926-b6d0b5dbfc30"/>
    <xsd:import namespace="fdcd57df-05e8-4749-9cc8-5afe3dcd00a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06d55b-a694-4ee1-a926-b6d0b5dbfc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f123c60-6d59-4beb-a46f-4c7d903a1f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dcd57df-05e8-4749-9cc8-5afe3dcd00a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579585c6-1993-4430-a732-e7d5034e44b4}" ma:internalName="TaxCatchAll" ma:showField="CatchAllData" ma:web="fdcd57df-05e8-4749-9cc8-5afe3dcd00a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434A98-F106-45CE-8E8A-DD686612E616}">
  <ds:schemaRefs>
    <ds:schemaRef ds:uri="http://schemas.microsoft.com/office/2006/metadata/properties"/>
    <ds:schemaRef ds:uri="3b2098e0-96ab-42fa-9066-2f9405d645bf"/>
    <ds:schemaRef ds:uri="http://purl.org/dc/elements/1.1/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http://schemas.microsoft.com/office/infopath/2007/PartnerControls"/>
    <ds:schemaRef ds:uri="9e254586-d195-42e0-a4cb-a46acaf0350d"/>
    <ds:schemaRef ds:uri="http://www.w3.org/XML/1998/namespace"/>
    <ds:schemaRef ds:uri="fdcd57df-05e8-4749-9cc8-5afe3dcd00a5"/>
    <ds:schemaRef ds:uri="b906d55b-a694-4ee1-a926-b6d0b5dbfc30"/>
  </ds:schemaRefs>
</ds:datastoreItem>
</file>

<file path=customXml/itemProps2.xml><?xml version="1.0" encoding="utf-8"?>
<ds:datastoreItem xmlns:ds="http://schemas.openxmlformats.org/officeDocument/2006/customXml" ds:itemID="{7B8E9776-6685-4DD9-B8D2-2556BD5BC6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06d55b-a694-4ee1-a926-b6d0b5dbfc30"/>
    <ds:schemaRef ds:uri="fdcd57df-05e8-4749-9cc8-5afe3dcd00a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F4F6BA-9256-4D68-961F-89F22BA60EA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</TotalTime>
  <Words>1176</Words>
  <Application>Microsoft Office PowerPoint</Application>
  <PresentationFormat>Widescreen</PresentationFormat>
  <Paragraphs>212</Paragraphs>
  <Slides>42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 MCAS ELA Elementary Session:  Grades 3–5  Essays</vt:lpstr>
      <vt:lpstr>Today’s agenda</vt:lpstr>
      <vt:lpstr>DESE's Strategic Objectives</vt:lpstr>
      <vt:lpstr>Life Cycle of an English Language Arts (ELA) Item </vt:lpstr>
      <vt:lpstr>Scoring Materials</vt:lpstr>
      <vt:lpstr>Essay Scoring Guide (Rubric)</vt:lpstr>
      <vt:lpstr>Essay Scoring Guide (Rubric)</vt:lpstr>
      <vt:lpstr>Essay Scoring Guide (Rubric)</vt:lpstr>
      <vt:lpstr>General Language of Essay Scoring Guide (Rubric)</vt:lpstr>
      <vt:lpstr>MCAS Student Essay Expectations</vt:lpstr>
      <vt:lpstr>MCAS Essay Scoring</vt:lpstr>
      <vt:lpstr>Scoring Overview: Scorer Process</vt:lpstr>
      <vt:lpstr>Direction Lines and Questions</vt:lpstr>
      <vt:lpstr>Explanatory and Opinion Essays</vt:lpstr>
      <vt:lpstr>Example of Explanatory Question</vt:lpstr>
      <vt:lpstr>Narrative Essays</vt:lpstr>
      <vt:lpstr>Grade 5 Narrative Direction Lines </vt:lpstr>
      <vt:lpstr>Today’s Process for Grade 4 Essay Question</vt:lpstr>
      <vt:lpstr>Grade 4 Question  </vt:lpstr>
      <vt:lpstr>Essay Scoring Guide (Rubric)</vt:lpstr>
      <vt:lpstr>Idea Development: 4 Conventions: 3</vt:lpstr>
      <vt:lpstr>Idea Development: 4 Conventions: 3</vt:lpstr>
      <vt:lpstr>Idea Development: 3 Conventions: 3</vt:lpstr>
      <vt:lpstr>Idea Development: 2 Conventions: 2</vt:lpstr>
      <vt:lpstr>Idea Development: 1 Conventions: 1</vt:lpstr>
      <vt:lpstr>Idea Development: 0 Conventions: 0</vt:lpstr>
      <vt:lpstr>Practice of Grade 4 ES Question</vt:lpstr>
      <vt:lpstr>Response A</vt:lpstr>
      <vt:lpstr>Response A</vt:lpstr>
      <vt:lpstr>Response B</vt:lpstr>
      <vt:lpstr>Response B</vt:lpstr>
      <vt:lpstr>Response C</vt:lpstr>
      <vt:lpstr>Response C</vt:lpstr>
      <vt:lpstr>Response D</vt:lpstr>
      <vt:lpstr>Response D</vt:lpstr>
      <vt:lpstr>Response E</vt:lpstr>
      <vt:lpstr>Response E</vt:lpstr>
      <vt:lpstr>Response F</vt:lpstr>
      <vt:lpstr>Response F</vt:lpstr>
      <vt:lpstr>MCAS ELA Resources on DESE Website</vt:lpstr>
      <vt:lpstr>Contact Information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Lanai, Evy (DESE)</dc:creator>
  <cp:lastModifiedBy>Carithers, Amy (DESE)</cp:lastModifiedBy>
  <cp:revision>6</cp:revision>
  <cp:lastPrinted>2024-02-14T18:52:44Z</cp:lastPrinted>
  <dcterms:created xsi:type="dcterms:W3CDTF">2022-10-11T20:32:22Z</dcterms:created>
  <dcterms:modified xsi:type="dcterms:W3CDTF">2024-05-06T18:42:35Z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Order">
    <vt:r8>4411600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ExtendedDescription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ContentTypeId">
    <vt:lpwstr>0x0101007615447D6B8768478664A78055317902</vt:lpwstr>
  </property>
</Properties>
</file>